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1"/>
  </p:notesMasterIdLst>
  <p:sldIdLst>
    <p:sldId id="256" r:id="rId2"/>
    <p:sldId id="257" r:id="rId3"/>
    <p:sldId id="328" r:id="rId4"/>
    <p:sldId id="258" r:id="rId5"/>
    <p:sldId id="262" r:id="rId6"/>
    <p:sldId id="271" r:id="rId7"/>
    <p:sldId id="273" r:id="rId8"/>
    <p:sldId id="263" r:id="rId9"/>
    <p:sldId id="329" r:id="rId10"/>
    <p:sldId id="337" r:id="rId11"/>
    <p:sldId id="299" r:id="rId12"/>
    <p:sldId id="341" r:id="rId13"/>
    <p:sldId id="342" r:id="rId14"/>
    <p:sldId id="343" r:id="rId15"/>
    <p:sldId id="264" r:id="rId16"/>
    <p:sldId id="297" r:id="rId17"/>
    <p:sldId id="326" r:id="rId18"/>
    <p:sldId id="292" r:id="rId19"/>
    <p:sldId id="295" r:id="rId20"/>
    <p:sldId id="296" r:id="rId21"/>
    <p:sldId id="298" r:id="rId22"/>
    <p:sldId id="294" r:id="rId23"/>
    <p:sldId id="303" r:id="rId24"/>
    <p:sldId id="265" r:id="rId25"/>
    <p:sldId id="277" r:id="rId26"/>
    <p:sldId id="286" r:id="rId27"/>
    <p:sldId id="287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18" autoAdjust="0"/>
  </p:normalViewPr>
  <p:slideViewPr>
    <p:cSldViewPr>
      <p:cViewPr varScale="1">
        <p:scale>
          <a:sx n="55" d="100"/>
          <a:sy n="55" d="100"/>
        </p:scale>
        <p:origin x="152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Viet Nga" userId="9269f415-de0a-4230-849a-615eb0e8baca" providerId="ADAL" clId="{D74FB317-B024-400E-9BA6-E80B467202FE}"/>
    <pc:docChg chg="delSld">
      <pc:chgData name="Nguyen Thi Viet Nga" userId="9269f415-de0a-4230-849a-615eb0e8baca" providerId="ADAL" clId="{D74FB317-B024-400E-9BA6-E80B467202FE}" dt="2023-03-06T14:31:53.591" v="1" actId="47"/>
      <pc:docMkLst>
        <pc:docMk/>
      </pc:docMkLst>
      <pc:sldChg chg="del">
        <pc:chgData name="Nguyen Thi Viet Nga" userId="9269f415-de0a-4230-849a-615eb0e8baca" providerId="ADAL" clId="{D74FB317-B024-400E-9BA6-E80B467202FE}" dt="2023-03-06T14:31:52.080" v="0" actId="47"/>
        <pc:sldMkLst>
          <pc:docMk/>
          <pc:sldMk cId="0" sldId="278"/>
        </pc:sldMkLst>
      </pc:sldChg>
      <pc:sldChg chg="del">
        <pc:chgData name="Nguyen Thi Viet Nga" userId="9269f415-de0a-4230-849a-615eb0e8baca" providerId="ADAL" clId="{D74FB317-B024-400E-9BA6-E80B467202FE}" dt="2023-03-06T14:31:53.591" v="1" actId="47"/>
        <pc:sldMkLst>
          <pc:docMk/>
          <pc:sldMk cId="3160784463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7B278-A8F9-4790-AC2E-3E2636EA1264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09B2-355B-43AE-97F5-2A80E30878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8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Quizlet</a:t>
            </a:r>
            <a:r>
              <a:rPr lang="en-US" dirty="0"/>
              <a:t>, text</a:t>
            </a:r>
            <a:r>
              <a:rPr lang="en-US" baseline="0" dirty="0"/>
              <a:t> to speech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7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6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8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8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5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6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3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Learn English throuh Drama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9B2-355B-43AE-97F5-2A80E30878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5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3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4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8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6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5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8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8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4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8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2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3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7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7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8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freerice.com/#/english-vocabulary/136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476672"/>
            <a:ext cx="6072683" cy="285445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PHÁP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HỌC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NGOẠI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NGƯ</a:t>
            </a:r>
            <a:r>
              <a:rPr lang="en-US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4324" y="3789040"/>
            <a:ext cx="6174136" cy="20736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TS.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Nguyễn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Thị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Việt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Nga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Trưởng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khoa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Ngoại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ngư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̃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Học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viện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Báo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chí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va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̀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Tuyên</a:t>
            </a:r>
            <a:r>
              <a:rPr lang="en-US" sz="2800" b="1" dirty="0"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2800" b="1" dirty="0" err="1">
                <a:latin typeface="Sitka Text" panose="02000505000000020004" pitchFamily="2" charset="0"/>
                <a:cs typeface="Andalus" pitchFamily="18" charset="-78"/>
              </a:rPr>
              <a:t>truyền</a:t>
            </a:r>
            <a:endParaRPr lang="en-US" sz="2800" b="1" dirty="0">
              <a:latin typeface="Sitka Text" panose="02000505000000020004" pitchFamily="2" charset="0"/>
              <a:cs typeface="Andalus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E0480977-3C70-4263-9282-C147958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C2A61-A88D-3C93-903B-FAFA930C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8" y="188640"/>
            <a:ext cx="4397454" cy="416247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ACFCFE-0A8B-6BD1-58C9-E661D7305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60246" y="2824623"/>
            <a:ext cx="4774408" cy="3844737"/>
          </a:xfrm>
        </p:spPr>
      </p:pic>
    </p:spTree>
    <p:extLst>
      <p:ext uri="{BB962C8B-B14F-4D97-AF65-F5344CB8AC3E}">
        <p14:creationId xmlns:p14="http://schemas.microsoft.com/office/powerpoint/2010/main" val="318026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/>
              </a:rPr>
              <a:t>HIỂU</a:t>
            </a:r>
            <a:endParaRPr lang="en-US" sz="4800" dirty="0">
              <a:solidFill>
                <a:srgbClr val="FF0000"/>
              </a:solidFill>
              <a:latin typeface="Sitka Banner" panose="02000505000000020004" pitchFamily="2" charset="0"/>
              <a:cs typeface="Times New Rom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0515" y="1460500"/>
            <a:ext cx="7988985" cy="4780922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Sai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câu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từ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tắt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Sitka Text" panose="02000505000000020004" pitchFamily="2" charset="0"/>
            </a:endParaRPr>
          </a:p>
          <a:p>
            <a:endParaRPr lang="en-US" dirty="0">
              <a:solidFill>
                <a:srgbClr val="FF0000"/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1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5A51-E97F-CC5C-B724-00E3937A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Viết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DDFEEA-79BA-CECE-18A9-F2115E106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29548"/>
            <a:ext cx="7729807" cy="39604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ABE44-6DAF-3F11-F20D-F14AAA498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800314"/>
            <a:ext cx="4642686" cy="25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0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41F1-3AD6-4D14-FE83-C5BC4739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Ngữ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pháp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00459-B907-3160-4CD9-8E22AA31F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44548"/>
            <a:ext cx="8712968" cy="5052803"/>
          </a:xfrm>
        </p:spPr>
      </p:pic>
    </p:spTree>
    <p:extLst>
      <p:ext uri="{BB962C8B-B14F-4D97-AF65-F5344CB8AC3E}">
        <p14:creationId xmlns:p14="http://schemas.microsoft.com/office/powerpoint/2010/main" val="315226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CD66-1778-3566-1F4C-01F6A0CE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TỪ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vựng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ED5210-0F4D-197E-3FEB-755AD5C70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98" y="1484784"/>
            <a:ext cx="8624802" cy="4608512"/>
          </a:xfrm>
        </p:spPr>
      </p:pic>
    </p:spTree>
    <p:extLst>
      <p:ext uri="{BB962C8B-B14F-4D97-AF65-F5344CB8AC3E}">
        <p14:creationId xmlns:p14="http://schemas.microsoft.com/office/powerpoint/2010/main" val="349851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NHỚ TỪ VỰNG???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315" y="1320800"/>
            <a:ext cx="7519085" cy="5111122"/>
          </a:xfrm>
        </p:spPr>
        <p:txBody>
          <a:bodyPr vert="horz" lIns="91440" tIns="45720" rIns="91440" bIns="45720" anchor="t">
            <a:noAutofit/>
          </a:bodyPr>
          <a:lstStyle/>
          <a:p>
            <a:pPr indent="-255905"/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nhơ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́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cách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viết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̀?</a:t>
            </a:r>
            <a:endParaRPr lang="vi-VN" sz="3600" dirty="0">
              <a:solidFill>
                <a:srgbClr val="FF0000"/>
              </a:solidFill>
              <a:latin typeface="Sitka Text" panose="02000505000000020004" pitchFamily="2" charset="0"/>
            </a:endParaRPr>
          </a:p>
          <a:p>
            <a:pPr indent="-255905">
              <a:tabLst>
                <a:tab pos="1343025" algn="l"/>
              </a:tabLst>
            </a:pP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Biết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nhiều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̀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sư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dụng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?</a:t>
            </a:r>
          </a:p>
          <a:p>
            <a:pPr indent="-255905"/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</a:t>
            </a:r>
            <a:r>
              <a:rPr lang="vi-VN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ừ vựng chủ động và từ vựng bị động.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/>
            </a:endParaRPr>
          </a:p>
          <a:p>
            <a:pPr indent="-255905"/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Kiểu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thống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 </a:t>
            </a:r>
          </a:p>
          <a:p>
            <a:pPr indent="-255905"/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Kiểu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mẹo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 (mnemonic) : </a:t>
            </a:r>
            <a:r>
              <a:rPr lang="en-US" sz="3600" i="1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vocabulary, melancholy,</a:t>
            </a:r>
            <a:r>
              <a:rPr lang="ja-JP" altLang="en-US" sz="3600" i="1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 </a:t>
            </a:r>
            <a:endParaRPr lang="en-US" sz="3600" i="1" dirty="0">
              <a:solidFill>
                <a:srgbClr val="FF0000"/>
              </a:solidFill>
              <a:latin typeface="Sitka Text" panose="02000505000000020004" pitchFamily="2" charset="0"/>
              <a:cs typeface="Lucida Sans Unicode"/>
            </a:endParaRPr>
          </a:p>
          <a:p>
            <a:pPr marL="109855" indent="0">
              <a:buNone/>
            </a:pP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 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02E08-05B3-418A-A76D-9B3EBC82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633731"/>
            <a:ext cx="771633" cy="6001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vựng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481328"/>
            <a:ext cx="7643192" cy="4881563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endParaRPr lang="en-US" dirty="0">
              <a:cs typeface="Lucida Sans Unicode"/>
            </a:endParaRPr>
          </a:p>
          <a:p>
            <a:pPr indent="-255905"/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ĐỌC-ĐỌC-ĐỌC-ĐỌC-ĐỌC-ĐỌC-ĐỌC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/>
            </a:endParaRPr>
          </a:p>
          <a:p>
            <a:pPr indent="-255905"/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từ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04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1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70128"/>
            <a:ext cx="8229600" cy="5821363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    </a:t>
            </a:r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Khi tra một từ, nên học cả các loại từ của từ đó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, </a:t>
            </a:r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tiền tố, hậu tố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..</a:t>
            </a:r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. </a:t>
            </a:r>
            <a:endParaRPr lang="en-US" sz="3200" dirty="0">
              <a:solidFill>
                <a:srgbClr val="FF0000"/>
              </a:solidFill>
              <a:latin typeface="Sitka Text" panose="02000505000000020004" pitchFamily="2" charset="0"/>
              <a:cs typeface="Andalus" pitchFamily="18" charset="-78"/>
            </a:endParaRPr>
          </a:p>
          <a:p>
            <a:pPr indent="-255905"/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Nghe và đọc các tài liệu mình yêu thích để nhanh chóng “nạp” từ vựng một cách dễ dàng và nhanh chóng </a:t>
            </a:r>
          </a:p>
          <a:p>
            <a:pPr indent="-255905"/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nghệ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: 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, quay camera</a:t>
            </a:r>
          </a:p>
          <a:p>
            <a:pPr indent="-255905"/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ea typeface="+mn-lt"/>
                <a:cs typeface="Times New Roman"/>
              </a:rPr>
              <a:t>vựng</a:t>
            </a:r>
            <a:endParaRPr lang="en-US" sz="3200" dirty="0">
              <a:solidFill>
                <a:srgbClr val="FF0000"/>
              </a:solidFill>
              <a:latin typeface="Sitka Text" panose="02000505000000020004" pitchFamily="2" charset="0"/>
              <a:ea typeface="+mn-lt"/>
              <a:cs typeface="+mn-lt"/>
            </a:endParaRPr>
          </a:p>
          <a:p>
            <a:pPr marL="86995" indent="0">
              <a:buNone/>
            </a:pPr>
            <a:endParaRPr lang="en-US" sz="3200" i="1" dirty="0">
              <a:solidFill>
                <a:srgbClr val="FF0000"/>
              </a:solidFill>
              <a:latin typeface="Sitka Text" panose="02000505000000020004" pitchFamily="2" charset="0"/>
              <a:ea typeface="+mn-lt"/>
              <a:cs typeface="+mn-lt"/>
            </a:endParaRPr>
          </a:p>
          <a:p>
            <a:pPr indent="-255905"/>
            <a:endParaRPr lang="vi-VN" sz="3200" dirty="0">
              <a:solidFill>
                <a:srgbClr val="FF0000"/>
              </a:solidFill>
              <a:latin typeface="Sitka Text" panose="02000505000000020004" pitchFamily="2" charset="0"/>
              <a:cs typeface="Andalus" pitchFamily="18" charset="-78"/>
            </a:endParaRPr>
          </a:p>
          <a:p>
            <a:pPr indent="-255905"/>
            <a:endParaRPr lang="vi-VN" sz="3200" dirty="0">
              <a:solidFill>
                <a:srgbClr val="FF0000"/>
              </a:solidFill>
              <a:latin typeface="Sitka Text" panose="02000505000000020004" pitchFamily="2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85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261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mềm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vựng</a:t>
            </a:r>
            <a:endParaRPr lang="en-US" sz="4800" b="1" dirty="0">
              <a:solidFill>
                <a:srgbClr val="FF0000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                                 </a:t>
            </a:r>
            <a:r>
              <a:rPr lang="en-US" sz="2800" dirty="0">
                <a:solidFill>
                  <a:srgbClr val="FF0000"/>
                </a:solidFill>
              </a:rPr>
              <a:t> https://www.memrise.com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5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9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                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Quizlet.com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340767"/>
            <a:ext cx="8750300" cy="5508133"/>
          </a:xfr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A0AC23D-1525-45B2-8FDB-23C0CE8491FA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vi-VN"/>
              <a:t>Bấm để thêm nội dung</a:t>
            </a:r>
          </a:p>
        </p:txBody>
      </p:sp>
    </p:spTree>
    <p:extLst>
      <p:ext uri="{BB962C8B-B14F-4D97-AF65-F5344CB8AC3E}">
        <p14:creationId xmlns:p14="http://schemas.microsoft.com/office/powerpoint/2010/main" val="13819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0" y="57128"/>
            <a:ext cx="7302500" cy="8158218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endParaRPr lang="vi-VN" dirty="0">
              <a:solidFill>
                <a:srgbClr val="FF0000"/>
              </a:solidFill>
              <a:latin typeface="Sitka Heading" panose="02000505000000020004" pitchFamily="2" charset="0"/>
              <a:cs typeface="Times New Roman" panose="02020603050405020304" pitchFamily="18" charset="0"/>
            </a:endParaRPr>
          </a:p>
          <a:p>
            <a:pPr marL="621665" lvl="1"/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A1</a:t>
            </a:r>
            <a:r>
              <a:rPr lang="en-US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:  </a:t>
            </a:r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75 giờ, </a:t>
            </a:r>
            <a:endParaRPr lang="en-US" sz="3200" dirty="0">
              <a:solidFill>
                <a:srgbClr val="FF0000"/>
              </a:solidFill>
              <a:latin typeface="Sitka Heading" panose="02000505000000020004" pitchFamily="2" charset="0"/>
              <a:cs typeface="Times New Roman" panose="02020603050405020304" pitchFamily="18" charset="0"/>
            </a:endParaRPr>
          </a:p>
          <a:p>
            <a:pPr marL="621665" lvl="1"/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A2</a:t>
            </a:r>
            <a:r>
              <a:rPr lang="en-US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 180-200 giờ</a:t>
            </a:r>
            <a:endParaRPr lang="en-US" sz="3200" dirty="0">
              <a:solidFill>
                <a:srgbClr val="FF0000"/>
              </a:solidFill>
              <a:latin typeface="Sitka Heading" panose="02000505000000020004" pitchFamily="2" charset="0"/>
              <a:cs typeface="Times New Roman"/>
            </a:endParaRPr>
          </a:p>
          <a:p>
            <a:pPr marL="621665" lvl="1"/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B1</a:t>
            </a:r>
            <a:r>
              <a:rPr lang="en-US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 350-400 giờ</a:t>
            </a:r>
            <a:endParaRPr lang="en-US" sz="3200" dirty="0">
              <a:solidFill>
                <a:srgbClr val="FF0000"/>
              </a:solidFill>
              <a:latin typeface="Sitka Heading" panose="02000505000000020004" pitchFamily="2" charset="0"/>
              <a:cs typeface="Times New Roman"/>
            </a:endParaRPr>
          </a:p>
          <a:p>
            <a:pPr marL="621665" lvl="1"/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B2</a:t>
            </a:r>
            <a:r>
              <a:rPr lang="en-US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 500-600 giờ</a:t>
            </a:r>
            <a:endParaRPr lang="en-US" sz="3200" dirty="0">
              <a:solidFill>
                <a:srgbClr val="FF0000"/>
              </a:solidFill>
              <a:latin typeface="Sitka Heading" panose="02000505000000020004" pitchFamily="2" charset="0"/>
              <a:cs typeface="Times New Roman"/>
            </a:endParaRPr>
          </a:p>
          <a:p>
            <a:pPr marL="621665" lvl="1"/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C1</a:t>
            </a:r>
            <a:r>
              <a:rPr lang="en-US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 700-800 giờ</a:t>
            </a:r>
            <a:endParaRPr lang="en-US" sz="3200" dirty="0">
              <a:solidFill>
                <a:srgbClr val="FF0000"/>
              </a:solidFill>
              <a:latin typeface="Sitka Heading" panose="02000505000000020004" pitchFamily="2" charset="0"/>
              <a:cs typeface="Times New Roman"/>
            </a:endParaRPr>
          </a:p>
          <a:p>
            <a:pPr marL="621665" lvl="1"/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C2</a:t>
            </a:r>
            <a:r>
              <a:rPr lang="en-US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: </a:t>
            </a:r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1000-1200 giờ.</a:t>
            </a:r>
          </a:p>
          <a:p>
            <a:pPr marL="393065" lvl="1" indent="0">
              <a:buNone/>
            </a:pPr>
            <a:r>
              <a:rPr lang="en-US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hời gian cần để đạt được cho mỗi cấp độ là khác nhau tùy thuộc vào nhiều yếu tố, gồm </a:t>
            </a:r>
            <a:r>
              <a:rPr lang="vi-VN" sz="2800" b="1" i="1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động cơ, năng lực ngôn ngữ cá nhân, độ tuổi, cường độ học, phương pháp giảng dạy và học tập</a:t>
            </a:r>
            <a:r>
              <a:rPr lang="vi-VN" sz="2800" i="1" dirty="0">
                <a:solidFill>
                  <a:srgbClr val="FF0000"/>
                </a:solidFill>
                <a:latin typeface="Sitka Heading" panose="02000505000000020004" pitchFamily="2" charset="0"/>
                <a:cs typeface="Times New Roman"/>
              </a:rPr>
              <a:t>….</a:t>
            </a:r>
            <a:endParaRPr lang="vi-VN" i="1" dirty="0">
              <a:solidFill>
                <a:srgbClr val="FF0000"/>
              </a:solidFill>
              <a:latin typeface="Sitka Heading" panose="02000505000000020004" pitchFamily="2" charset="0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                           Duolingo.com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234907-EB4F-41D6-B454-390B383D6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898" y="0"/>
            <a:ext cx="8964488" cy="358526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A6718D-131A-F406-55B6-88ED44C03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284984"/>
            <a:ext cx="8929874" cy="34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6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hlinkClick r:id="rId2"/>
              </a:rPr>
              <a:t>http://freerice.com</a:t>
            </a:r>
            <a:br>
              <a:rPr lang="en-US" u="sng" dirty="0"/>
            </a:b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68760"/>
            <a:ext cx="8845996" cy="5489112"/>
          </a:xfrm>
        </p:spPr>
      </p:pic>
    </p:spTree>
    <p:extLst>
      <p:ext uri="{BB962C8B-B14F-4D97-AF65-F5344CB8AC3E}">
        <p14:creationId xmlns:p14="http://schemas.microsoft.com/office/powerpoint/2010/main" val="165628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3652"/>
            <a:ext cx="8229600" cy="662362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Luyện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tập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kết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hợp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4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kỹ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năng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: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nghe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,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nói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,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đọc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, 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viết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.  </a:t>
            </a:r>
            <a:r>
              <a:rPr lang="en-US" sz="3100" b="0" i="1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Nghe </a:t>
            </a:r>
            <a:r>
              <a:rPr lang="en-US" sz="3100" b="0" i="1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tốt</a:t>
            </a:r>
            <a:r>
              <a:rPr lang="en-US" sz="3100" b="0" i="1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- </a:t>
            </a:r>
            <a:r>
              <a:rPr lang="en-US" sz="3100" b="0" i="1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đọc</a:t>
            </a:r>
            <a:r>
              <a:rPr lang="en-US" sz="3100" b="0" i="1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b="0" i="1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tốt</a:t>
            </a:r>
            <a:r>
              <a:rPr lang="en-US" sz="3100" b="0" i="1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- </a:t>
            </a:r>
            <a:r>
              <a:rPr lang="en-US" sz="3100" b="0" i="1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nói</a:t>
            </a:r>
            <a:r>
              <a:rPr lang="en-US" sz="3100" b="0" i="1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b="0" i="1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tốt-viết</a:t>
            </a:r>
            <a:r>
              <a:rPr lang="en-US" sz="3100" b="0" i="1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b="0" i="1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tốt</a:t>
            </a:r>
            <a:endParaRPr lang="en-US" sz="3100" b="0" i="1" dirty="0">
              <a:solidFill>
                <a:srgbClr val="FF0000"/>
              </a:solidFill>
              <a:latin typeface="Sitka Text" panose="02000505000000020004" pitchFamily="2" charset="0"/>
              <a:ea typeface="+mj-lt"/>
              <a:cs typeface="+mj-lt"/>
            </a:endParaRP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vi-VN" sz="3100" b="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cần lặp lại đủ số lần </a:t>
            </a:r>
            <a:endParaRPr lang="en-US" sz="3100" b="0" dirty="0">
              <a:solidFill>
                <a:srgbClr val="FF0000"/>
              </a:solidFill>
              <a:latin typeface="Sitka Text" panose="02000505000000020004" pitchFamily="2" charset="0"/>
              <a:ea typeface="+mj-lt"/>
              <a:cs typeface="+mj-lt"/>
            </a:endParaRP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vi-VN" sz="3100" b="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tài liệu học phải sinh động thú vị. </a:t>
            </a:r>
            <a:endParaRPr lang="en-US" sz="3100" b="0" dirty="0">
              <a:solidFill>
                <a:srgbClr val="FF0000"/>
              </a:solidFill>
              <a:latin typeface="Sitka Text" panose="02000505000000020004" pitchFamily="2" charset="0"/>
              <a:ea typeface="+mj-lt"/>
              <a:cs typeface="+mj-lt"/>
            </a:endParaRP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3100" b="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KHÔNG</a:t>
            </a:r>
            <a:r>
              <a:rPr lang="vi-VN" sz="3100" b="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luyện </a:t>
            </a:r>
            <a:r>
              <a:rPr lang="en-US" sz="3100" b="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tập</a:t>
            </a:r>
            <a:r>
              <a:rPr lang="vi-VN" sz="3100" b="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hời hợt, hôm nay học bài 1 mai chuyển ngay sang bài 2</a:t>
            </a:r>
            <a:endParaRPr lang="en-US" sz="3100" b="0" dirty="0">
              <a:solidFill>
                <a:srgbClr val="FF0000"/>
              </a:solidFill>
              <a:latin typeface="Sitka Text" panose="02000505000000020004" pitchFamily="2" charset="0"/>
              <a:ea typeface="+mj-lt"/>
              <a:cs typeface="+mj-lt"/>
            </a:endParaRP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Khai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thác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thật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triệt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để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một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dạng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tài</a:t>
            </a:r>
            <a:r>
              <a:rPr lang="en-US" sz="3100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 </a:t>
            </a:r>
            <a:r>
              <a:rPr lang="en-US" sz="31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  <a:t>liệu</a:t>
            </a:r>
            <a:endParaRPr lang="en-US" sz="3100" dirty="0">
              <a:solidFill>
                <a:srgbClr val="FF0000"/>
              </a:solidFill>
              <a:latin typeface="Sitka Text" panose="02000505000000020004" pitchFamily="2" charset="0"/>
              <a:ea typeface="+mj-lt"/>
              <a:cs typeface="+mj-lt"/>
            </a:endParaRPr>
          </a:p>
          <a:p>
            <a:br>
              <a:rPr lang="en-US" dirty="0">
                <a:solidFill>
                  <a:srgbClr val="FF0000"/>
                </a:solidFill>
                <a:latin typeface="Sitka Text" panose="02000505000000020004" pitchFamily="2" charset="0"/>
                <a:cs typeface="Times New Roman"/>
              </a:rPr>
            </a:br>
            <a:r>
              <a:rPr lang="en-US" b="0" dirty="0">
                <a:solidFill>
                  <a:srgbClr val="FF0000"/>
                </a:solidFill>
                <a:latin typeface="Sitka Text" panose="02000505000000020004" pitchFamily="2" charset="0"/>
                <a:ea typeface="+mj-lt"/>
                <a:cs typeface="+mj-lt"/>
              </a:rPr>
              <a:t> </a:t>
            </a:r>
            <a:endParaRPr lang="en-US" dirty="0">
              <a:solidFill>
                <a:srgbClr val="FF0000"/>
              </a:solidFill>
              <a:latin typeface="Sitka Text" panose="02000505000000020004" pitchFamily="2" charset="0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47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539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Sitka Banner" panose="02000505000000020004" pitchFamily="2" charset="0"/>
              </a:rPr>
              <a:t>fromtexttospeech.com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3999" cy="5763571"/>
          </a:xfrm>
        </p:spPr>
      </p:pic>
    </p:spTree>
    <p:extLst>
      <p:ext uri="{BB962C8B-B14F-4D97-AF65-F5344CB8AC3E}">
        <p14:creationId xmlns:p14="http://schemas.microsoft.com/office/powerpoint/2010/main" val="162206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56792"/>
            <a:ext cx="7658785" cy="6190622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đa dạng hoá hoạt động học 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linh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Nghe-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Đọc-Viết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vựng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pháp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     </a:t>
            </a:r>
            <a:r>
              <a:rPr lang="en-US" sz="4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Các</a:t>
            </a:r>
            <a:r>
              <a:rPr lang="en-US" sz="4000" b="1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hoạt</a:t>
            </a:r>
            <a:r>
              <a:rPr lang="en-US" sz="4000" b="1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động</a:t>
            </a:r>
            <a:r>
              <a:rPr lang="en-US" sz="4000" b="1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ngoại</a:t>
            </a:r>
            <a:r>
              <a:rPr lang="en-US" sz="4000" b="1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khóa</a:t>
            </a:r>
            <a:br>
              <a:rPr lang="en-US" sz="18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78423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US" sz="4400" dirty="0">
                <a:solidFill>
                  <a:srgbClr val="FF0000"/>
                </a:solidFill>
                <a:latin typeface="Sitka Text" panose="02000505000000020004" pitchFamily="2" charset="0"/>
              </a:rPr>
              <a:t>CLB</a:t>
            </a:r>
            <a:endParaRPr lang="vi-VN" dirty="0">
              <a:solidFill>
                <a:srgbClr val="FF0000"/>
              </a:solidFill>
              <a:latin typeface="Sitka Text" panose="02000505000000020004" pitchFamily="2" charset="0"/>
            </a:endParaRPr>
          </a:p>
          <a:p>
            <a:pPr indent="-255905"/>
            <a:r>
              <a:rPr lang="vi-VN" sz="4400" dirty="0">
                <a:solidFill>
                  <a:srgbClr val="FF0000"/>
                </a:solidFill>
                <a:latin typeface="Sitka Text" panose="02000505000000020004" pitchFamily="2" charset="0"/>
              </a:rPr>
              <a:t>Thư viện</a:t>
            </a:r>
            <a:endParaRPr lang="en-US" sz="4400" dirty="0">
              <a:solidFill>
                <a:srgbClr val="FF0000"/>
              </a:solidFill>
              <a:latin typeface="Sitka Text" panose="02000505000000020004" pitchFamily="2" charset="0"/>
              <a:cs typeface="Lucida Sans Unicode"/>
            </a:endParaRPr>
          </a:p>
          <a:p>
            <a:pPr marL="621665" lvl="1">
              <a:buNone/>
            </a:pPr>
            <a:endParaRPr lang="en-US" sz="4000" dirty="0">
              <a:solidFill>
                <a:srgbClr val="FF0000"/>
              </a:solidFill>
              <a:latin typeface="Sitka Text" panose="02000505000000020004" pitchFamily="2" charset="0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og-american-center-14562379935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y13-copy-14562379935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8" y="0"/>
            <a:ext cx="9120312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C-sach-hoc-tieng-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-phong-L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ỗ dành sẵn cho Nội dung 4">
            <a:extLst>
              <a:ext uri="{FF2B5EF4-FFF2-40B4-BE49-F238E27FC236}">
                <a16:creationId xmlns:a16="http://schemas.microsoft.com/office/drawing/2014/main" id="{2AAE8FC3-DF19-4054-9503-0BC43BAE9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307593"/>
              </p:ext>
            </p:extLst>
          </p:nvPr>
        </p:nvGraphicFramePr>
        <p:xfrm>
          <a:off x="50800" y="116632"/>
          <a:ext cx="9052579" cy="674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078">
                  <a:extLst>
                    <a:ext uri="{9D8B030D-6E8A-4147-A177-3AD203B41FA5}">
                      <a16:colId xmlns:a16="http://schemas.microsoft.com/office/drawing/2014/main" val="3059435215"/>
                    </a:ext>
                  </a:extLst>
                </a:gridCol>
                <a:gridCol w="3774178">
                  <a:extLst>
                    <a:ext uri="{9D8B030D-6E8A-4147-A177-3AD203B41FA5}">
                      <a16:colId xmlns:a16="http://schemas.microsoft.com/office/drawing/2014/main" val="2777064683"/>
                    </a:ext>
                  </a:extLst>
                </a:gridCol>
                <a:gridCol w="1428946">
                  <a:extLst>
                    <a:ext uri="{9D8B030D-6E8A-4147-A177-3AD203B41FA5}">
                      <a16:colId xmlns:a16="http://schemas.microsoft.com/office/drawing/2014/main" val="3211483069"/>
                    </a:ext>
                  </a:extLst>
                </a:gridCol>
                <a:gridCol w="2598377">
                  <a:extLst>
                    <a:ext uri="{9D8B030D-6E8A-4147-A177-3AD203B41FA5}">
                      <a16:colId xmlns:a16="http://schemas.microsoft.com/office/drawing/2014/main" val="3575605781"/>
                    </a:ext>
                  </a:extLst>
                </a:gridCol>
              </a:tblGrid>
              <a:tr h="113709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b="0" dirty="0">
                          <a:effectLst/>
                          <a:latin typeface="Sitka Text" panose="02000505000000020004" pitchFamily="2" charset="0"/>
                        </a:rPr>
                        <a:t>STT </a:t>
                      </a:r>
                      <a:endParaRPr lang="en-US" sz="2800" b="0" i="0"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2800" b="0" dirty="0">
                          <a:effectLst/>
                          <a:latin typeface="Sitka Text" panose="02000505000000020004" pitchFamily="2" charset="0"/>
                        </a:rPr>
                        <a:t>TÊN TÍN CHỈ </a:t>
                      </a:r>
                      <a:endParaRPr lang="vi-VN" sz="2800" b="0" i="0" dirty="0"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2800" b="0" dirty="0">
                          <a:effectLst/>
                          <a:latin typeface="Sitka Text" panose="02000505000000020004" pitchFamily="2" charset="0"/>
                        </a:rPr>
                        <a:t>SỐ TÍN CHỈ </a:t>
                      </a:r>
                      <a:endParaRPr lang="vi-VN" sz="2800" b="0" i="0"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2800" b="0" dirty="0">
                          <a:effectLst/>
                          <a:latin typeface="Sitka Text" panose="02000505000000020004" pitchFamily="2" charset="0"/>
                        </a:rPr>
                        <a:t>SỐ TIẾT QUY ĐỔI </a:t>
                      </a:r>
                      <a:endParaRPr lang="vi-VN" sz="2800" b="0" i="0"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97204"/>
                  </a:ext>
                </a:extLst>
              </a:tr>
              <a:tr h="12832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1 </a:t>
                      </a:r>
                      <a:endParaRPr lang="en-US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NGOẠI NGỮ HP 1 </a:t>
                      </a:r>
                      <a:endParaRPr lang="vi-VN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4 </a:t>
                      </a:r>
                      <a:endParaRPr lang="en-US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90 </a:t>
                      </a:r>
                      <a:endParaRPr lang="en-US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178723"/>
                  </a:ext>
                </a:extLst>
              </a:tr>
              <a:tr h="126705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2 </a:t>
                      </a:r>
                      <a:endParaRPr lang="en-US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NGOẠI NGỮ HP 2 </a:t>
                      </a:r>
                      <a:endParaRPr lang="vi-VN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039082"/>
                  </a:ext>
                </a:extLst>
              </a:tr>
              <a:tr h="126705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3 </a:t>
                      </a:r>
                      <a:endParaRPr lang="en-US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NGOẠI NGỮ HP 3 </a:t>
                      </a:r>
                      <a:endParaRPr lang="vi-VN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4 </a:t>
                      </a:r>
                      <a:endParaRPr lang="en-US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Sitka Text" panose="02000505000000020004" pitchFamily="2" charset="0"/>
                        </a:rPr>
                        <a:t>90 </a:t>
                      </a:r>
                      <a:endParaRPr lang="en-US" sz="2800" b="0" i="0">
                        <a:solidFill>
                          <a:srgbClr val="FF0000"/>
                        </a:solidFill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460121"/>
                  </a:ext>
                </a:extLst>
              </a:tr>
              <a:tr h="178687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800" dirty="0">
                          <a:effectLst/>
                          <a:latin typeface="Sitka Text" panose="02000505000000020004" pitchFamily="2" charset="0"/>
                        </a:rPr>
                        <a:t>4 </a:t>
                      </a:r>
                      <a:endParaRPr lang="en-US" sz="2800" b="0" i="0"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2800" dirty="0">
                          <a:effectLst/>
                          <a:latin typeface="Sitka Text" panose="02000505000000020004" pitchFamily="2" charset="0"/>
                        </a:rPr>
                        <a:t>NGOẠI NGỮ HP 4</a:t>
                      </a:r>
                      <a:r>
                        <a:rPr lang="vi-VN" sz="2400" dirty="0">
                          <a:effectLst/>
                          <a:latin typeface="Sitka Text" panose="02000505000000020004" pitchFamily="2" charset="0"/>
                        </a:rPr>
                        <a:t> </a:t>
                      </a:r>
                      <a:endParaRPr lang="vi-VN" sz="2400" b="0" i="0">
                        <a:effectLst/>
                        <a:latin typeface="Sitka Text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 b="0" i="0" dirty="0">
                          <a:effectLst/>
                          <a:latin typeface="Sitka Text" panose="02000505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3200" b="0" i="0" dirty="0">
                          <a:effectLst/>
                          <a:latin typeface="Sitka Text" panose="02000505000000020004" pitchFamily="2" charset="0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69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Bahnschrift" panose="020B0502040204020203" pitchFamily="34" charset="0"/>
              </a:rPr>
              <a:t>Nguyên</a:t>
            </a:r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ahnschrift" panose="020B0502040204020203" pitchFamily="34" charset="0"/>
              </a:rPr>
              <a:t>tắc</a:t>
            </a:r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ahnschrift" panose="020B0502040204020203" pitchFamily="34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ahnschrift" panose="020B0502040204020203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ahnschrift" panose="020B0502040204020203" pitchFamily="34" charset="0"/>
              </a:rPr>
              <a:t>ngoại</a:t>
            </a:r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ahnschrift" panose="020B0502040204020203" pitchFamily="34" charset="0"/>
              </a:rPr>
              <a:t>ngư</a:t>
            </a:r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sz="3000" dirty="0" err="1">
                <a:latin typeface="Sitka Text" panose="02000505000000020004" pitchFamily="2" charset="0"/>
                <a:cs typeface="Andalus" pitchFamily="18" charset="-78"/>
              </a:rPr>
              <a:t>KHÔNG</a:t>
            </a:r>
            <a:r>
              <a:rPr lang="en-US" sz="3000" dirty="0">
                <a:latin typeface="Sitka Text" panose="02000505000000020004" pitchFamily="2" charset="0"/>
                <a:cs typeface="Andalus" pitchFamily="18" charset="-78"/>
              </a:rPr>
              <a:t> CẦN </a:t>
            </a:r>
            <a:r>
              <a:rPr lang="en-US" sz="3000" dirty="0" err="1">
                <a:latin typeface="Sitka Text" panose="02000505000000020004" pitchFamily="2" charset="0"/>
                <a:cs typeface="Andalus" pitchFamily="18" charset="-78"/>
              </a:rPr>
              <a:t>THÔNG</a:t>
            </a:r>
            <a:r>
              <a:rPr lang="en-US" sz="3000" dirty="0">
                <a:latin typeface="Sitka Text" panose="02000505000000020004" pitchFamily="2" charset="0"/>
                <a:cs typeface="Andalus" pitchFamily="18" charset="-78"/>
              </a:rPr>
              <a:t> MINH, </a:t>
            </a:r>
            <a:r>
              <a:rPr lang="en-US" sz="3000" dirty="0" err="1">
                <a:latin typeface="Sitka Text" panose="02000505000000020004" pitchFamily="2" charset="0"/>
                <a:cs typeface="Andalus" pitchFamily="18" charset="-78"/>
              </a:rPr>
              <a:t>HÃY</a:t>
            </a:r>
            <a:r>
              <a:rPr lang="en-US" sz="3000" dirty="0"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3000" dirty="0" err="1">
                <a:latin typeface="Sitka Text" panose="02000505000000020004" pitchFamily="2" charset="0"/>
                <a:cs typeface="Andalus" pitchFamily="18" charset="-78"/>
              </a:rPr>
              <a:t>CHĂM</a:t>
            </a:r>
            <a:r>
              <a:rPr lang="en-US" sz="3000" dirty="0"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3000" dirty="0" err="1">
                <a:latin typeface="Sitka Text" panose="02000505000000020004" pitchFamily="2" charset="0"/>
                <a:cs typeface="Andalus" pitchFamily="18" charset="-78"/>
              </a:rPr>
              <a:t>CHỈ</a:t>
            </a:r>
            <a:endParaRPr lang="en-US" sz="3000" dirty="0">
              <a:latin typeface="Sitka Text" panose="02000505000000020004" pitchFamily="2" charset="0"/>
              <a:cs typeface="Andalus" pitchFamily="18" charset="-78"/>
            </a:endParaRPr>
          </a:p>
          <a:p>
            <a:pPr lvl="1"/>
            <a:r>
              <a:rPr lang="en-US" sz="3000" dirty="0">
                <a:latin typeface="Sitka Text" panose="02000505000000020004" pitchFamily="2" charset="0"/>
                <a:cs typeface="Andalus" pitchFamily="18" charset="-78"/>
              </a:rPr>
              <a:t>KHÔNG XẤU HỔ</a:t>
            </a:r>
          </a:p>
          <a:p>
            <a:pPr lvl="1"/>
            <a:r>
              <a:rPr lang="en-US" sz="3000" dirty="0">
                <a:latin typeface="Sitka Text" panose="02000505000000020004" pitchFamily="2" charset="0"/>
                <a:cs typeface="Andalus" pitchFamily="18" charset="-78"/>
              </a:rPr>
              <a:t>DỄ “TÁI MÙ”</a:t>
            </a:r>
          </a:p>
          <a:p>
            <a:pPr lvl="1"/>
            <a:r>
              <a:rPr lang="en-US" sz="3000" dirty="0">
                <a:latin typeface="Sitka Text" panose="02000505000000020004" pitchFamily="2" charset="0"/>
                <a:cs typeface="Andalus" pitchFamily="18" charset="-78"/>
              </a:rPr>
              <a:t>LUÔN BIẾT TẠO HỨNG KHỞI, TỰ TẠO SỰ YÊU THÍCH, KHÔNG ÉP BUỘC BẢN THÂN</a:t>
            </a:r>
          </a:p>
          <a:p>
            <a:pPr lvl="1"/>
            <a:r>
              <a:rPr lang="en-US" sz="3000" dirty="0">
                <a:latin typeface="Sitka Text" panose="02000505000000020004" pitchFamily="2" charset="0"/>
                <a:cs typeface="Andalus"/>
              </a:rPr>
              <a:t>TẬP TRUNG (</a:t>
            </a:r>
            <a:r>
              <a:rPr lang="vi-VN" sz="3000" dirty="0">
                <a:latin typeface="Tahoma"/>
                <a:ea typeface="Tahoma"/>
                <a:cs typeface="Andalus"/>
              </a:rPr>
              <a:t>học liên tục trong 3 ngày (mỗi ngày 8 tiếng) không thể bằng học trong 7 ngày và mỗi ngày 2-3 tiếng. 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Sitka Text" panose="02000505000000020004" pitchFamily="2" charset="0"/>
              </a:rPr>
              <a:t>BẮT ĐẦU HỌC </a:t>
            </a:r>
            <a:r>
              <a:rPr lang="en-US" dirty="0" err="1">
                <a:solidFill>
                  <a:srgbClr val="FF0000"/>
                </a:solidFill>
                <a:latin typeface="Sitka Text" panose="02000505000000020004" pitchFamily="2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Sitka Text" panose="02000505000000020004" pitchFamily="2" charset="0"/>
              </a:rPr>
              <a:t>̀ </a:t>
            </a:r>
            <a:r>
              <a:rPr lang="en-US" dirty="0" err="1">
                <a:solidFill>
                  <a:srgbClr val="FF0000"/>
                </a:solidFill>
                <a:latin typeface="Sitka Text" panose="02000505000000020004" pitchFamily="2" charset="0"/>
              </a:rPr>
              <a:t>ĐÂU</a:t>
            </a:r>
            <a:r>
              <a:rPr lang="en-US" dirty="0">
                <a:solidFill>
                  <a:srgbClr val="FF0000"/>
                </a:solidFill>
                <a:latin typeface="Sitka Text" panose="02000505000000020004" pitchFamily="2" charset="0"/>
              </a:rPr>
              <a:t>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700092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latin typeface="Sitka Text" panose="02000505000000020004" pitchFamily="2" charset="0"/>
              <a:cs typeface="Andalus"/>
            </a:endParaRPr>
          </a:p>
          <a:p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tiếng Việt là một trong những ngôn ngữ khó nhất thế giới! 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ại sao chúng ta lại có thể nghe nói đọc viết 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thành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thạo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tiếng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này</a:t>
            </a:r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???</a:t>
            </a:r>
          </a:p>
          <a:p>
            <a:r>
              <a:rPr lang="en-US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rung khu tiếng mẹ đẻ (TKTMĐ) vs </a:t>
            </a:r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ea typeface="Tahoma"/>
                <a:cs typeface="Andalus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Sitka Text" panose="02000505000000020004" pitchFamily="2" charset="0"/>
                <a:ea typeface="Tahoma"/>
                <a:cs typeface="Tahoma"/>
              </a:rPr>
              <a:t>rung khu ngoại ngữ (TKNN)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				BẮT ĐẦU          			HỌC </a:t>
            </a:r>
          </a:p>
          <a:p>
            <a:pPr algn="ctr">
              <a:buNone/>
            </a:pP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					TỪ ĐÂU???</a:t>
            </a:r>
          </a:p>
          <a:p>
            <a:pPr>
              <a:buNone/>
            </a:pPr>
            <a:endParaRPr lang="en-US" sz="8000" b="1" dirty="0">
              <a:solidFill>
                <a:srgbClr val="FF0000"/>
              </a:solidFill>
              <a:latin typeface="Sitka Text" panose="02000505000000020004" pitchFamily="2" charset="0"/>
              <a:cs typeface="Andalus" pitchFamily="18" charset="-78"/>
            </a:endParaRPr>
          </a:p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(Nghe, </a:t>
            </a:r>
            <a:r>
              <a:rPr lang="en-US" sz="8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Nói</a:t>
            </a: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Đọc</a:t>
            </a: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Viết</a:t>
            </a: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Ngữ</a:t>
            </a: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pháp</a:t>
            </a: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Từ</a:t>
            </a: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vựng</a:t>
            </a:r>
            <a:r>
              <a:rPr lang="en-US" sz="8000" b="1" dirty="0">
                <a:solidFill>
                  <a:srgbClr val="FF0000"/>
                </a:solidFill>
                <a:latin typeface="Sitka Text" panose="02000505000000020004" pitchFamily="2" charset="0"/>
                <a:cs typeface="Andalus" pitchFamily="18" charset="-78"/>
              </a:rPr>
              <a:t>…)</a:t>
            </a:r>
            <a:endParaRPr lang="en-US" b="1" dirty="0">
              <a:solidFill>
                <a:srgbClr val="FF0000"/>
              </a:solidFill>
              <a:latin typeface="Sitka Text" panose="02000505000000020004" pitchFamily="2" charset="0"/>
              <a:cs typeface="Andalus" pitchFamily="18" charset="-78"/>
            </a:endParaRPr>
          </a:p>
        </p:txBody>
      </p:sp>
      <p:pic>
        <p:nvPicPr>
          <p:cNvPr id="4" name="Picture 3" descr="cau-h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801"/>
            <a:ext cx="3071816" cy="4375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h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3809524" cy="2768254"/>
          </a:xfrm>
        </p:spPr>
      </p:pic>
      <p:pic>
        <p:nvPicPr>
          <p:cNvPr id="5" name="Picture 4" descr="ngh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71546"/>
            <a:ext cx="3907601" cy="2600331"/>
          </a:xfrm>
          <a:prstGeom prst="rect">
            <a:avLst/>
          </a:prstGeom>
        </p:spPr>
      </p:pic>
      <p:pic>
        <p:nvPicPr>
          <p:cNvPr id="6" name="Picture 5" descr="nghe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413" y="3571876"/>
            <a:ext cx="6969867" cy="2914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NGHE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28800"/>
            <a:ext cx="7201585" cy="47174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Nghe TỪ-CỤM TỪ-CÂU</a:t>
            </a:r>
          </a:p>
          <a:p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Nghe chủ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động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̣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động</a:t>
            </a:r>
            <a:endParaRPr lang="en-US" sz="3600" dirty="0">
              <a:solidFill>
                <a:srgbClr val="FF0000"/>
              </a:solidFill>
              <a:latin typeface="Sitka Text" panose="02000505000000020004" pitchFamily="2" charset="0"/>
              <a:cs typeface="Andalus"/>
            </a:endParaRPr>
          </a:p>
          <a:p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Nghe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chép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chính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tả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Tăng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dần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tốc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đô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Andalus"/>
              </a:rPr>
              <a:t>̣ SAU 2-3 THÁNG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BD89019A-ED98-44E4-BB70-7DF2D852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vi-VN" b="1" dirty="0">
                <a:solidFill>
                  <a:srgbClr val="FF0000"/>
                </a:solidFill>
                <a:latin typeface="Tahoma"/>
                <a:ea typeface="Tahoma"/>
                <a:cs typeface="Lucida Sans Unicode"/>
              </a:rPr>
              <a:t>Nói</a:t>
            </a:r>
          </a:p>
        </p:txBody>
      </p:sp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A5E6DE7D-3EF4-4C5A-BC71-9DBAC07C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15" y="1714500"/>
            <a:ext cx="7430185" cy="4196722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indent="-255905"/>
            <a:r>
              <a:rPr lang="vi-VN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Luyện phát âm</a:t>
            </a:r>
            <a:r>
              <a:rPr lang="en-US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 (AI)</a:t>
            </a:r>
            <a:endParaRPr lang="vi-VN" sz="3600" dirty="0">
              <a:solidFill>
                <a:srgbClr val="FF0000"/>
              </a:solidFill>
              <a:latin typeface="Sitka Text" panose="02000505000000020004" pitchFamily="2" charset="0"/>
              <a:cs typeface="Lucida Sans Unicode"/>
            </a:endParaRPr>
          </a:p>
          <a:p>
            <a:pPr indent="-255905"/>
            <a:r>
              <a:rPr lang="vi-VN" sz="3600" dirty="0">
                <a:solidFill>
                  <a:srgbClr val="FF0000"/>
                </a:solidFill>
                <a:latin typeface="Sitka Text" panose="02000505000000020004" pitchFamily="2" charset="0"/>
                <a:ea typeface="Tahoma"/>
                <a:cs typeface="Lucida Sans Unicode"/>
              </a:rPr>
              <a:t>Phân biệt các âm khác với Tiếng Việt </a:t>
            </a:r>
          </a:p>
          <a:p>
            <a:pPr indent="-255905"/>
            <a:r>
              <a:rPr lang="vi-VN" sz="3600" dirty="0">
                <a:solidFill>
                  <a:srgbClr val="FF0000"/>
                </a:solidFill>
                <a:latin typeface="Sitka Text" panose="02000505000000020004" pitchFamily="2" charset="0"/>
                <a:cs typeface="Lucida Sans Unicode"/>
              </a:rPr>
              <a:t>Tận dụng Internet để nghe người bản ngữ</a:t>
            </a:r>
          </a:p>
          <a:p>
            <a:pPr indent="-255905"/>
            <a:r>
              <a:rPr lang="vi-VN" sz="3600" dirty="0">
                <a:solidFill>
                  <a:srgbClr val="FF0000"/>
                </a:solidFill>
                <a:latin typeface="Sitka Text" panose="02000505000000020004" pitchFamily="2" charset="0"/>
                <a:ea typeface="Tahoma"/>
                <a:cs typeface="Lucida Sans Unicode"/>
              </a:rPr>
              <a:t>Tìm bạn luyện cùng (để có tương tác)</a:t>
            </a:r>
          </a:p>
        </p:txBody>
      </p:sp>
    </p:spTree>
    <p:extLst>
      <p:ext uri="{BB962C8B-B14F-4D97-AF65-F5344CB8AC3E}">
        <p14:creationId xmlns:p14="http://schemas.microsoft.com/office/powerpoint/2010/main" val="130139325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25285A68052C46A2090FE694600705" ma:contentTypeVersion="10" ma:contentTypeDescription="Create a new document." ma:contentTypeScope="" ma:versionID="c1d15fdbca374da1bd1ec60df3fcdb65">
  <xsd:schema xmlns:xsd="http://www.w3.org/2001/XMLSchema" xmlns:xs="http://www.w3.org/2001/XMLSchema" xmlns:p="http://schemas.microsoft.com/office/2006/metadata/properties" xmlns:ns2="230cc20b-92d0-4bdf-892c-58e517b91ea5" xmlns:ns3="e29350eb-b09c-4c27-9ad1-018f79bc2ccd" targetNamespace="http://schemas.microsoft.com/office/2006/metadata/properties" ma:root="true" ma:fieldsID="377634c48a656c84fcf2bf5447ea7b6c" ns2:_="" ns3:_="">
    <xsd:import namespace="230cc20b-92d0-4bdf-892c-58e517b91ea5"/>
    <xsd:import namespace="e29350eb-b09c-4c27-9ad1-018f79bc2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cc20b-92d0-4bdf-892c-58e517b91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277f367-8423-4874-94e4-b0a6b4dec2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350eb-b09c-4c27-9ad1-018f79bc2cc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6ba00d0-3403-495f-bcc5-9f24da7a5d2b}" ma:internalName="TaxCatchAll" ma:showField="CatchAllData" ma:web="e29350eb-b09c-4c27-9ad1-018f79bc2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E318A-52B6-4A99-8BCF-A000642F577B}"/>
</file>

<file path=customXml/itemProps2.xml><?xml version="1.0" encoding="utf-8"?>
<ds:datastoreItem xmlns:ds="http://schemas.openxmlformats.org/officeDocument/2006/customXml" ds:itemID="{FFAB84D9-D918-4417-A8FD-DD10B7741166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6704</TotalTime>
  <Words>648</Words>
  <Application>Microsoft Office PowerPoint</Application>
  <PresentationFormat>On-screen Show (4:3)</PresentationFormat>
  <Paragraphs>118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Bahnschrift</vt:lpstr>
      <vt:lpstr>Calibri</vt:lpstr>
      <vt:lpstr>Century Gothic</vt:lpstr>
      <vt:lpstr>Sitka Banner</vt:lpstr>
      <vt:lpstr>Sitka Heading</vt:lpstr>
      <vt:lpstr>Sitka Text</vt:lpstr>
      <vt:lpstr>Tahoma</vt:lpstr>
      <vt:lpstr>Wingdings 3</vt:lpstr>
      <vt:lpstr>Wisp</vt:lpstr>
      <vt:lpstr>PHƯƠNG PHÁP HỌC NGOẠI NGỮ</vt:lpstr>
      <vt:lpstr>PowerPoint Presentation</vt:lpstr>
      <vt:lpstr>PowerPoint Presentation</vt:lpstr>
      <vt:lpstr>Nguyên tắc khi học ngoại ngữ</vt:lpstr>
      <vt:lpstr>BẮT ĐẦU HỌC TỪ ĐÂU???</vt:lpstr>
      <vt:lpstr>PowerPoint Presentation</vt:lpstr>
      <vt:lpstr>PowerPoint Presentation</vt:lpstr>
      <vt:lpstr>NGHE</vt:lpstr>
      <vt:lpstr>Nói</vt:lpstr>
      <vt:lpstr>PowerPoint Presentation</vt:lpstr>
      <vt:lpstr>ĐỌC HIỂU</vt:lpstr>
      <vt:lpstr>Viết</vt:lpstr>
      <vt:lpstr>Ngữ pháp</vt:lpstr>
      <vt:lpstr>TỪ vựng</vt:lpstr>
      <vt:lpstr>NHỚ TỪ VỰNG???</vt:lpstr>
      <vt:lpstr>Cách ghi nhớ từ vựng </vt:lpstr>
      <vt:lpstr>PowerPoint Presentation</vt:lpstr>
      <vt:lpstr>Các phần mềm học từ vựng</vt:lpstr>
      <vt:lpstr>                 Quizlet.com</vt:lpstr>
      <vt:lpstr>                           Duolingo.com</vt:lpstr>
      <vt:lpstr>http://freerice.com </vt:lpstr>
      <vt:lpstr>Luyện tập kết hợp 4 kỹ năng: nghe, nói, đọc, viết.  Nghe tốt- đọc tốt- nói tốt-viết tốt cần lặp lại đủ số lần  tài liệu học phải sinh động thú vị.  KHÔNG luyện tập hời hợt, hôm nay học bài 1 mai chuyển ngay sang bài 2 Khai thác thật triệt để một dạng tài liệu   </vt:lpstr>
      <vt:lpstr>fromtexttospeech.com</vt:lpstr>
      <vt:lpstr>PowerPoint Presentation</vt:lpstr>
      <vt:lpstr>     Các hoạt động ngoại khóa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PHÁP HỌC NGOẠI NGỮ</dc:title>
  <dc:creator>nga nguyen</dc:creator>
  <cp:lastModifiedBy>Nguyen Thi Viet Nga</cp:lastModifiedBy>
  <cp:revision>515</cp:revision>
  <dcterms:created xsi:type="dcterms:W3CDTF">2016-09-07T14:34:18Z</dcterms:created>
  <dcterms:modified xsi:type="dcterms:W3CDTF">2023-03-06T14:31:56Z</dcterms:modified>
</cp:coreProperties>
</file>