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344" r:id="rId3"/>
    <p:sldId id="258" r:id="rId4"/>
    <p:sldId id="257" r:id="rId5"/>
    <p:sldId id="259" r:id="rId6"/>
    <p:sldId id="260" r:id="rId7"/>
    <p:sldId id="261" r:id="rId8"/>
    <p:sldId id="345" r:id="rId9"/>
    <p:sldId id="342" r:id="rId10"/>
    <p:sldId id="262" r:id="rId11"/>
    <p:sldId id="340" r:id="rId12"/>
    <p:sldId id="343" r:id="rId13"/>
    <p:sldId id="341" r:id="rId14"/>
  </p:sldIdLst>
  <p:sldSz cx="9144000" cy="6858000" type="screen4x3"/>
  <p:notesSz cx="6854825" cy="9293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424" cy="4646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2815" y="0"/>
            <a:ext cx="2970424" cy="4646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3F7CB-EE03-4768-8227-32446FDE4D6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6951"/>
            <a:ext cx="2970424" cy="4646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2815" y="8826951"/>
            <a:ext cx="2970424" cy="4646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7A1DA-F767-4964-B8ED-97C2562FDE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991600" cy="1905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 HÌNH KINH TẾ, CHÍNH TRỊ, XÃ HỘI VIỆT NAM HIỆN NAY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572000"/>
            <a:ext cx="4953000" cy="22860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PGS,TS.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học-0967472999-phonghvbc@gmail.com</a:t>
            </a:r>
          </a:p>
        </p:txBody>
      </p:sp>
      <p:pic>
        <p:nvPicPr>
          <p:cNvPr id="7" name="Picture 6" descr="A person in a suit crossing the arms&#10;&#10;Description automatically generated with medium confidence">
            <a:extLst>
              <a:ext uri="{FF2B5EF4-FFF2-40B4-BE49-F238E27FC236}">
                <a16:creationId xmlns:a16="http://schemas.microsoft.com/office/drawing/2014/main" id="{064493AD-2B5A-44A2-BA73-00A766E5D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3962399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38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CHÍNH TRỊ VIỆT NAM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AA2969-CA33-400D-9E2D-6384833C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A77C4DC3-4808-4F3B-9536-4794E23A7FF4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11267" name="Picture 2" descr="C:\Users\Administrator\Downloads\bd - bản đồ Mỹ và châu á.jpg">
            <a:extLst>
              <a:ext uri="{FF2B5EF4-FFF2-40B4-BE49-F238E27FC236}">
                <a16:creationId xmlns:a16="http://schemas.microsoft.com/office/drawing/2014/main" id="{8A7DA863-4F38-4FED-B696-8254D0FA6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" y="457200"/>
            <a:ext cx="920115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38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VĂN HÓA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5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38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VĂN HÓA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gẫy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7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HỎI ĐẶT 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943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Việt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Nam –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Chúng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ta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ai?</a:t>
            </a:r>
          </a:p>
          <a:p>
            <a:pPr marL="0" indent="0" algn="just">
              <a:buNone/>
            </a:pPr>
            <a:endParaRPr lang="en-US" sz="4000" dirty="0">
              <a:latin typeface="Arial" panose="020B0604020202020204" pitchFamily="34" charset="0"/>
              <a:ea typeface="STXingkai" panose="020B0503020204020204" pitchFamily="2" charset="-122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Chúng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ta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đang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ở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đâu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endParaRPr lang="en-US" sz="4000" dirty="0">
              <a:latin typeface="Arial" panose="020B0604020202020204" pitchFamily="34" charset="0"/>
              <a:ea typeface="STXingkai" panose="020B0503020204020204" pitchFamily="2" charset="-122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Chúng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ta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có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mong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ước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gì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endParaRPr lang="en-US" sz="4000" dirty="0">
              <a:latin typeface="Arial" panose="020B0604020202020204" pitchFamily="34" charset="0"/>
              <a:ea typeface="STXingkai" panose="020B0503020204020204" pitchFamily="2" charset="-122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Chúng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ta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phải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làm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gì</a:t>
            </a:r>
            <a:r>
              <a:rPr lang="en-US" sz="4000" dirty="0">
                <a:latin typeface="Arial" panose="020B0604020202020204" pitchFamily="34" charset="0"/>
                <a:ea typeface="STXingkai" panose="020B0503020204020204" pitchFamily="2" charset="-122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3851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KINH TẾ VIỆT NAM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5943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3.700 USD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Singapore, Brunei, Malaysia,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GDP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0,116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0,268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GDP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1.331 USD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3.700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1,9 USD/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32% 2011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2%.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75,4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2019. 85%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99%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505200" cy="2438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MỤC TIÊU, </a:t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 VỤ </a:t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ĐẾN GIỮA </a:t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 KỶ XXI</a:t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304800"/>
            <a:ext cx="4648200" cy="6248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sz="3600" b="1" i="1" dirty="0">
                <a:solidFill>
                  <a:srgbClr val="FF0000"/>
                </a:solidFill>
              </a:rPr>
              <a:t>2025</a:t>
            </a:r>
            <a:r>
              <a:rPr lang="vi-VN" sz="3600" b="1" i="1" dirty="0">
                <a:solidFill>
                  <a:srgbClr val="002060"/>
                </a:solidFill>
              </a:rPr>
              <a:t>: </a:t>
            </a:r>
            <a:r>
              <a:rPr lang="vi-VN" sz="3600" b="1" dirty="0">
                <a:solidFill>
                  <a:srgbClr val="002060"/>
                </a:solidFill>
              </a:rPr>
              <a:t>nước đang phát triển có công nghiệp theo hướng hiện đại,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vượt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mức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600" b="1" dirty="0">
                <a:solidFill>
                  <a:srgbClr val="002060"/>
                </a:solidFill>
              </a:rPr>
              <a:t>thu nhập trung bình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thấp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vi-VN" sz="3600" b="1" i="1" dirty="0">
                <a:solidFill>
                  <a:srgbClr val="FF0000"/>
                </a:solidFill>
              </a:rPr>
              <a:t>2030</a:t>
            </a:r>
            <a:r>
              <a:rPr lang="vi-VN" sz="3600" b="1" i="1" dirty="0">
                <a:solidFill>
                  <a:srgbClr val="002060"/>
                </a:solidFill>
              </a:rPr>
              <a:t>:</a:t>
            </a:r>
            <a:r>
              <a:rPr lang="en-US" sz="3600" b="1" i="1" dirty="0">
                <a:solidFill>
                  <a:srgbClr val="002060"/>
                </a:solidFill>
              </a:rPr>
              <a:t> </a:t>
            </a:r>
            <a:r>
              <a:rPr lang="vi-VN" sz="3600" b="1" dirty="0">
                <a:solidFill>
                  <a:srgbClr val="002060"/>
                </a:solidFill>
              </a:rPr>
              <a:t>nước đang phát triển có công nghiệp hiện đại, thu nhập trung bình cao</a:t>
            </a:r>
            <a:endParaRPr lang="en-US" sz="36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vi-VN" sz="3600" b="1" i="1" dirty="0">
                <a:solidFill>
                  <a:srgbClr val="FF0000"/>
                </a:solidFill>
              </a:rPr>
              <a:t>2045</a:t>
            </a:r>
            <a:r>
              <a:rPr lang="en-US" sz="3600" b="1" i="1" dirty="0">
                <a:solidFill>
                  <a:srgbClr val="002060"/>
                </a:solidFill>
              </a:rPr>
              <a:t>: </a:t>
            </a:r>
            <a:r>
              <a:rPr lang="vi-VN" sz="3600" b="1" dirty="0">
                <a:solidFill>
                  <a:srgbClr val="002060"/>
                </a:solidFill>
              </a:rPr>
              <a:t>nước phát triển, thu nhập cao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0"/>
            <a:ext cx="317182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31718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08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NGUY CƠ 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TỤT HẬU XA HƠN NỮA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 algn="just"/>
            <a:r>
              <a:rPr lang="vi-VN" b="1" dirty="0">
                <a:solidFill>
                  <a:srgbClr val="FF0000"/>
                </a:solidFill>
              </a:rPr>
              <a:t>GDP bình quân đầu người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r>
              <a:rPr lang="vi-VN" b="1" dirty="0">
                <a:solidFill>
                  <a:srgbClr val="002060"/>
                </a:solidFill>
              </a:rPr>
              <a:t> Việt Nam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cách</a:t>
            </a:r>
            <a:r>
              <a:rPr lang="vi-VN" b="1" dirty="0">
                <a:solidFill>
                  <a:srgbClr val="002060"/>
                </a:solidFill>
              </a:rPr>
              <a:t> Hàn Quốc 30-35 năm; Malaysia 25 năm; Thái Lan 20 năm; Indonesia và Philippines 5-7 năm</a:t>
            </a:r>
            <a:endParaRPr lang="en-US" b="1" dirty="0">
              <a:solidFill>
                <a:srgbClr val="00206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GDP </a:t>
            </a:r>
            <a:r>
              <a:rPr lang="en-US" b="1" dirty="0" err="1">
                <a:solidFill>
                  <a:srgbClr val="FF0000"/>
                </a:solidFill>
              </a:rPr>
              <a:t>tăng</a:t>
            </a:r>
            <a:r>
              <a:rPr lang="vi-VN" b="1" dirty="0">
                <a:solidFill>
                  <a:srgbClr val="FF0000"/>
                </a:solidFill>
              </a:rPr>
              <a:t> 5%/năm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r>
              <a:rPr lang="vi-VN" b="1" dirty="0">
                <a:solidFill>
                  <a:srgbClr val="002060"/>
                </a:solidFill>
              </a:rPr>
              <a:t> đến 2035, GDP bình quân đầu người của Việt Nam bằng 83% Thái Lan hiện nay</a:t>
            </a:r>
            <a:r>
              <a:rPr lang="en-US" b="1" dirty="0">
                <a:solidFill>
                  <a:srgbClr val="002060"/>
                </a:solidFill>
              </a:rPr>
              <a:t>;</a:t>
            </a:r>
            <a:r>
              <a:rPr lang="vi-VN" b="1" dirty="0">
                <a:solidFill>
                  <a:srgbClr val="002060"/>
                </a:solidFill>
              </a:rPr>
              <a:t> </a:t>
            </a:r>
            <a:r>
              <a:rPr lang="vi-VN" b="1" dirty="0">
                <a:solidFill>
                  <a:srgbClr val="FF0000"/>
                </a:solidFill>
              </a:rPr>
              <a:t>7%/năm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r>
              <a:rPr lang="vi-VN" b="1" dirty="0">
                <a:solidFill>
                  <a:srgbClr val="002060"/>
                </a:solidFill>
              </a:rPr>
              <a:t> bằng 98% của Malaysia hiện nay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103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GDP CÁC NƯỚC </a:t>
            </a:r>
            <a:b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cs typeface="Times New Roman" pitchFamily="18" charset="0"/>
              </a:rPr>
              <a:t>Đơn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itchFamily="18" charset="0"/>
              </a:rPr>
              <a:t>Nghìn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itchFamily="18" charset="0"/>
              </a:rPr>
              <a:t>tỷ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 USD)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414A815-EF64-42AA-B278-19B4FF410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064721"/>
              </p:ext>
            </p:extLst>
          </p:nvPr>
        </p:nvGraphicFramePr>
        <p:xfrm>
          <a:off x="152400" y="1219201"/>
          <a:ext cx="8991600" cy="566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98007657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2895797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1014447189"/>
                    </a:ext>
                  </a:extLst>
                </a:gridCol>
              </a:tblGrid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640379"/>
                  </a:ext>
                </a:extLst>
              </a:tr>
              <a:tr h="3583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817125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220131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680222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218304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917837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101394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158723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98186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Brazil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357267"/>
                  </a:ext>
                </a:extLst>
              </a:tr>
              <a:tr h="5204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64762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38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CHÍNH TRỊ VIỆT NAM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ường lối đối ngoại độc lập, tự chủ, hòa bình, hữu nghị, hợp tác và phát triển; 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phương hóa, đa dạng hóa; "là bạn, là đối tác tin cậy và thành viên có trách nhiệm của cộng đồng quốc tế";</a:t>
            </a:r>
            <a:endParaRPr lang="en-US" sz="36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à thành viên của hầu hết tổ chức quốc tế và diễn đàn đa phương quan trọng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189/193 (</a:t>
            </a:r>
            <a:r>
              <a:rPr lang="en-US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Tuvalu, Tonga, Bahamas, Malawi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Vatican).</a:t>
            </a:r>
            <a:endParaRPr lang="en-US" sz="36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25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38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CHÍNH TRỊ VIỆT NAM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ổ chức thành công nhiều hội nghị quốc tế lớn như</a:t>
            </a:r>
            <a:r>
              <a:rPr lang="en-US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Ủy viên không thường trực Hội đồng bảo an Liên hợp quốc (2008-2009 và 2020-2021), 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cấp cao ASEAN (1998, 2010 và 2020),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cấp cao ASEM (2004), 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thượng đỉnh APEC (2006, 2017), 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 đàn Kinh tế giới về ASEAN (2018), 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thượng đỉnh Hoa Kỳ- Triều Tiên (2019), </a:t>
            </a:r>
            <a:endParaRPr lang="en-US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oàn thành nhiều trọng trách quốc tế</a:t>
            </a:r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cử </a:t>
            </a:r>
            <a:r>
              <a:rPr lang="vi-VN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 trăm lượt cán bộ, chiến sỹ tham gia lực lượng gìn giữ hòa bình Liên hợp quốc</a:t>
            </a:r>
            <a:r>
              <a:rPr lang="en-US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30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38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CHÍNH TRỊ VIỆT NAM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vi-VN" sz="3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</a:t>
            </a:r>
            <a:r>
              <a:rPr lang="vi-VN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 gia liên minh quân sự; </a:t>
            </a:r>
            <a:r>
              <a:rPr lang="en-US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</a:t>
            </a:r>
            <a:r>
              <a:rPr lang="vi-VN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kết với nước này để chống nước kia;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</a:t>
            </a:r>
            <a:r>
              <a:rPr lang="vi-VN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vũ lực hoặc đe dọa sử dụng vũ lực trong quan hệ quốc tế.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37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</a:t>
            </a:r>
            <a:r>
              <a:rPr lang="vi-VN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nước ngoài đặt căn cứ quân sự hoặc sử dụng lãnh thổ để chống lại nước khác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7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07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25285A68052C46A2090FE694600705" ma:contentTypeVersion="10" ma:contentTypeDescription="Create a new document." ma:contentTypeScope="" ma:versionID="c1d15fdbca374da1bd1ec60df3fcdb65">
  <xsd:schema xmlns:xsd="http://www.w3.org/2001/XMLSchema" xmlns:xs="http://www.w3.org/2001/XMLSchema" xmlns:p="http://schemas.microsoft.com/office/2006/metadata/properties" xmlns:ns2="230cc20b-92d0-4bdf-892c-58e517b91ea5" xmlns:ns3="e29350eb-b09c-4c27-9ad1-018f79bc2ccd" targetNamespace="http://schemas.microsoft.com/office/2006/metadata/properties" ma:root="true" ma:fieldsID="377634c48a656c84fcf2bf5447ea7b6c" ns2:_="" ns3:_="">
    <xsd:import namespace="230cc20b-92d0-4bdf-892c-58e517b91ea5"/>
    <xsd:import namespace="e29350eb-b09c-4c27-9ad1-018f79bc2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cc20b-92d0-4bdf-892c-58e517b9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277f367-8423-4874-94e4-b0a6b4dec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350eb-b09c-4c27-9ad1-018f79bc2cc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ba00d0-3403-495f-bcc5-9f24da7a5d2b}" ma:internalName="TaxCatchAll" ma:showField="CatchAllData" ma:web="e29350eb-b09c-4c27-9ad1-018f79bc2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1A6363-A1B7-4227-89B6-21C3D2CD61E3}"/>
</file>

<file path=customXml/itemProps2.xml><?xml version="1.0" encoding="utf-8"?>
<ds:datastoreItem xmlns:ds="http://schemas.openxmlformats.org/officeDocument/2006/customXml" ds:itemID="{C1CF2580-842E-401D-8494-075E7698C859}"/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930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TÌNH HÌNH KINH TẾ, CHÍNH TRỊ, XÃ HỘI VIỆT NAM HIỆN NAY (Dành cho tân sinh viên)</vt:lpstr>
      <vt:lpstr>CÂU HỎI ĐẶT RA</vt:lpstr>
      <vt:lpstr>KINH TẾ VIỆT NAM</vt:lpstr>
      <vt:lpstr>MỤC TIÊU,  NHIỆM VỤ  ĐẾN GIỮA  THẾ KỶ XXI </vt:lpstr>
      <vt:lpstr>NGUY CƠ  TỤT HẬU XA HƠN NỮA</vt:lpstr>
      <vt:lpstr>GDP CÁC NƯỚC  (Đơn vị: Nghìn tỷ USD)</vt:lpstr>
      <vt:lpstr>CHÍNH TRỊ VIỆT NAM</vt:lpstr>
      <vt:lpstr>CHÍNH TRỊ VIỆT NAM</vt:lpstr>
      <vt:lpstr>CHÍNH TRỊ VIỆT NAM</vt:lpstr>
      <vt:lpstr>CHÍNH TRỊ VIỆT NAM</vt:lpstr>
      <vt:lpstr>PowerPoint Presentation</vt:lpstr>
      <vt:lpstr>VĂN HÓA </vt:lpstr>
      <vt:lpstr>VĂN HÓA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TÌNH HÌNH KINH TẾ, CHÍNH TRỊ, XÃ HỘI VIỆT NAM HIỆN NAY</dc:title>
  <dc:creator>Administrator</dc:creator>
  <cp:lastModifiedBy>Nguyen Xuan Phong</cp:lastModifiedBy>
  <cp:revision>16</cp:revision>
  <dcterms:created xsi:type="dcterms:W3CDTF">2006-08-16T00:00:00Z</dcterms:created>
  <dcterms:modified xsi:type="dcterms:W3CDTF">2023-03-08T11:33:39Z</dcterms:modified>
</cp:coreProperties>
</file>