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handoutMasterIdLst>
    <p:handoutMasterId r:id="rId12"/>
  </p:handoutMasterIdLst>
  <p:sldIdLst>
    <p:sldId id="258" r:id="rId4"/>
    <p:sldId id="295" r:id="rId5"/>
    <p:sldId id="303" r:id="rId6"/>
    <p:sldId id="297" r:id="rId7"/>
    <p:sldId id="298" r:id="rId8"/>
    <p:sldId id="304" r:id="rId9"/>
    <p:sldId id="305"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19F27"/>
    <a:srgbClr val="0000FF"/>
    <a:srgbClr val="00FFFF"/>
    <a:srgbClr val="CC0099"/>
    <a:srgbClr val="00FF00"/>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FE594-AED1-4FDC-A779-CA519B0FA712}" v="36" dt="2022-03-03T11:18:11.9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1" autoAdjust="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notesViewPr>
    <p:cSldViewPr snapToGrid="0">
      <p:cViewPr varScale="1">
        <p:scale>
          <a:sx n="39" d="100"/>
          <a:sy n="39" d="100"/>
        </p:scale>
        <p:origin x="2534"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18" Type="http://schemas.microsoft.com/office/2016/11/relationships/changesInfo" Target="changesInfos/changesInfo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hct.daotao@gmail.com" userId="8ff8b5e2db74413e" providerId="LiveId" clId="{DC0FE594-AED1-4FDC-A779-CA519B0FA712}"/>
    <pc:docChg chg="undo custSel addSld modSld sldOrd">
      <pc:chgData name="yhct.daotao@gmail.com" userId="8ff8b5e2db74413e" providerId="LiveId" clId="{DC0FE594-AED1-4FDC-A779-CA519B0FA712}" dt="2022-03-03T11:20:16.267" v="73"/>
      <pc:docMkLst>
        <pc:docMk/>
      </pc:docMkLst>
      <pc:sldChg chg="addSp delSp modSp mod">
        <pc:chgData name="yhct.daotao@gmail.com" userId="8ff8b5e2db74413e" providerId="LiveId" clId="{DC0FE594-AED1-4FDC-A779-CA519B0FA712}" dt="2022-03-03T11:20:05.549" v="71" actId="207"/>
        <pc:sldMkLst>
          <pc:docMk/>
          <pc:sldMk cId="2615493651" sldId="261"/>
        </pc:sldMkLst>
        <pc:spChg chg="del">
          <ac:chgData name="yhct.daotao@gmail.com" userId="8ff8b5e2db74413e" providerId="LiveId" clId="{DC0FE594-AED1-4FDC-A779-CA519B0FA712}" dt="2022-03-03T11:18:29.759" v="54" actId="478"/>
          <ac:spMkLst>
            <pc:docMk/>
            <pc:sldMk cId="2615493651" sldId="261"/>
            <ac:spMk id="2" creationId="{AB86084D-AB34-49CD-8AFE-E855AC353ED2}"/>
          </ac:spMkLst>
        </pc:spChg>
        <pc:spChg chg="mod">
          <ac:chgData name="yhct.daotao@gmail.com" userId="8ff8b5e2db74413e" providerId="LiveId" clId="{DC0FE594-AED1-4FDC-A779-CA519B0FA712}" dt="2022-03-03T11:19:17.379" v="66" actId="1076"/>
          <ac:spMkLst>
            <pc:docMk/>
            <pc:sldMk cId="2615493651" sldId="261"/>
            <ac:spMk id="3" creationId="{A26BA0B4-D77A-4763-B9C6-4E62CD370D28}"/>
          </ac:spMkLst>
        </pc:spChg>
        <pc:spChg chg="add del mod">
          <ac:chgData name="yhct.daotao@gmail.com" userId="8ff8b5e2db74413e" providerId="LiveId" clId="{DC0FE594-AED1-4FDC-A779-CA519B0FA712}" dt="2022-03-03T11:20:05.549" v="71" actId="207"/>
          <ac:spMkLst>
            <pc:docMk/>
            <pc:sldMk cId="2615493651" sldId="261"/>
            <ac:spMk id="5" creationId="{4275B4A7-5E79-4773-A3AE-4656F149E318}"/>
          </ac:spMkLst>
        </pc:spChg>
      </pc:sldChg>
      <pc:sldChg chg="addSp delSp modSp new mod ord">
        <pc:chgData name="yhct.daotao@gmail.com" userId="8ff8b5e2db74413e" providerId="LiveId" clId="{DC0FE594-AED1-4FDC-A779-CA519B0FA712}" dt="2022-03-03T11:20:16.267" v="73"/>
        <pc:sldMkLst>
          <pc:docMk/>
          <pc:sldMk cId="3408682207" sldId="278"/>
        </pc:sldMkLst>
        <pc:spChg chg="del">
          <ac:chgData name="yhct.daotao@gmail.com" userId="8ff8b5e2db74413e" providerId="LiveId" clId="{DC0FE594-AED1-4FDC-A779-CA519B0FA712}" dt="2022-03-03T11:10:24.989" v="3" actId="478"/>
          <ac:spMkLst>
            <pc:docMk/>
            <pc:sldMk cId="3408682207" sldId="278"/>
            <ac:spMk id="2" creationId="{FC7E5CA5-A4FB-4C31-A882-2681D76F4BD9}"/>
          </ac:spMkLst>
        </pc:spChg>
        <pc:spChg chg="del">
          <ac:chgData name="yhct.daotao@gmail.com" userId="8ff8b5e2db74413e" providerId="LiveId" clId="{DC0FE594-AED1-4FDC-A779-CA519B0FA712}" dt="2022-03-03T11:09:21.067" v="1" actId="1032"/>
          <ac:spMkLst>
            <pc:docMk/>
            <pc:sldMk cId="3408682207" sldId="278"/>
            <ac:spMk id="3" creationId="{A28F1374-B38F-4EC7-B8C4-F1F2A9EBB79F}"/>
          </ac:spMkLst>
        </pc:spChg>
        <pc:graphicFrameChg chg="add mod modGraphic">
          <ac:chgData name="yhct.daotao@gmail.com" userId="8ff8b5e2db74413e" providerId="LiveId" clId="{DC0FE594-AED1-4FDC-A779-CA519B0FA712}" dt="2022-03-03T11:18:11.976" v="53"/>
          <ac:graphicFrameMkLst>
            <pc:docMk/>
            <pc:sldMk cId="3408682207" sldId="278"/>
            <ac:graphicFrameMk id="4" creationId="{DE19D59C-1C14-4F00-B34E-64479ED6299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02B799-56CC-4797-8C3D-F3E969DEDB3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0152DAD6-730B-4312-8D15-5F6329F34EB8}">
      <dgm:prSet phldrT="[Text]" custT="1"/>
      <dgm:spPr>
        <a:ln>
          <a:solidFill>
            <a:schemeClr val="bg2"/>
          </a:solidFill>
        </a:ln>
      </dgm:spPr>
      <dgm:t>
        <a:bodyPr/>
        <a:lstStyle/>
        <a:p>
          <a:r>
            <a:rPr lang="en-US" sz="2800" b="1" dirty="0">
              <a:highlight>
                <a:srgbClr val="E19F27"/>
              </a:highlight>
            </a:rPr>
            <a:t>ĐẢM BẢO CHẤT LƯỢNG VỀ CHIẾN LƯỢC</a:t>
          </a:r>
          <a:endParaRPr lang="en-US" sz="2800" dirty="0">
            <a:highlight>
              <a:srgbClr val="E19F27"/>
            </a:highlight>
          </a:endParaRPr>
        </a:p>
      </dgm:t>
    </dgm:pt>
    <dgm:pt modelId="{377F6C1D-7F8D-4E91-96CF-0EAC5A1A4903}" type="parTrans" cxnId="{7F7FE05C-3634-4275-849C-0DA5598DF275}">
      <dgm:prSet/>
      <dgm:spPr/>
      <dgm:t>
        <a:bodyPr/>
        <a:lstStyle/>
        <a:p>
          <a:endParaRPr lang="en-US"/>
        </a:p>
      </dgm:t>
    </dgm:pt>
    <dgm:pt modelId="{6A809B21-AC9A-4414-9292-C97D96AD5521}" type="sibTrans" cxnId="{7F7FE05C-3634-4275-849C-0DA5598DF275}">
      <dgm:prSet/>
      <dgm:spPr/>
      <dgm:t>
        <a:bodyPr/>
        <a:lstStyle/>
        <a:p>
          <a:endParaRPr lang="en-US"/>
        </a:p>
      </dgm:t>
    </dgm:pt>
    <dgm:pt modelId="{8E93A28E-789A-4C61-9362-41E48F2678F7}">
      <dgm:prSet phldrT="[Text]" custT="1"/>
      <dgm:spPr/>
      <dgm:t>
        <a:bodyPr/>
        <a:lstStyle/>
        <a:p>
          <a:r>
            <a:rPr lang="en-US" sz="2400" b="1" kern="1200" dirty="0"/>
            <a:t>TC 22-  25</a:t>
          </a:r>
        </a:p>
      </dgm:t>
    </dgm:pt>
    <dgm:pt modelId="{966D8F74-7D9F-4E23-8DA4-FC49249C9084}" type="parTrans" cxnId="{E9024748-26CB-4F94-81AD-1AAFF39AF802}">
      <dgm:prSet/>
      <dgm:spPr/>
      <dgm:t>
        <a:bodyPr/>
        <a:lstStyle/>
        <a:p>
          <a:endParaRPr lang="en-US"/>
        </a:p>
      </dgm:t>
    </dgm:pt>
    <dgm:pt modelId="{E6FAD1E3-A44B-4B4F-97E2-E40FF5B763C1}" type="sibTrans" cxnId="{E9024748-26CB-4F94-81AD-1AAFF39AF802}">
      <dgm:prSet/>
      <dgm:spPr/>
      <dgm:t>
        <a:bodyPr/>
        <a:lstStyle/>
        <a:p>
          <a:endParaRPr lang="en-US"/>
        </a:p>
      </dgm:t>
    </dgm:pt>
    <dgm:pt modelId="{78247ABB-2245-4523-B220-B30E70EEFDAB}">
      <dgm:prSet phldrT="[Text]"/>
      <dgm:spPr>
        <a:solidFill>
          <a:srgbClr val="FF0000"/>
        </a:solidFill>
      </dgm:spPr>
      <dgm:t>
        <a:bodyPr/>
        <a:lstStyle/>
        <a:p>
          <a:r>
            <a:rPr lang="en-US" b="1" dirty="0"/>
            <a:t>KẾT QUẢ HOẠT ĐỘNG</a:t>
          </a:r>
          <a:endParaRPr lang="en-US" dirty="0"/>
        </a:p>
      </dgm:t>
    </dgm:pt>
    <dgm:pt modelId="{5F7A65F3-496E-483B-840A-275A6AD10E94}" type="parTrans" cxnId="{EDC82796-4A05-4EC5-9005-4F5E937A694A}">
      <dgm:prSet/>
      <dgm:spPr/>
      <dgm:t>
        <a:bodyPr/>
        <a:lstStyle/>
        <a:p>
          <a:endParaRPr lang="en-US"/>
        </a:p>
      </dgm:t>
    </dgm:pt>
    <dgm:pt modelId="{20B88B52-4E7D-46BE-B8D1-E4226A35EE31}" type="sibTrans" cxnId="{EDC82796-4A05-4EC5-9005-4F5E937A694A}">
      <dgm:prSet/>
      <dgm:spPr/>
      <dgm:t>
        <a:bodyPr/>
        <a:lstStyle/>
        <a:p>
          <a:endParaRPr lang="en-US"/>
        </a:p>
      </dgm:t>
    </dgm:pt>
    <dgm:pt modelId="{9CF78604-99BA-4BE7-8F49-1B589584B1BB}">
      <dgm:prSet phldrT="[Text]" custT="1"/>
      <dgm:spPr>
        <a:solidFill>
          <a:schemeClr val="bg2"/>
        </a:solidFill>
        <a:ln>
          <a:solidFill>
            <a:schemeClr val="bg2"/>
          </a:solidFill>
        </a:ln>
      </dgm:spPr>
      <dgm:t>
        <a:bodyPr/>
        <a:lstStyle/>
        <a:p>
          <a:r>
            <a:rPr lang="en-US" sz="2800" b="1" dirty="0">
              <a:solidFill>
                <a:srgbClr val="C00000"/>
              </a:solidFill>
            </a:rPr>
            <a:t>ĐẢM BẢO CHẤT LƯỢNG VỀ HỆ THỐNG</a:t>
          </a:r>
        </a:p>
      </dgm:t>
    </dgm:pt>
    <dgm:pt modelId="{337DE5DD-D422-45C2-AE4A-C692CAB0EED6}" type="parTrans" cxnId="{380AE679-E061-422B-9EA8-AB7EC6468DB3}">
      <dgm:prSet/>
      <dgm:spPr/>
      <dgm:t>
        <a:bodyPr/>
        <a:lstStyle/>
        <a:p>
          <a:endParaRPr lang="en-US"/>
        </a:p>
      </dgm:t>
    </dgm:pt>
    <dgm:pt modelId="{A6FD499D-C646-4F08-A06D-B6D644C9B3A1}" type="sibTrans" cxnId="{380AE679-E061-422B-9EA8-AB7EC6468DB3}">
      <dgm:prSet/>
      <dgm:spPr/>
      <dgm:t>
        <a:bodyPr/>
        <a:lstStyle/>
        <a:p>
          <a:endParaRPr lang="en-US"/>
        </a:p>
      </dgm:t>
    </dgm:pt>
    <dgm:pt modelId="{9925519D-AD45-4C21-A411-AAD522AF1E85}">
      <dgm:prSet phldrT="[Text]" phldr="1"/>
      <dgm:spPr/>
      <dgm:t>
        <a:bodyPr/>
        <a:lstStyle/>
        <a:p>
          <a:endParaRPr lang="en-US" dirty="0"/>
        </a:p>
      </dgm:t>
    </dgm:pt>
    <dgm:pt modelId="{9D1C94C6-9C87-474B-BFF8-809EB770126C}" type="sibTrans" cxnId="{4B2CE7FA-2D02-47C8-A612-CD100B812874}">
      <dgm:prSet/>
      <dgm:spPr/>
      <dgm:t>
        <a:bodyPr/>
        <a:lstStyle/>
        <a:p>
          <a:endParaRPr lang="en-US"/>
        </a:p>
      </dgm:t>
    </dgm:pt>
    <dgm:pt modelId="{F3CC9813-9FD1-442D-A921-C95F8E093633}" type="parTrans" cxnId="{4B2CE7FA-2D02-47C8-A612-CD100B812874}">
      <dgm:prSet/>
      <dgm:spPr/>
      <dgm:t>
        <a:bodyPr/>
        <a:lstStyle/>
        <a:p>
          <a:endParaRPr lang="en-US"/>
        </a:p>
      </dgm:t>
    </dgm:pt>
    <dgm:pt modelId="{221D5405-E6C7-4E94-9AE5-EDC827C4DAEA}">
      <dgm:prSet phldrT="[Text]" custT="1"/>
      <dgm:spPr>
        <a:solidFill>
          <a:schemeClr val="accent6">
            <a:lumMod val="20000"/>
            <a:lumOff val="80000"/>
          </a:schemeClr>
        </a:solidFill>
      </dgm:spPr>
      <dgm:t>
        <a:bodyPr/>
        <a:lstStyle/>
        <a:p>
          <a:pPr>
            <a:lnSpc>
              <a:spcPct val="150000"/>
            </a:lnSpc>
            <a:spcBef>
              <a:spcPts val="600"/>
            </a:spcBef>
            <a:spcAft>
              <a:spcPts val="600"/>
            </a:spcAft>
          </a:pPr>
          <a:r>
            <a:rPr lang="en-US" sz="24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2400" b="1" kern="1200" dirty="0">
              <a:solidFill>
                <a:srgbClr val="0000FF"/>
              </a:solidFill>
              <a:latin typeface="Times New Roman" panose="02020603050405020304" pitchFamily="18" charset="0"/>
              <a:ea typeface="+mn-ea"/>
              <a:cs typeface="Times New Roman" panose="02020603050405020304" pitchFamily="18" charset="0"/>
            </a:rPr>
            <a:t>NĂNG</a:t>
          </a:r>
          <a:r>
            <a:rPr lang="en-US" sz="2400" b="1" kern="1200" dirty="0">
              <a:latin typeface="Times New Roman" panose="02020603050405020304" pitchFamily="18" charset="0"/>
              <a:cs typeface="Times New Roman" panose="02020603050405020304" pitchFamily="18" charset="0"/>
            </a:rPr>
            <a:t> </a:t>
          </a:r>
          <a:endParaRPr lang="en-US" sz="2400" kern="1200" dirty="0">
            <a:latin typeface="Times New Roman" panose="02020603050405020304" pitchFamily="18" charset="0"/>
            <a:cs typeface="Times New Roman" panose="02020603050405020304" pitchFamily="18" charset="0"/>
          </a:endParaRPr>
        </a:p>
      </dgm:t>
    </dgm:pt>
    <dgm:pt modelId="{9B59DD15-08C0-4C41-BA9A-1FE46803F49F}" type="sibTrans" cxnId="{2D427460-4223-4AE9-88EC-16F81E66B9FB}">
      <dgm:prSet/>
      <dgm:spPr/>
      <dgm:t>
        <a:bodyPr/>
        <a:lstStyle/>
        <a:p>
          <a:endParaRPr lang="en-US"/>
        </a:p>
      </dgm:t>
    </dgm:pt>
    <dgm:pt modelId="{73BEBB6E-FD70-4556-BF68-F05FF049C39F}" type="parTrans" cxnId="{2D427460-4223-4AE9-88EC-16F81E66B9FB}">
      <dgm:prSet/>
      <dgm:spPr/>
      <dgm:t>
        <a:bodyPr/>
        <a:lstStyle/>
        <a:p>
          <a:endParaRPr lang="en-US"/>
        </a:p>
      </dgm:t>
    </dgm:pt>
    <dgm:pt modelId="{6B922C6C-14FA-4BC8-86ED-6DEF642EC12F}">
      <dgm:prSet phldrT="[Text]" custT="1"/>
      <dgm:spPr/>
      <dgm:t>
        <a:bodyPr/>
        <a:lstStyle/>
        <a:p>
          <a:r>
            <a:rPr lang="en-US" sz="2800" b="1" kern="1200" dirty="0" err="1"/>
            <a:t>Kết</a:t>
          </a:r>
          <a:r>
            <a:rPr lang="en-US" sz="2800" b="1" kern="1200" dirty="0"/>
            <a:t> </a:t>
          </a:r>
          <a:r>
            <a:rPr lang="en-US" sz="2800" b="1" kern="1200" dirty="0" err="1"/>
            <a:t>quả</a:t>
          </a:r>
          <a:r>
            <a:rPr lang="en-US" sz="2800" b="1" kern="1200" dirty="0"/>
            <a:t> </a:t>
          </a:r>
          <a:r>
            <a:rPr lang="en-US" sz="2800" b="1" kern="1200" dirty="0" err="1"/>
            <a:t>tài</a:t>
          </a:r>
          <a:r>
            <a:rPr lang="en-US" sz="2800" b="1" kern="1200" dirty="0"/>
            <a:t> </a:t>
          </a:r>
          <a:r>
            <a:rPr lang="en-US" sz="2800" b="1" kern="1200" dirty="0" err="1"/>
            <a:t>chính</a:t>
          </a:r>
          <a:r>
            <a:rPr lang="en-US" sz="2800" b="1" kern="1200" dirty="0"/>
            <a:t> </a:t>
          </a:r>
          <a:r>
            <a:rPr lang="en-US" sz="2800" b="1" kern="1200" dirty="0" err="1"/>
            <a:t>và</a:t>
          </a:r>
          <a:r>
            <a:rPr lang="en-US" sz="2800" b="1" kern="1200" dirty="0"/>
            <a:t> </a:t>
          </a:r>
          <a:r>
            <a:rPr lang="en-US" sz="2800" b="1" kern="1200" dirty="0" err="1"/>
            <a:t>thị</a:t>
          </a:r>
          <a:r>
            <a:rPr lang="en-US" sz="2800" b="1" kern="1200" dirty="0"/>
            <a:t> </a:t>
          </a:r>
          <a:r>
            <a:rPr lang="en-US" sz="2800" b="1" kern="1200" dirty="0" err="1"/>
            <a:t>trường</a:t>
          </a:r>
          <a:r>
            <a:rPr lang="en-US" sz="2400" b="1" kern="1200" dirty="0">
              <a:solidFill>
                <a:srgbClr val="FF0000"/>
              </a:solidFill>
              <a:latin typeface="Calibri" panose="020F0502020204030204"/>
              <a:ea typeface="+mn-ea"/>
              <a:cs typeface="+mn-cs"/>
            </a:rPr>
            <a:t>:  </a:t>
          </a:r>
          <a:r>
            <a:rPr lang="en-US" sz="2400" b="1" kern="1200" dirty="0">
              <a:solidFill>
                <a:srgbClr val="FF0000"/>
              </a:solidFill>
            </a:rPr>
            <a:t>25</a:t>
          </a:r>
          <a:endParaRPr lang="en-US" sz="3600" b="1" kern="1200" dirty="0"/>
        </a:p>
      </dgm:t>
    </dgm:pt>
    <dgm:pt modelId="{BC8DF6B6-7348-4510-B085-5808F6422A18}" type="parTrans" cxnId="{7A59575B-863D-4BAF-8EB5-0BD4DCFBEDB5}">
      <dgm:prSet/>
      <dgm:spPr/>
      <dgm:t>
        <a:bodyPr/>
        <a:lstStyle/>
        <a:p>
          <a:endParaRPr lang="en-US"/>
        </a:p>
      </dgm:t>
    </dgm:pt>
    <dgm:pt modelId="{31B30BF6-76E1-4E18-9082-90D713F74F35}" type="sibTrans" cxnId="{7A59575B-863D-4BAF-8EB5-0BD4DCFBEDB5}">
      <dgm:prSet/>
      <dgm:spPr/>
      <dgm:t>
        <a:bodyPr/>
        <a:lstStyle/>
        <a:p>
          <a:endParaRPr lang="en-US"/>
        </a:p>
      </dgm:t>
    </dgm:pt>
    <dgm:pt modelId="{3ADB504A-74CF-498A-888D-D3717B5017AC}" type="pres">
      <dgm:prSet presAssocID="{3502B799-56CC-4797-8C3D-F3E969DEDB32}" presName="rootnode" presStyleCnt="0">
        <dgm:presLayoutVars>
          <dgm:chMax/>
          <dgm:chPref/>
          <dgm:dir/>
          <dgm:animLvl val="lvl"/>
        </dgm:presLayoutVars>
      </dgm:prSet>
      <dgm:spPr/>
      <dgm:t>
        <a:bodyPr/>
        <a:lstStyle/>
        <a:p>
          <a:endParaRPr lang="en-US"/>
        </a:p>
      </dgm:t>
    </dgm:pt>
    <dgm:pt modelId="{CA7B5C8E-EA2F-49D8-8A00-51CD2CE90453}" type="pres">
      <dgm:prSet presAssocID="{0152DAD6-730B-4312-8D15-5F6329F34EB8}" presName="composite" presStyleCnt="0"/>
      <dgm:spPr/>
    </dgm:pt>
    <dgm:pt modelId="{3E7F6BEB-ED4A-4AFA-8D3D-F61DAF4CEC43}" type="pres">
      <dgm:prSet presAssocID="{0152DAD6-730B-4312-8D15-5F6329F34EB8}" presName="bentUpArrow1" presStyleLbl="alignImgPlace1" presStyleIdx="0" presStyleCnt="3" custScaleX="122327" custScaleY="79893" custLinFactX="-90028" custLinFactNeighborX="-100000" custLinFactNeighborY="-7396"/>
      <dgm:spPr/>
    </dgm:pt>
    <dgm:pt modelId="{717E5972-19CA-4C74-82CB-5814CD78156D}" type="pres">
      <dgm:prSet presAssocID="{0152DAD6-730B-4312-8D15-5F6329F34EB8}" presName="ParentText" presStyleLbl="node1" presStyleIdx="0" presStyleCnt="4" custScaleX="248408" custLinFactX="-28745" custLinFactNeighborX="-100000" custLinFactNeighborY="640">
        <dgm:presLayoutVars>
          <dgm:chMax val="1"/>
          <dgm:chPref val="1"/>
          <dgm:bulletEnabled val="1"/>
        </dgm:presLayoutVars>
      </dgm:prSet>
      <dgm:spPr/>
      <dgm:t>
        <a:bodyPr/>
        <a:lstStyle/>
        <a:p>
          <a:endParaRPr lang="en-US"/>
        </a:p>
      </dgm:t>
    </dgm:pt>
    <dgm:pt modelId="{BB8B12F8-5F99-4027-925A-22B115B8F497}" type="pres">
      <dgm:prSet presAssocID="{0152DAD6-730B-4312-8D15-5F6329F34EB8}" presName="ChildText" presStyleLbl="revTx" presStyleIdx="0" presStyleCnt="4" custScaleX="138768" custScaleY="73633" custLinFactNeighborX="-84573" custLinFactNeighborY="3883">
        <dgm:presLayoutVars>
          <dgm:chMax val="0"/>
          <dgm:chPref val="0"/>
          <dgm:bulletEnabled val="1"/>
        </dgm:presLayoutVars>
      </dgm:prSet>
      <dgm:spPr/>
    </dgm:pt>
    <dgm:pt modelId="{44BAAE6A-CE38-4FAE-B800-CE2753CD0190}" type="pres">
      <dgm:prSet presAssocID="{6A809B21-AC9A-4414-9292-C97D96AD5521}" presName="sibTrans" presStyleCnt="0"/>
      <dgm:spPr/>
    </dgm:pt>
    <dgm:pt modelId="{08583EE4-F5AC-44B9-86AA-F3C19BEBDECC}" type="pres">
      <dgm:prSet presAssocID="{9CF78604-99BA-4BE7-8F49-1B589584B1BB}" presName="composite" presStyleCnt="0"/>
      <dgm:spPr/>
    </dgm:pt>
    <dgm:pt modelId="{20EFBEC9-23D4-4A92-AAF2-378D7151881C}" type="pres">
      <dgm:prSet presAssocID="{9CF78604-99BA-4BE7-8F49-1B589584B1BB}" presName="bentUpArrow1" presStyleLbl="alignImgPlace1" presStyleIdx="1" presStyleCnt="3" custLinFactX="-100000" custLinFactNeighborX="-156386" custLinFactNeighborY="8383"/>
      <dgm:spPr/>
    </dgm:pt>
    <dgm:pt modelId="{B2ED49E9-DD23-438F-BB32-61A853CAAB8B}" type="pres">
      <dgm:prSet presAssocID="{9CF78604-99BA-4BE7-8F49-1B589584B1BB}" presName="ParentText" presStyleLbl="node1" presStyleIdx="1" presStyleCnt="4" custScaleX="225006" custLinFactX="-5447" custLinFactNeighborX="-100000" custLinFactNeighborY="12554">
        <dgm:presLayoutVars>
          <dgm:chMax val="1"/>
          <dgm:chPref val="1"/>
          <dgm:bulletEnabled val="1"/>
        </dgm:presLayoutVars>
      </dgm:prSet>
      <dgm:spPr/>
      <dgm:t>
        <a:bodyPr/>
        <a:lstStyle/>
        <a:p>
          <a:endParaRPr lang="en-US"/>
        </a:p>
      </dgm:t>
    </dgm:pt>
    <dgm:pt modelId="{563ED1DE-FDFF-408F-A180-6CB52FFC6066}" type="pres">
      <dgm:prSet presAssocID="{9CF78604-99BA-4BE7-8F49-1B589584B1BB}" presName="ChildText" presStyleLbl="revTx" presStyleIdx="1" presStyleCnt="4">
        <dgm:presLayoutVars>
          <dgm:chMax val="0"/>
          <dgm:chPref val="0"/>
          <dgm:bulletEnabled val="1"/>
        </dgm:presLayoutVars>
      </dgm:prSet>
      <dgm:spPr/>
    </dgm:pt>
    <dgm:pt modelId="{6FCC6FEB-C05F-4AC9-861A-DA651A192D64}" type="pres">
      <dgm:prSet presAssocID="{A6FD499D-C646-4F08-A06D-B6D644C9B3A1}" presName="sibTrans" presStyleCnt="0"/>
      <dgm:spPr/>
    </dgm:pt>
    <dgm:pt modelId="{425D505D-D199-437C-991E-BA8938A8FD73}" type="pres">
      <dgm:prSet presAssocID="{221D5405-E6C7-4E94-9AE5-EDC827C4DAEA}" presName="composite" presStyleCnt="0"/>
      <dgm:spPr/>
    </dgm:pt>
    <dgm:pt modelId="{EF727CAE-7D0B-4C99-B3FC-A46A1B5CD3F2}" type="pres">
      <dgm:prSet presAssocID="{221D5405-E6C7-4E94-9AE5-EDC827C4DAEA}" presName="bentUpArrow1" presStyleLbl="alignImgPlace1" presStyleIdx="2" presStyleCnt="3" custLinFactX="-10444" custLinFactNeighborX="-100000" custLinFactNeighborY="14792"/>
      <dgm:spPr/>
    </dgm:pt>
    <dgm:pt modelId="{BB9FE436-118D-4A9D-9673-EF1A46B68129}" type="pres">
      <dgm:prSet presAssocID="{221D5405-E6C7-4E94-9AE5-EDC827C4DAEA}" presName="ParentText" presStyleLbl="node1" presStyleIdx="2" presStyleCnt="4" custScaleX="249585" custScaleY="85350" custLinFactX="-58395" custLinFactNeighborX="-100000" custLinFactNeighborY="8537">
        <dgm:presLayoutVars>
          <dgm:chMax val="1"/>
          <dgm:chPref val="1"/>
          <dgm:bulletEnabled val="1"/>
        </dgm:presLayoutVars>
      </dgm:prSet>
      <dgm:spPr/>
      <dgm:t>
        <a:bodyPr/>
        <a:lstStyle/>
        <a:p>
          <a:endParaRPr lang="en-US"/>
        </a:p>
      </dgm:t>
    </dgm:pt>
    <dgm:pt modelId="{26969910-8A21-4956-82D0-F5BBD23E43BF}" type="pres">
      <dgm:prSet presAssocID="{221D5405-E6C7-4E94-9AE5-EDC827C4DAEA}" presName="ChildText" presStyleLbl="revTx" presStyleIdx="2" presStyleCnt="4" custScaleX="261310" custScaleY="136950" custLinFactY="38380" custLinFactNeighborX="76997" custLinFactNeighborY="100000">
        <dgm:presLayoutVars>
          <dgm:chMax val="0"/>
          <dgm:chPref val="0"/>
          <dgm:bulletEnabled val="1"/>
        </dgm:presLayoutVars>
      </dgm:prSet>
      <dgm:spPr/>
      <dgm:t>
        <a:bodyPr/>
        <a:lstStyle/>
        <a:p>
          <a:endParaRPr lang="en-US"/>
        </a:p>
      </dgm:t>
    </dgm:pt>
    <dgm:pt modelId="{5967A4EA-3B68-4076-8FB0-66C1DE68B1E3}" type="pres">
      <dgm:prSet presAssocID="{9B59DD15-08C0-4C41-BA9A-1FE46803F49F}" presName="sibTrans" presStyleCnt="0"/>
      <dgm:spPr/>
    </dgm:pt>
    <dgm:pt modelId="{1196AF4D-B6F9-49C1-BFE8-F3949D4DAC9A}" type="pres">
      <dgm:prSet presAssocID="{78247ABB-2245-4523-B220-B30E70EEFDAB}" presName="composite" presStyleCnt="0"/>
      <dgm:spPr/>
    </dgm:pt>
    <dgm:pt modelId="{618D9DBF-99B1-4A13-A5FA-C8D1810709A2}" type="pres">
      <dgm:prSet presAssocID="{78247ABB-2245-4523-B220-B30E70EEFDAB}" presName="ParentText" presStyleLbl="node1" presStyleIdx="3" presStyleCnt="4" custScaleX="267410" custScaleY="92366" custLinFactX="-100000" custLinFactNeighborX="-158971" custLinFactNeighborY="-2276">
        <dgm:presLayoutVars>
          <dgm:chMax val="1"/>
          <dgm:chPref val="1"/>
          <dgm:bulletEnabled val="1"/>
        </dgm:presLayoutVars>
      </dgm:prSet>
      <dgm:spPr/>
      <dgm:t>
        <a:bodyPr/>
        <a:lstStyle/>
        <a:p>
          <a:endParaRPr lang="en-US"/>
        </a:p>
      </dgm:t>
    </dgm:pt>
    <dgm:pt modelId="{B9F6744F-50FB-44DA-A2D8-0F3ABAC50F45}" type="pres">
      <dgm:prSet presAssocID="{78247ABB-2245-4523-B220-B30E70EEFDAB}" presName="FinalChildText" presStyleLbl="revTx" presStyleIdx="3" presStyleCnt="4" custFlipHor="1" custScaleX="18972" custScaleY="90916" custLinFactX="-51024" custLinFactNeighborX="-100000" custLinFactNeighborY="3883">
        <dgm:presLayoutVars>
          <dgm:chMax val="0"/>
          <dgm:chPref val="0"/>
          <dgm:bulletEnabled val="1"/>
        </dgm:presLayoutVars>
      </dgm:prSet>
      <dgm:spPr/>
      <dgm:t>
        <a:bodyPr/>
        <a:lstStyle/>
        <a:p>
          <a:endParaRPr lang="en-US"/>
        </a:p>
      </dgm:t>
    </dgm:pt>
  </dgm:ptLst>
  <dgm:cxnLst>
    <dgm:cxn modelId="{DF50A8FC-9FD3-430E-AC6F-E967491778BD}" type="presOf" srcId="{221D5405-E6C7-4E94-9AE5-EDC827C4DAEA}" destId="{BB9FE436-118D-4A9D-9673-EF1A46B68129}" srcOrd="0" destOrd="0" presId="urn:microsoft.com/office/officeart/2005/8/layout/StepDownProcess"/>
    <dgm:cxn modelId="{1BC1685A-E556-4C81-8069-D3DB02E6D7F1}" type="presOf" srcId="{0152DAD6-730B-4312-8D15-5F6329F34EB8}" destId="{717E5972-19CA-4C74-82CB-5814CD78156D}" srcOrd="0" destOrd="0" presId="urn:microsoft.com/office/officeart/2005/8/layout/StepDownProcess"/>
    <dgm:cxn modelId="{EDC82796-4A05-4EC5-9005-4F5E937A694A}" srcId="{3502B799-56CC-4797-8C3D-F3E969DEDB32}" destId="{78247ABB-2245-4523-B220-B30E70EEFDAB}" srcOrd="3" destOrd="0" parTransId="{5F7A65F3-496E-483B-840A-275A6AD10E94}" sibTransId="{20B88B52-4E7D-46BE-B8D1-E4226A35EE31}"/>
    <dgm:cxn modelId="{4B2CE7FA-2D02-47C8-A612-CD100B812874}" srcId="{78247ABB-2245-4523-B220-B30E70EEFDAB}" destId="{9925519D-AD45-4C21-A411-AAD522AF1E85}" srcOrd="0" destOrd="0" parTransId="{F3CC9813-9FD1-442D-A921-C95F8E093633}" sibTransId="{9D1C94C6-9C87-474B-BFF8-809EB770126C}"/>
    <dgm:cxn modelId="{E9024748-26CB-4F94-81AD-1AAFF39AF802}" srcId="{221D5405-E6C7-4E94-9AE5-EDC827C4DAEA}" destId="{8E93A28E-789A-4C61-9362-41E48F2678F7}" srcOrd="0" destOrd="0" parTransId="{966D8F74-7D9F-4E23-8DA4-FC49249C9084}" sibTransId="{E6FAD1E3-A44B-4B4F-97E2-E40FF5B763C1}"/>
    <dgm:cxn modelId="{292B8E40-2D6B-40C9-B8B5-641A9B9FF9C5}" type="presOf" srcId="{8E93A28E-789A-4C61-9362-41E48F2678F7}" destId="{26969910-8A21-4956-82D0-F5BBD23E43BF}" srcOrd="0" destOrd="0" presId="urn:microsoft.com/office/officeart/2005/8/layout/StepDownProcess"/>
    <dgm:cxn modelId="{8D5B77F1-710C-4263-85CD-438483A1054B}" type="presOf" srcId="{9925519D-AD45-4C21-A411-AAD522AF1E85}" destId="{B9F6744F-50FB-44DA-A2D8-0F3ABAC50F45}" srcOrd="0" destOrd="0" presId="urn:microsoft.com/office/officeart/2005/8/layout/StepDownProcess"/>
    <dgm:cxn modelId="{28466FC5-F1B8-4ADC-AB44-3CE5D235DBFB}" type="presOf" srcId="{9CF78604-99BA-4BE7-8F49-1B589584B1BB}" destId="{B2ED49E9-DD23-438F-BB32-61A853CAAB8B}" srcOrd="0" destOrd="0" presId="urn:microsoft.com/office/officeart/2005/8/layout/StepDownProcess"/>
    <dgm:cxn modelId="{7DC296A0-0EAF-4782-91FE-AE20EB0B63A2}" type="presOf" srcId="{78247ABB-2245-4523-B220-B30E70EEFDAB}" destId="{618D9DBF-99B1-4A13-A5FA-C8D1810709A2}" srcOrd="0" destOrd="0" presId="urn:microsoft.com/office/officeart/2005/8/layout/StepDownProcess"/>
    <dgm:cxn modelId="{2D427460-4223-4AE9-88EC-16F81E66B9FB}" srcId="{3502B799-56CC-4797-8C3D-F3E969DEDB32}" destId="{221D5405-E6C7-4E94-9AE5-EDC827C4DAEA}" srcOrd="2" destOrd="0" parTransId="{73BEBB6E-FD70-4556-BF68-F05FF049C39F}" sibTransId="{9B59DD15-08C0-4C41-BA9A-1FE46803F49F}"/>
    <dgm:cxn modelId="{380AE679-E061-422B-9EA8-AB7EC6468DB3}" srcId="{3502B799-56CC-4797-8C3D-F3E969DEDB32}" destId="{9CF78604-99BA-4BE7-8F49-1B589584B1BB}" srcOrd="1" destOrd="0" parTransId="{337DE5DD-D422-45C2-AE4A-C692CAB0EED6}" sibTransId="{A6FD499D-C646-4F08-A06D-B6D644C9B3A1}"/>
    <dgm:cxn modelId="{7A59575B-863D-4BAF-8EB5-0BD4DCFBEDB5}" srcId="{221D5405-E6C7-4E94-9AE5-EDC827C4DAEA}" destId="{6B922C6C-14FA-4BC8-86ED-6DEF642EC12F}" srcOrd="1" destOrd="0" parTransId="{BC8DF6B6-7348-4510-B085-5808F6422A18}" sibTransId="{31B30BF6-76E1-4E18-9082-90D713F74F35}"/>
    <dgm:cxn modelId="{392F9350-5E47-4F51-B3D8-550B69CB02D4}" type="presOf" srcId="{3502B799-56CC-4797-8C3D-F3E969DEDB32}" destId="{3ADB504A-74CF-498A-888D-D3717B5017AC}" srcOrd="0" destOrd="0" presId="urn:microsoft.com/office/officeart/2005/8/layout/StepDownProcess"/>
    <dgm:cxn modelId="{923D7750-232B-4DA4-AB7C-86E5D9520760}" type="presOf" srcId="{6B922C6C-14FA-4BC8-86ED-6DEF642EC12F}" destId="{26969910-8A21-4956-82D0-F5BBD23E43BF}" srcOrd="0" destOrd="1" presId="urn:microsoft.com/office/officeart/2005/8/layout/StepDownProcess"/>
    <dgm:cxn modelId="{7F7FE05C-3634-4275-849C-0DA5598DF275}" srcId="{3502B799-56CC-4797-8C3D-F3E969DEDB32}" destId="{0152DAD6-730B-4312-8D15-5F6329F34EB8}" srcOrd="0" destOrd="0" parTransId="{377F6C1D-7F8D-4E91-96CF-0EAC5A1A4903}" sibTransId="{6A809B21-AC9A-4414-9292-C97D96AD5521}"/>
    <dgm:cxn modelId="{E4A05C04-000F-4BB6-A2DC-FE665621AA46}" type="presParOf" srcId="{3ADB504A-74CF-498A-888D-D3717B5017AC}" destId="{CA7B5C8E-EA2F-49D8-8A00-51CD2CE90453}" srcOrd="0" destOrd="0" presId="urn:microsoft.com/office/officeart/2005/8/layout/StepDownProcess"/>
    <dgm:cxn modelId="{EB7179D7-A84F-4FA3-A4C8-76D18B0DD74B}" type="presParOf" srcId="{CA7B5C8E-EA2F-49D8-8A00-51CD2CE90453}" destId="{3E7F6BEB-ED4A-4AFA-8D3D-F61DAF4CEC43}" srcOrd="0" destOrd="0" presId="urn:microsoft.com/office/officeart/2005/8/layout/StepDownProcess"/>
    <dgm:cxn modelId="{90E859BB-CEF0-4239-B01C-C33C19B98924}" type="presParOf" srcId="{CA7B5C8E-EA2F-49D8-8A00-51CD2CE90453}" destId="{717E5972-19CA-4C74-82CB-5814CD78156D}" srcOrd="1" destOrd="0" presId="urn:microsoft.com/office/officeart/2005/8/layout/StepDownProcess"/>
    <dgm:cxn modelId="{F22AE2BE-1321-4B37-B952-217E773D825E}" type="presParOf" srcId="{CA7B5C8E-EA2F-49D8-8A00-51CD2CE90453}" destId="{BB8B12F8-5F99-4027-925A-22B115B8F497}" srcOrd="2" destOrd="0" presId="urn:microsoft.com/office/officeart/2005/8/layout/StepDownProcess"/>
    <dgm:cxn modelId="{E2AA2966-0AB8-4F3C-A188-B2C20DF145E5}" type="presParOf" srcId="{3ADB504A-74CF-498A-888D-D3717B5017AC}" destId="{44BAAE6A-CE38-4FAE-B800-CE2753CD0190}" srcOrd="1" destOrd="0" presId="urn:microsoft.com/office/officeart/2005/8/layout/StepDownProcess"/>
    <dgm:cxn modelId="{BD3A154A-AC0B-4EEF-BA32-5D4E5E248ACD}" type="presParOf" srcId="{3ADB504A-74CF-498A-888D-D3717B5017AC}" destId="{08583EE4-F5AC-44B9-86AA-F3C19BEBDECC}" srcOrd="2" destOrd="0" presId="urn:microsoft.com/office/officeart/2005/8/layout/StepDownProcess"/>
    <dgm:cxn modelId="{E6B0BE1A-64E7-4DAF-A41B-F07AA374F436}" type="presParOf" srcId="{08583EE4-F5AC-44B9-86AA-F3C19BEBDECC}" destId="{20EFBEC9-23D4-4A92-AAF2-378D7151881C}" srcOrd="0" destOrd="0" presId="urn:microsoft.com/office/officeart/2005/8/layout/StepDownProcess"/>
    <dgm:cxn modelId="{6FE4352C-B5C5-47A4-B8C9-45EF1382E4B4}" type="presParOf" srcId="{08583EE4-F5AC-44B9-86AA-F3C19BEBDECC}" destId="{B2ED49E9-DD23-438F-BB32-61A853CAAB8B}" srcOrd="1" destOrd="0" presId="urn:microsoft.com/office/officeart/2005/8/layout/StepDownProcess"/>
    <dgm:cxn modelId="{90746F67-E3D2-4AC3-BFBB-107D618BC8C2}" type="presParOf" srcId="{08583EE4-F5AC-44B9-86AA-F3C19BEBDECC}" destId="{563ED1DE-FDFF-408F-A180-6CB52FFC6066}" srcOrd="2" destOrd="0" presId="urn:microsoft.com/office/officeart/2005/8/layout/StepDownProcess"/>
    <dgm:cxn modelId="{8467DBFD-806B-4DF2-9CAA-85202623903F}" type="presParOf" srcId="{3ADB504A-74CF-498A-888D-D3717B5017AC}" destId="{6FCC6FEB-C05F-4AC9-861A-DA651A192D64}" srcOrd="3" destOrd="0" presId="urn:microsoft.com/office/officeart/2005/8/layout/StepDownProcess"/>
    <dgm:cxn modelId="{323CC155-55CD-4146-964F-B20A4D32D43F}" type="presParOf" srcId="{3ADB504A-74CF-498A-888D-D3717B5017AC}" destId="{425D505D-D199-437C-991E-BA8938A8FD73}" srcOrd="4" destOrd="0" presId="urn:microsoft.com/office/officeart/2005/8/layout/StepDownProcess"/>
    <dgm:cxn modelId="{2B2747C4-2569-407C-8023-AAE8DBEE2029}" type="presParOf" srcId="{425D505D-D199-437C-991E-BA8938A8FD73}" destId="{EF727CAE-7D0B-4C99-B3FC-A46A1B5CD3F2}" srcOrd="0" destOrd="0" presId="urn:microsoft.com/office/officeart/2005/8/layout/StepDownProcess"/>
    <dgm:cxn modelId="{39376409-612B-4DF4-82B5-8632A21D51A9}" type="presParOf" srcId="{425D505D-D199-437C-991E-BA8938A8FD73}" destId="{BB9FE436-118D-4A9D-9673-EF1A46B68129}" srcOrd="1" destOrd="0" presId="urn:microsoft.com/office/officeart/2005/8/layout/StepDownProcess"/>
    <dgm:cxn modelId="{57928C5A-1B12-4EF0-B3C8-9CC4D006A9A9}" type="presParOf" srcId="{425D505D-D199-437C-991E-BA8938A8FD73}" destId="{26969910-8A21-4956-82D0-F5BBD23E43BF}" srcOrd="2" destOrd="0" presId="urn:microsoft.com/office/officeart/2005/8/layout/StepDownProcess"/>
    <dgm:cxn modelId="{FDCA190F-B0BE-4114-9C97-F33DBC4A11E1}" type="presParOf" srcId="{3ADB504A-74CF-498A-888D-D3717B5017AC}" destId="{5967A4EA-3B68-4076-8FB0-66C1DE68B1E3}" srcOrd="5" destOrd="0" presId="urn:microsoft.com/office/officeart/2005/8/layout/StepDownProcess"/>
    <dgm:cxn modelId="{BB9DED29-5F16-4DAF-9F0F-FD4DC2971E3C}" type="presParOf" srcId="{3ADB504A-74CF-498A-888D-D3717B5017AC}" destId="{1196AF4D-B6F9-49C1-BFE8-F3949D4DAC9A}" srcOrd="6" destOrd="0" presId="urn:microsoft.com/office/officeart/2005/8/layout/StepDownProcess"/>
    <dgm:cxn modelId="{E4AC92FA-3B49-4D6A-913A-D3067151F126}" type="presParOf" srcId="{1196AF4D-B6F9-49C1-BFE8-F3949D4DAC9A}" destId="{618D9DBF-99B1-4A13-A5FA-C8D1810709A2}" srcOrd="0" destOrd="0" presId="urn:microsoft.com/office/officeart/2005/8/layout/StepDownProcess"/>
    <dgm:cxn modelId="{2BB7D13D-17B5-417E-BD89-C09016AB5255}" type="presParOf" srcId="{1196AF4D-B6F9-49C1-BFE8-F3949D4DAC9A}" destId="{B9F6744F-50FB-44DA-A2D8-0F3ABAC50F45}"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3881BF-70D9-4C54-994E-DDD665756969}"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B7990F2B-B484-4424-A03C-AE94D375E689}">
      <dgm:prSet phldrT="[Text]" custT="1"/>
      <dgm:spPr>
        <a:solidFill>
          <a:schemeClr val="accent4">
            <a:lumMod val="50000"/>
            <a:alpha val="50000"/>
          </a:schemeClr>
        </a:solidFill>
      </dgm:spPr>
      <dgm:t>
        <a:bodyPr/>
        <a:lstStyle/>
        <a:p>
          <a:r>
            <a:rPr lang="en-US" sz="3600" b="1" dirty="0" err="1"/>
            <a:t>Tiêu</a:t>
          </a:r>
          <a:r>
            <a:rPr lang="en-US" sz="3600" b="1" dirty="0"/>
            <a:t> </a:t>
          </a:r>
          <a:r>
            <a:rPr lang="en-US" sz="3600" b="1" dirty="0" err="1"/>
            <a:t>chuẩn</a:t>
          </a:r>
          <a:r>
            <a:rPr lang="en-US" sz="3600" b="1" dirty="0"/>
            <a:t> 25. </a:t>
          </a:r>
        </a:p>
        <a:p>
          <a:r>
            <a:rPr lang="en-US" sz="3600" b="1" dirty="0" err="1"/>
            <a:t>Kết</a:t>
          </a:r>
          <a:r>
            <a:rPr lang="en-US" sz="3600" b="1" dirty="0"/>
            <a:t> </a:t>
          </a:r>
          <a:r>
            <a:rPr lang="en-US" sz="3600" b="1" dirty="0" err="1"/>
            <a:t>quả</a:t>
          </a:r>
          <a:r>
            <a:rPr lang="en-US" sz="3600" b="1" dirty="0"/>
            <a:t> </a:t>
          </a:r>
          <a:r>
            <a:rPr lang="en-US" sz="3600" b="1" dirty="0" err="1"/>
            <a:t>tài</a:t>
          </a:r>
          <a:r>
            <a:rPr lang="en-US" sz="3600" b="1" dirty="0"/>
            <a:t> </a:t>
          </a:r>
          <a:r>
            <a:rPr lang="en-US" sz="3600" b="1" dirty="0" err="1"/>
            <a:t>chính</a:t>
          </a:r>
          <a:r>
            <a:rPr lang="en-US" sz="3600" b="1" dirty="0"/>
            <a:t> </a:t>
          </a:r>
          <a:r>
            <a:rPr lang="en-US" sz="3600" b="1" dirty="0" err="1"/>
            <a:t>và</a:t>
          </a:r>
          <a:r>
            <a:rPr lang="en-US" sz="3600" b="1" dirty="0"/>
            <a:t> </a:t>
          </a:r>
          <a:r>
            <a:rPr lang="en-US" sz="3600" b="1" dirty="0" err="1"/>
            <a:t>thị</a:t>
          </a:r>
          <a:r>
            <a:rPr lang="en-US" sz="3600" b="1" dirty="0"/>
            <a:t> </a:t>
          </a:r>
          <a:r>
            <a:rPr lang="en-US" sz="3600" b="1" dirty="0" err="1"/>
            <a:t>trường</a:t>
          </a:r>
          <a:endParaRPr lang="en-US" sz="3200" dirty="0">
            <a:solidFill>
              <a:srgbClr val="FF0000"/>
            </a:solidFill>
          </a:endParaRPr>
        </a:p>
      </dgm:t>
    </dgm:pt>
    <dgm:pt modelId="{6D8E80B8-7A3A-4E86-8DE7-BC4DA655B5C2}" type="parTrans" cxnId="{509B874A-114C-42FF-8F1B-74BC8F2B93D3}">
      <dgm:prSet/>
      <dgm:spPr/>
      <dgm:t>
        <a:bodyPr/>
        <a:lstStyle/>
        <a:p>
          <a:endParaRPr lang="en-US"/>
        </a:p>
      </dgm:t>
    </dgm:pt>
    <dgm:pt modelId="{0A0818FA-B4D1-401E-BEA0-3BC97E6ACBD1}" type="sibTrans" cxnId="{509B874A-114C-42FF-8F1B-74BC8F2B93D3}">
      <dgm:prSet/>
      <dgm:spPr/>
      <dgm:t>
        <a:bodyPr/>
        <a:lstStyle/>
        <a:p>
          <a:endParaRPr lang="en-US"/>
        </a:p>
      </dgm:t>
    </dgm:pt>
    <dgm:pt modelId="{40B0A4C0-17A5-481A-B0D3-A4AAA489A666}">
      <dgm:prSet phldrT="[Text]" custT="1"/>
      <dgm:spPr/>
      <dgm: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 TC 25.1</a:t>
          </a:r>
          <a:r>
            <a:rPr lang="en-US" sz="2400" b="1" i="1" kern="1200" dirty="0"/>
            <a:t>. </a:t>
          </a:r>
          <a:r>
            <a:rPr lang="en-US" sz="2400" b="1" kern="1200" dirty="0">
              <a:solidFill>
                <a:srgbClr val="FF0000"/>
              </a:solidFill>
              <a:latin typeface="Arial" panose="020B0604020202020204" pitchFamily="34" charset="0"/>
              <a:ea typeface="+mn-ea"/>
              <a:cs typeface="Arial" panose="020B0604020202020204" pitchFamily="34" charset="0"/>
            </a:rPr>
            <a:t>K</a:t>
          </a:r>
          <a:r>
            <a:rPr lang="vi-VN" sz="2400" b="1" kern="1200" dirty="0">
              <a:solidFill>
                <a:srgbClr val="FF0000"/>
              </a:solidFill>
              <a:latin typeface="Arial" panose="020B0604020202020204" pitchFamily="34" charset="0"/>
              <a:ea typeface="+mn-ea"/>
              <a:cs typeface="Arial" panose="020B0604020202020204" pitchFamily="34" charset="0"/>
            </a:rPr>
            <a:t>ết quả </a:t>
          </a:r>
          <a:r>
            <a:rPr lang="vi-VN" sz="2400" kern="1200" dirty="0">
              <a:solidFill>
                <a:prstClr val="black"/>
              </a:solidFill>
              <a:latin typeface="Arial" panose="020B0604020202020204" pitchFamily="34" charset="0"/>
              <a:ea typeface="+mn-ea"/>
              <a:cs typeface="Arial" panose="020B0604020202020204" pitchFamily="34" charset="0"/>
            </a:rPr>
            <a:t>v</a:t>
          </a:r>
          <a:r>
            <a:rPr lang="en-US" sz="2400" kern="1200" dirty="0">
              <a:solidFill>
                <a:prstClr val="black"/>
              </a:solidFill>
              <a:latin typeface="Arial" panose="020B0604020202020204" pitchFamily="34" charset="0"/>
              <a:ea typeface="+mn-ea"/>
              <a:cs typeface="Arial" panose="020B0604020202020204" pitchFamily="34" charset="0"/>
            </a:rPr>
            <a:t>à </a:t>
          </a:r>
          <a:r>
            <a:rPr lang="en-US" sz="2400" kern="1200" dirty="0" err="1">
              <a:solidFill>
                <a:prstClr val="black"/>
              </a:solidFill>
              <a:latin typeface="Arial" panose="020B0604020202020204" pitchFamily="34" charset="0"/>
              <a:ea typeface="+mn-ea"/>
              <a:cs typeface="Arial" panose="020B0604020202020204" pitchFamily="34" charset="0"/>
            </a:rPr>
            <a:t>các</a:t>
          </a:r>
          <a:r>
            <a:rPr lang="en-US" sz="2400" kern="1200" dirty="0">
              <a:solidFill>
                <a:prstClr val="black"/>
              </a:solidFill>
              <a:latin typeface="Arial" panose="020B0604020202020204" pitchFamily="34" charset="0"/>
              <a:ea typeface="+mn-ea"/>
              <a:cs typeface="Arial" panose="020B0604020202020204" pitchFamily="34" charset="0"/>
            </a:rPr>
            <a:t> </a:t>
          </a:r>
          <a:r>
            <a:rPr lang="en-US" sz="2400" kern="1200" dirty="0" err="1">
              <a:solidFill>
                <a:prstClr val="black"/>
              </a:solidFill>
              <a:latin typeface="Arial" panose="020B0604020202020204" pitchFamily="34" charset="0"/>
              <a:ea typeface="+mn-ea"/>
              <a:cs typeface="Arial" panose="020B0604020202020204" pitchFamily="34" charset="0"/>
            </a:rPr>
            <a:t>ch</a:t>
          </a:r>
          <a:r>
            <a:rPr lang="vi-VN" sz="2400" kern="1200" dirty="0">
              <a:solidFill>
                <a:prstClr val="black"/>
              </a:solidFill>
              <a:latin typeface="Arial" panose="020B0604020202020204" pitchFamily="34" charset="0"/>
              <a:ea typeface="+mn-ea"/>
              <a:cs typeface="Arial" panose="020B0604020202020204" pitchFamily="34" charset="0"/>
            </a:rPr>
            <a:t>ỉ số </a:t>
          </a:r>
          <a:r>
            <a:rPr lang="vi-VN" sz="2400" b="1" kern="1200" dirty="0">
              <a:solidFill>
                <a:srgbClr val="FF0000"/>
              </a:solidFill>
              <a:latin typeface="Arial" panose="020B0604020202020204" pitchFamily="34" charset="0"/>
              <a:ea typeface="+mn-ea"/>
              <a:cs typeface="Arial" panose="020B0604020202020204" pitchFamily="34" charset="0"/>
            </a:rPr>
            <a:t>t</a:t>
          </a:r>
          <a:r>
            <a:rPr lang="en-US" sz="2400" b="1" kern="1200" dirty="0" err="1">
              <a:solidFill>
                <a:srgbClr val="FF0000"/>
              </a:solidFill>
              <a:latin typeface="Arial" panose="020B0604020202020204" pitchFamily="34" charset="0"/>
              <a:ea typeface="+mn-ea"/>
              <a:cs typeface="Arial" panose="020B0604020202020204" pitchFamily="34" charset="0"/>
            </a:rPr>
            <a:t>ài</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chính</a:t>
          </a:r>
          <a:r>
            <a:rPr lang="en-US" sz="2400" kern="1200" dirty="0">
              <a:solidFill>
                <a:prstClr val="black"/>
              </a:solidFill>
              <a:latin typeface="Arial" panose="020B0604020202020204" pitchFamily="34" charset="0"/>
              <a:ea typeface="+mn-ea"/>
              <a:cs typeface="Arial" panose="020B0604020202020204" pitchFamily="34" charset="0"/>
            </a:rPr>
            <a:t> c</a:t>
          </a:r>
          <a:r>
            <a:rPr lang="vi-VN" sz="2400" kern="1200" dirty="0">
              <a:solidFill>
                <a:prstClr val="black"/>
              </a:solidFill>
              <a:latin typeface="Arial" panose="020B0604020202020204" pitchFamily="34" charset="0"/>
              <a:ea typeface="+mn-ea"/>
              <a:cs typeface="Arial" panose="020B0604020202020204" pitchFamily="34" charset="0"/>
            </a:rPr>
            <a:t>ủa hoạt động đ</a:t>
          </a:r>
          <a:r>
            <a:rPr lang="en-US" sz="2400" kern="1200" dirty="0" err="1">
              <a:solidFill>
                <a:prstClr val="black"/>
              </a:solidFill>
              <a:latin typeface="Arial" panose="020B0604020202020204" pitchFamily="34" charset="0"/>
              <a:ea typeface="+mn-ea"/>
              <a:cs typeface="Arial" panose="020B0604020202020204" pitchFamily="34" charset="0"/>
            </a:rPr>
            <a:t>ào</a:t>
          </a:r>
          <a:r>
            <a:rPr lang="en-US" sz="2400" kern="1200" dirty="0">
              <a:solidFill>
                <a:prstClr val="black"/>
              </a:solidFill>
              <a:latin typeface="Arial" panose="020B0604020202020204" pitchFamily="34" charset="0"/>
              <a:ea typeface="+mn-ea"/>
              <a:cs typeface="Arial" panose="020B0604020202020204" pitchFamily="34" charset="0"/>
            </a:rPr>
            <a:t> t</a:t>
          </a:r>
          <a:r>
            <a:rPr lang="vi-VN" sz="2400" kern="1200" dirty="0">
              <a:solidFill>
                <a:prstClr val="black"/>
              </a:solidFill>
              <a:latin typeface="Arial" panose="020B0604020202020204" pitchFamily="34" charset="0"/>
              <a:ea typeface="+mn-ea"/>
              <a:cs typeface="Arial" panose="020B0604020202020204" pitchFamily="34" charset="0"/>
            </a:rPr>
            <a:t>ạo, nghi</a:t>
          </a:r>
          <a:r>
            <a:rPr lang="en-US" sz="2400" kern="1200" dirty="0" err="1">
              <a:solidFill>
                <a:prstClr val="black"/>
              </a:solidFill>
              <a:latin typeface="Arial" panose="020B0604020202020204" pitchFamily="34" charset="0"/>
              <a:ea typeface="+mn-ea"/>
              <a:cs typeface="Arial" panose="020B0604020202020204" pitchFamily="34" charset="0"/>
            </a:rPr>
            <a:t>ên</a:t>
          </a:r>
          <a:r>
            <a:rPr lang="en-US" sz="2400" kern="1200" dirty="0">
              <a:solidFill>
                <a:prstClr val="black"/>
              </a:solidFill>
              <a:latin typeface="Arial" panose="020B0604020202020204" pitchFamily="34" charset="0"/>
              <a:ea typeface="+mn-ea"/>
              <a:cs typeface="Arial" panose="020B0604020202020204" pitchFamily="34" charset="0"/>
            </a:rPr>
            <a:t> c</a:t>
          </a:r>
          <a:r>
            <a:rPr lang="vi-VN" sz="2400" kern="1200" dirty="0">
              <a:solidFill>
                <a:prstClr val="black"/>
              </a:solidFill>
              <a:latin typeface="Arial" panose="020B0604020202020204" pitchFamily="34" charset="0"/>
              <a:ea typeface="+mn-ea"/>
              <a:cs typeface="Arial" panose="020B0604020202020204" pitchFamily="34" charset="0"/>
            </a:rPr>
            <a:t>ứu khoa học v</a:t>
          </a:r>
          <a:r>
            <a:rPr lang="en-US" sz="2400" kern="1200" dirty="0">
              <a:solidFill>
                <a:prstClr val="black"/>
              </a:solidFill>
              <a:latin typeface="Arial" panose="020B0604020202020204" pitchFamily="34" charset="0"/>
              <a:ea typeface="+mn-ea"/>
              <a:cs typeface="Arial" panose="020B0604020202020204" pitchFamily="34" charset="0"/>
            </a:rPr>
            <a:t>à </a:t>
          </a:r>
          <a:r>
            <a:rPr lang="en-US" sz="2400" kern="1200" dirty="0" err="1">
              <a:solidFill>
                <a:prstClr val="black"/>
              </a:solidFill>
              <a:latin typeface="Arial" panose="020B0604020202020204" pitchFamily="34" charset="0"/>
              <a:ea typeface="+mn-ea"/>
              <a:cs typeface="Arial" panose="020B0604020202020204" pitchFamily="34" charset="0"/>
            </a:rPr>
            <a:t>ph</a:t>
          </a:r>
          <a:r>
            <a:rPr lang="vi-VN" sz="2400" kern="1200" dirty="0">
              <a:solidFill>
                <a:prstClr val="black"/>
              </a:solidFill>
              <a:latin typeface="Arial" panose="020B0604020202020204" pitchFamily="34" charset="0"/>
              <a:ea typeface="+mn-ea"/>
              <a:cs typeface="Arial" panose="020B0604020202020204" pitchFamily="34" charset="0"/>
            </a:rPr>
            <a:t>ục vụ cộng đồng được x</a:t>
          </a:r>
          <a:r>
            <a:rPr lang="en-US" sz="2400" b="1" kern="1200" dirty="0" err="1">
              <a:solidFill>
                <a:srgbClr val="FF0000"/>
              </a:solidFill>
              <a:latin typeface="Arial" panose="020B0604020202020204" pitchFamily="34" charset="0"/>
              <a:ea typeface="+mn-ea"/>
              <a:cs typeface="Arial" panose="020B0604020202020204" pitchFamily="34" charset="0"/>
            </a:rPr>
            <a:t>ác</a:t>
          </a:r>
          <a:r>
            <a:rPr lang="en-US" sz="2400" b="1" kern="1200" dirty="0">
              <a:solidFill>
                <a:srgbClr val="FF0000"/>
              </a:solidFill>
              <a:latin typeface="Arial" panose="020B0604020202020204" pitchFamily="34" charset="0"/>
              <a:ea typeface="+mn-ea"/>
              <a:cs typeface="Arial" panose="020B0604020202020204" pitchFamily="34" charset="0"/>
            </a:rPr>
            <a:t> l</a:t>
          </a:r>
          <a:r>
            <a:rPr lang="vi-VN" sz="2400" b="1" kern="1200" dirty="0">
              <a:solidFill>
                <a:srgbClr val="FF0000"/>
              </a:solidFill>
              <a:latin typeface="Arial" panose="020B0604020202020204" pitchFamily="34" charset="0"/>
              <a:ea typeface="+mn-ea"/>
              <a:cs typeface="Arial" panose="020B0604020202020204" pitchFamily="34" charset="0"/>
            </a:rPr>
            <a:t>ập, gi</a:t>
          </a:r>
          <a:r>
            <a:rPr lang="en-US" sz="2400" b="1" kern="1200" dirty="0" err="1">
              <a:solidFill>
                <a:srgbClr val="FF0000"/>
              </a:solidFill>
              <a:latin typeface="Arial" panose="020B0604020202020204" pitchFamily="34" charset="0"/>
              <a:ea typeface="+mn-ea"/>
              <a:cs typeface="Arial" panose="020B0604020202020204" pitchFamily="34" charset="0"/>
            </a:rPr>
            <a:t>ám</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sát</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và</a:t>
          </a:r>
          <a:r>
            <a:rPr lang="en-US" sz="2400" b="1" kern="1200" dirty="0">
              <a:solidFill>
                <a:srgbClr val="FF0000"/>
              </a:solidFill>
              <a:latin typeface="Arial" panose="020B0604020202020204" pitchFamily="34" charset="0"/>
              <a:ea typeface="+mn-ea"/>
              <a:cs typeface="Arial" panose="020B0604020202020204" pitchFamily="34" charset="0"/>
            </a:rPr>
            <a:t> đ</a:t>
          </a:r>
          <a:r>
            <a:rPr lang="vi-VN" sz="2400" b="1" kern="1200" dirty="0">
              <a:solidFill>
                <a:srgbClr val="FF0000"/>
              </a:solidFill>
              <a:latin typeface="Arial" panose="020B0604020202020204" pitchFamily="34" charset="0"/>
              <a:ea typeface="+mn-ea"/>
              <a:cs typeface="Arial" panose="020B0604020202020204" pitchFamily="34" charset="0"/>
            </a:rPr>
            <a:t>ối s</a:t>
          </a:r>
          <a:r>
            <a:rPr lang="en-US" sz="2400" b="1" kern="1200" dirty="0" err="1">
              <a:solidFill>
                <a:srgbClr val="FF0000"/>
              </a:solidFill>
              <a:latin typeface="Arial" panose="020B0604020202020204" pitchFamily="34" charset="0"/>
              <a:ea typeface="+mn-ea"/>
              <a:cs typeface="Arial" panose="020B0604020202020204" pitchFamily="34" charset="0"/>
            </a:rPr>
            <a:t>ánh</a:t>
          </a:r>
          <a:r>
            <a:rPr lang="en-US" sz="2400" kern="1200" dirty="0">
              <a:solidFill>
                <a:prstClr val="black"/>
              </a:solidFill>
              <a:latin typeface="Arial" panose="020B0604020202020204" pitchFamily="34" charset="0"/>
              <a:ea typeface="+mn-ea"/>
              <a:cs typeface="Arial" panose="020B0604020202020204" pitchFamily="34" charset="0"/>
            </a:rPr>
            <a:t> đ</a:t>
          </a:r>
          <a:r>
            <a:rPr lang="vi-VN" sz="2400" kern="1200" dirty="0">
              <a:solidFill>
                <a:prstClr val="black"/>
              </a:solidFill>
              <a:latin typeface="Arial" panose="020B0604020202020204" pitchFamily="34" charset="0"/>
              <a:ea typeface="+mn-ea"/>
              <a:cs typeface="Arial" panose="020B0604020202020204" pitchFamily="34" charset="0"/>
            </a:rPr>
            <a:t>ể cải tiến</a:t>
          </a:r>
          <a:endParaRPr lang="en-US" sz="2400" kern="1200" dirty="0">
            <a:solidFill>
              <a:prstClr val="black"/>
            </a:solidFill>
            <a:latin typeface="Arial" panose="020B0604020202020204" pitchFamily="34" charset="0"/>
            <a:ea typeface="+mn-ea"/>
            <a:cs typeface="Arial" panose="020B0604020202020204" pitchFamily="34" charset="0"/>
          </a:endParaRPr>
        </a:p>
      </dgm:t>
    </dgm:pt>
    <dgm:pt modelId="{C279353E-2272-44CD-BE65-8E11C5C92E25}" type="parTrans" cxnId="{2301254D-B6C2-42C5-8BAE-579534A81EF5}">
      <dgm:prSet/>
      <dgm:spPr/>
      <dgm:t>
        <a:bodyPr/>
        <a:lstStyle/>
        <a:p>
          <a:endParaRPr lang="en-US"/>
        </a:p>
      </dgm:t>
    </dgm:pt>
    <dgm:pt modelId="{F1A2CCD3-D1F4-45FB-9CFF-D245772B51DB}" type="sibTrans" cxnId="{2301254D-B6C2-42C5-8BAE-579534A81EF5}">
      <dgm:prSet/>
      <dgm:spPr/>
      <dgm:t>
        <a:bodyPr/>
        <a:lstStyle/>
        <a:p>
          <a:endParaRPr lang="en-US"/>
        </a:p>
      </dgm:t>
    </dgm:pt>
    <dgm:pt modelId="{220D316B-40F0-45EC-9AEA-2DF8C99B43DC}">
      <dgm:prSet phldrT="[Text]" phldr="1"/>
      <dgm:spPr/>
      <dgm:t>
        <a:bodyPr/>
        <a:lstStyle/>
        <a:p>
          <a:endParaRPr lang="en-US"/>
        </a:p>
      </dgm:t>
    </dgm:pt>
    <dgm:pt modelId="{B708CEE4-396C-4052-8D24-878F5D107AF3}" type="parTrans" cxnId="{24C22AB8-AC06-4D13-966F-B67D3AE0FBA6}">
      <dgm:prSet/>
      <dgm:spPr/>
      <dgm:t>
        <a:bodyPr/>
        <a:lstStyle/>
        <a:p>
          <a:endParaRPr lang="en-US"/>
        </a:p>
      </dgm:t>
    </dgm:pt>
    <dgm:pt modelId="{4F35DE28-1F1E-441B-89F2-E12BD83E1372}" type="sibTrans" cxnId="{24C22AB8-AC06-4D13-966F-B67D3AE0FBA6}">
      <dgm:prSet/>
      <dgm:spPr/>
      <dgm:t>
        <a:bodyPr/>
        <a:lstStyle/>
        <a:p>
          <a:endParaRPr lang="en-US"/>
        </a:p>
      </dgm:t>
    </dgm:pt>
    <dgm:pt modelId="{65124EF6-E318-4758-B7CE-FB257590ED44}">
      <dgm:prSet phldrT="[Text]" custScaleX="108562" custScaleY="98192" custRadScaleRad="119203" custRadScaleInc="-22443"/>
      <dgm:spPr/>
      <dgm:t>
        <a:bodyPr/>
        <a:lstStyle/>
        <a:p>
          <a:endParaRPr lang="en-US"/>
        </a:p>
      </dgm:t>
    </dgm:pt>
    <dgm:pt modelId="{1497BC7C-6B0B-46D4-BA5A-AE2F051A4654}" type="parTrans" cxnId="{84112B5D-9661-4DD7-A1A6-1B08E3DC56C6}">
      <dgm:prSet/>
      <dgm:spPr/>
      <dgm:t>
        <a:bodyPr/>
        <a:lstStyle/>
        <a:p>
          <a:endParaRPr lang="en-US"/>
        </a:p>
      </dgm:t>
    </dgm:pt>
    <dgm:pt modelId="{B0F6793A-C897-4571-AB8B-C5EC42CE5C52}" type="sibTrans" cxnId="{84112B5D-9661-4DD7-A1A6-1B08E3DC56C6}">
      <dgm:prSet/>
      <dgm:spPr/>
      <dgm:t>
        <a:bodyPr/>
        <a:lstStyle/>
        <a:p>
          <a:endParaRPr lang="en-US"/>
        </a:p>
      </dgm:t>
    </dgm:pt>
    <dgm:pt modelId="{4A015699-5456-46F9-9901-218BBAC6B7F8}">
      <dgm:prSet phldrT="[Text]"/>
      <dgm:spPr/>
      <dgm:t>
        <a:bodyPr/>
        <a:lstStyle/>
        <a:p>
          <a:endParaRPr lang="en-US" dirty="0"/>
        </a:p>
      </dgm:t>
    </dgm:pt>
    <dgm:pt modelId="{C8440145-7698-41F2-BB84-5A1BB1E0120F}" type="parTrans" cxnId="{89053BD4-9E5C-40ED-B8E8-F36A310FC333}">
      <dgm:prSet/>
      <dgm:spPr/>
      <dgm:t>
        <a:bodyPr/>
        <a:lstStyle/>
        <a:p>
          <a:endParaRPr lang="en-US"/>
        </a:p>
      </dgm:t>
    </dgm:pt>
    <dgm:pt modelId="{1389F3DF-A0CB-4669-BDD0-B94535B39CA0}" type="sibTrans" cxnId="{89053BD4-9E5C-40ED-B8E8-F36A310FC333}">
      <dgm:prSet/>
      <dgm:spPr/>
      <dgm:t>
        <a:bodyPr/>
        <a:lstStyle/>
        <a:p>
          <a:endParaRPr lang="en-US"/>
        </a:p>
      </dgm:t>
    </dgm:pt>
    <dgm:pt modelId="{CDEF7A5F-AB6C-4EAD-8B1D-6A7B5C353823}" type="pres">
      <dgm:prSet presAssocID="{263881BF-70D9-4C54-994E-DDD665756969}" presName="composite" presStyleCnt="0">
        <dgm:presLayoutVars>
          <dgm:chMax val="1"/>
          <dgm:dir/>
          <dgm:resizeHandles val="exact"/>
        </dgm:presLayoutVars>
      </dgm:prSet>
      <dgm:spPr/>
      <dgm:t>
        <a:bodyPr/>
        <a:lstStyle/>
        <a:p>
          <a:endParaRPr lang="en-US"/>
        </a:p>
      </dgm:t>
    </dgm:pt>
    <dgm:pt modelId="{3F0C2161-9006-4781-8773-D747FDB9E177}" type="pres">
      <dgm:prSet presAssocID="{263881BF-70D9-4C54-994E-DDD665756969}" presName="radial" presStyleCnt="0">
        <dgm:presLayoutVars>
          <dgm:animLvl val="ctr"/>
        </dgm:presLayoutVars>
      </dgm:prSet>
      <dgm:spPr/>
    </dgm:pt>
    <dgm:pt modelId="{5C1A50F0-747D-49BF-BC43-B17F6E261357}" type="pres">
      <dgm:prSet presAssocID="{B7990F2B-B484-4424-A03C-AE94D375E689}" presName="centerShape" presStyleLbl="vennNode1" presStyleIdx="0" presStyleCnt="2" custScaleX="96787" custScaleY="123908" custLinFactNeighborX="12555" custLinFactNeighborY="28"/>
      <dgm:spPr/>
      <dgm:t>
        <a:bodyPr/>
        <a:lstStyle/>
        <a:p>
          <a:endParaRPr lang="en-US"/>
        </a:p>
      </dgm:t>
    </dgm:pt>
    <dgm:pt modelId="{B91F2A28-919A-44C7-9D7B-EA8B46798D12}" type="pres">
      <dgm:prSet presAssocID="{40B0A4C0-17A5-481A-B0D3-A4AAA489A666}" presName="node" presStyleLbl="vennNode1" presStyleIdx="1" presStyleCnt="2" custScaleX="159655" custScaleY="205461" custRadScaleRad="143108" custRadScaleInc="-337">
        <dgm:presLayoutVars>
          <dgm:bulletEnabled val="1"/>
        </dgm:presLayoutVars>
      </dgm:prSet>
      <dgm:spPr/>
      <dgm:t>
        <a:bodyPr/>
        <a:lstStyle/>
        <a:p>
          <a:endParaRPr lang="en-US"/>
        </a:p>
      </dgm:t>
    </dgm:pt>
  </dgm:ptLst>
  <dgm:cxnLst>
    <dgm:cxn modelId="{89053BD4-9E5C-40ED-B8E8-F36A310FC333}" srcId="{263881BF-70D9-4C54-994E-DDD665756969}" destId="{4A015699-5456-46F9-9901-218BBAC6B7F8}" srcOrd="1" destOrd="0" parTransId="{C8440145-7698-41F2-BB84-5A1BB1E0120F}" sibTransId="{1389F3DF-A0CB-4669-BDD0-B94535B39CA0}"/>
    <dgm:cxn modelId="{493AE56B-7705-4534-B994-2B4269D63D7D}" type="presOf" srcId="{40B0A4C0-17A5-481A-B0D3-A4AAA489A666}" destId="{B91F2A28-919A-44C7-9D7B-EA8B46798D12}" srcOrd="0" destOrd="0" presId="urn:microsoft.com/office/officeart/2005/8/layout/radial3"/>
    <dgm:cxn modelId="{509B874A-114C-42FF-8F1B-74BC8F2B93D3}" srcId="{263881BF-70D9-4C54-994E-DDD665756969}" destId="{B7990F2B-B484-4424-A03C-AE94D375E689}" srcOrd="0" destOrd="0" parTransId="{6D8E80B8-7A3A-4E86-8DE7-BC4DA655B5C2}" sibTransId="{0A0818FA-B4D1-401E-BEA0-3BC97E6ACBD1}"/>
    <dgm:cxn modelId="{2301254D-B6C2-42C5-8BAE-579534A81EF5}" srcId="{B7990F2B-B484-4424-A03C-AE94D375E689}" destId="{40B0A4C0-17A5-481A-B0D3-A4AAA489A666}" srcOrd="0" destOrd="0" parTransId="{C279353E-2272-44CD-BE65-8E11C5C92E25}" sibTransId="{F1A2CCD3-D1F4-45FB-9CFF-D245772B51DB}"/>
    <dgm:cxn modelId="{84112B5D-9661-4DD7-A1A6-1B08E3DC56C6}" srcId="{263881BF-70D9-4C54-994E-DDD665756969}" destId="{65124EF6-E318-4758-B7CE-FB257590ED44}" srcOrd="3" destOrd="0" parTransId="{1497BC7C-6B0B-46D4-BA5A-AE2F051A4654}" sibTransId="{B0F6793A-C897-4571-AB8B-C5EC42CE5C52}"/>
    <dgm:cxn modelId="{C272FD14-019B-4CB1-B86C-9D2E5A72975D}" type="presOf" srcId="{B7990F2B-B484-4424-A03C-AE94D375E689}" destId="{5C1A50F0-747D-49BF-BC43-B17F6E261357}" srcOrd="0" destOrd="0" presId="urn:microsoft.com/office/officeart/2005/8/layout/radial3"/>
    <dgm:cxn modelId="{CF230190-90FD-4E76-AB3E-5C53CC059C28}" type="presOf" srcId="{263881BF-70D9-4C54-994E-DDD665756969}" destId="{CDEF7A5F-AB6C-4EAD-8B1D-6A7B5C353823}" srcOrd="0" destOrd="0" presId="urn:microsoft.com/office/officeart/2005/8/layout/radial3"/>
    <dgm:cxn modelId="{24C22AB8-AC06-4D13-966F-B67D3AE0FBA6}" srcId="{263881BF-70D9-4C54-994E-DDD665756969}" destId="{220D316B-40F0-45EC-9AEA-2DF8C99B43DC}" srcOrd="2" destOrd="0" parTransId="{B708CEE4-396C-4052-8D24-878F5D107AF3}" sibTransId="{4F35DE28-1F1E-441B-89F2-E12BD83E1372}"/>
    <dgm:cxn modelId="{203EC2FB-8BCE-446A-889F-2F30BE66CC77}" type="presParOf" srcId="{CDEF7A5F-AB6C-4EAD-8B1D-6A7B5C353823}" destId="{3F0C2161-9006-4781-8773-D747FDB9E177}" srcOrd="0" destOrd="0" presId="urn:microsoft.com/office/officeart/2005/8/layout/radial3"/>
    <dgm:cxn modelId="{461BEB2E-0A10-4A20-AB43-2075080C5035}" type="presParOf" srcId="{3F0C2161-9006-4781-8773-D747FDB9E177}" destId="{5C1A50F0-747D-49BF-BC43-B17F6E261357}" srcOrd="0" destOrd="0" presId="urn:microsoft.com/office/officeart/2005/8/layout/radial3"/>
    <dgm:cxn modelId="{D8352A49-FD9F-42AE-9087-722084C749F8}" type="presParOf" srcId="{3F0C2161-9006-4781-8773-D747FDB9E177}" destId="{B91F2A28-919A-44C7-9D7B-EA8B46798D12}" srcOrd="1"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F6BEB-ED4A-4AFA-8D3D-F61DAF4CEC43}">
      <dsp:nvSpPr>
        <dsp:cNvPr id="0" name=""/>
        <dsp:cNvSpPr/>
      </dsp:nvSpPr>
      <dsp:spPr>
        <a:xfrm rot="5400000">
          <a:off x="328437" y="1032591"/>
          <a:ext cx="883913" cy="154078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7E5972-19CA-4C74-82CB-5814CD78156D}">
      <dsp:nvSpPr>
        <dsp:cNvPr id="0" name=""/>
        <dsp:cNvSpPr/>
      </dsp:nvSpPr>
      <dsp:spPr>
        <a:xfrm>
          <a:off x="0" y="36938"/>
          <a:ext cx="4626545" cy="1303674"/>
        </a:xfrm>
        <a:prstGeom prst="roundRect">
          <a:avLst>
            <a:gd name="adj" fmla="val 16670"/>
          </a:avLst>
        </a:prstGeom>
        <a:solidFill>
          <a:schemeClr val="accent1">
            <a:hueOff val="0"/>
            <a:satOff val="0"/>
            <a:lumOff val="0"/>
            <a:alphaOff val="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highlight>
                <a:srgbClr val="E19F27"/>
              </a:highlight>
            </a:rPr>
            <a:t>ĐẢM BẢO CHẤT LƯỢNG VỀ CHIẾN LƯỢC</a:t>
          </a:r>
          <a:endParaRPr lang="en-US" sz="2800" kern="1200" dirty="0">
            <a:highlight>
              <a:srgbClr val="E19F27"/>
            </a:highlight>
          </a:endParaRPr>
        </a:p>
      </dsp:txBody>
      <dsp:txXfrm>
        <a:off x="63652" y="100590"/>
        <a:ext cx="4499241" cy="1176370"/>
      </dsp:txXfrm>
    </dsp:sp>
    <dsp:sp modelId="{BB8B12F8-5F99-4027-925A-22B115B8F497}">
      <dsp:nvSpPr>
        <dsp:cNvPr id="0" name=""/>
        <dsp:cNvSpPr/>
      </dsp:nvSpPr>
      <dsp:spPr>
        <a:xfrm>
          <a:off x="1844253" y="332758"/>
          <a:ext cx="1879736" cy="775861"/>
        </a:xfrm>
        <a:prstGeom prst="rect">
          <a:avLst/>
        </a:prstGeom>
        <a:noFill/>
        <a:ln>
          <a:noFill/>
        </a:ln>
        <a:effectLst/>
      </dsp:spPr>
      <dsp:style>
        <a:lnRef idx="0">
          <a:scrgbClr r="0" g="0" b="0"/>
        </a:lnRef>
        <a:fillRef idx="0">
          <a:scrgbClr r="0" g="0" b="0"/>
        </a:fillRef>
        <a:effectRef idx="0">
          <a:scrgbClr r="0" g="0" b="0"/>
        </a:effectRef>
        <a:fontRef idx="minor"/>
      </dsp:style>
    </dsp:sp>
    <dsp:sp modelId="{20EFBEC9-23D4-4A92-AAF2-378D7151881C}">
      <dsp:nvSpPr>
        <dsp:cNvPr id="0" name=""/>
        <dsp:cNvSpPr/>
      </dsp:nvSpPr>
      <dsp:spPr>
        <a:xfrm rot="5400000">
          <a:off x="569414" y="2701005"/>
          <a:ext cx="1106371" cy="125956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ED49E9-DD23-438F-BB32-61A853CAAB8B}">
      <dsp:nvSpPr>
        <dsp:cNvPr id="0" name=""/>
        <dsp:cNvSpPr/>
      </dsp:nvSpPr>
      <dsp:spPr>
        <a:xfrm>
          <a:off x="377608" y="1545486"/>
          <a:ext cx="4190687" cy="1303674"/>
        </a:xfrm>
        <a:prstGeom prst="roundRect">
          <a:avLst>
            <a:gd name="adj" fmla="val 16670"/>
          </a:avLst>
        </a:prstGeom>
        <a:solidFill>
          <a:schemeClr val="bg2"/>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solidFill>
                <a:srgbClr val="C00000"/>
              </a:solidFill>
            </a:rPr>
            <a:t>ĐẢM BẢO CHẤT LƯỢNG VỀ HỆ THỐNG</a:t>
          </a:r>
        </a:p>
      </dsp:txBody>
      <dsp:txXfrm>
        <a:off x="441260" y="1609138"/>
        <a:ext cx="4063383" cy="1176370"/>
      </dsp:txXfrm>
    </dsp:sp>
    <dsp:sp modelId="{563ED1DE-FDFF-408F-A180-6CB52FFC6066}">
      <dsp:nvSpPr>
        <dsp:cNvPr id="0" name=""/>
        <dsp:cNvSpPr/>
      </dsp:nvSpPr>
      <dsp:spPr>
        <a:xfrm>
          <a:off x="5368119" y="1506158"/>
          <a:ext cx="1354589" cy="1053687"/>
        </a:xfrm>
        <a:prstGeom prst="rect">
          <a:avLst/>
        </a:prstGeom>
        <a:noFill/>
        <a:ln>
          <a:noFill/>
        </a:ln>
        <a:effectLst/>
      </dsp:spPr>
      <dsp:style>
        <a:lnRef idx="0">
          <a:scrgbClr r="0" g="0" b="0"/>
        </a:lnRef>
        <a:fillRef idx="0">
          <a:scrgbClr r="0" g="0" b="0"/>
        </a:fillRef>
        <a:effectRef idx="0">
          <a:scrgbClr r="0" g="0" b="0"/>
        </a:effectRef>
        <a:fontRef idx="minor"/>
      </dsp:style>
    </dsp:sp>
    <dsp:sp modelId="{EF727CAE-7D0B-4C99-B3FC-A46A1B5CD3F2}">
      <dsp:nvSpPr>
        <dsp:cNvPr id="0" name=""/>
        <dsp:cNvSpPr/>
      </dsp:nvSpPr>
      <dsp:spPr>
        <a:xfrm rot="5400000">
          <a:off x="4970141" y="4306702"/>
          <a:ext cx="1106371" cy="125956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9FE436-118D-4A9D-9673-EF1A46B68129}">
      <dsp:nvSpPr>
        <dsp:cNvPr id="0" name=""/>
        <dsp:cNvSpPr/>
      </dsp:nvSpPr>
      <dsp:spPr>
        <a:xfrm>
          <a:off x="1725067" y="3123401"/>
          <a:ext cx="4648466" cy="1112686"/>
        </a:xfrm>
        <a:prstGeom prst="roundRect">
          <a:avLst>
            <a:gd name="adj" fmla="val 1667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50000"/>
            </a:lnSpc>
            <a:spcBef>
              <a:spcPct val="0"/>
            </a:spcBef>
            <a:spcAft>
              <a:spcPts val="600"/>
            </a:spcAft>
          </a:pPr>
          <a:r>
            <a:rPr lang="en-US" sz="24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2400" b="1" kern="1200" dirty="0">
              <a:solidFill>
                <a:srgbClr val="0000FF"/>
              </a:solidFill>
              <a:latin typeface="Times New Roman" panose="02020603050405020304" pitchFamily="18" charset="0"/>
              <a:ea typeface="+mn-ea"/>
              <a:cs typeface="Times New Roman" panose="02020603050405020304" pitchFamily="18" charset="0"/>
            </a:rPr>
            <a:t>NĂNG</a:t>
          </a:r>
          <a:r>
            <a:rPr lang="en-US" sz="2400" b="1" kern="1200" dirty="0">
              <a:latin typeface="Times New Roman" panose="02020603050405020304" pitchFamily="18" charset="0"/>
              <a:cs typeface="Times New Roman" panose="02020603050405020304" pitchFamily="18" charset="0"/>
            </a:rPr>
            <a:t> </a:t>
          </a:r>
          <a:endParaRPr lang="en-US" sz="2400" kern="1200" dirty="0">
            <a:latin typeface="Times New Roman" panose="02020603050405020304" pitchFamily="18" charset="0"/>
            <a:cs typeface="Times New Roman" panose="02020603050405020304" pitchFamily="18" charset="0"/>
          </a:endParaRPr>
        </a:p>
      </dsp:txBody>
      <dsp:txXfrm>
        <a:off x="1779394" y="3177728"/>
        <a:ext cx="4539812" cy="1004032"/>
      </dsp:txXfrm>
    </dsp:sp>
    <dsp:sp modelId="{26969910-8A21-4956-82D0-F5BBD23E43BF}">
      <dsp:nvSpPr>
        <dsp:cNvPr id="0" name=""/>
        <dsp:cNvSpPr/>
      </dsp:nvSpPr>
      <dsp:spPr>
        <a:xfrm>
          <a:off x="7881061" y="4170792"/>
          <a:ext cx="3539677" cy="1443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a:t>TC 22-  25</a:t>
          </a:r>
        </a:p>
        <a:p>
          <a:pPr marL="285750" lvl="1" indent="-285750" algn="l" defTabSz="1244600">
            <a:lnSpc>
              <a:spcPct val="90000"/>
            </a:lnSpc>
            <a:spcBef>
              <a:spcPct val="0"/>
            </a:spcBef>
            <a:spcAft>
              <a:spcPct val="15000"/>
            </a:spcAft>
            <a:buChar char="••"/>
          </a:pPr>
          <a:r>
            <a:rPr lang="en-US" sz="2800" b="1" kern="1200" dirty="0" err="1"/>
            <a:t>Kết</a:t>
          </a:r>
          <a:r>
            <a:rPr lang="en-US" sz="2800" b="1" kern="1200" dirty="0"/>
            <a:t> </a:t>
          </a:r>
          <a:r>
            <a:rPr lang="en-US" sz="2800" b="1" kern="1200" dirty="0" err="1"/>
            <a:t>quả</a:t>
          </a:r>
          <a:r>
            <a:rPr lang="en-US" sz="2800" b="1" kern="1200" dirty="0"/>
            <a:t> </a:t>
          </a:r>
          <a:r>
            <a:rPr lang="en-US" sz="2800" b="1" kern="1200" dirty="0" err="1"/>
            <a:t>tài</a:t>
          </a:r>
          <a:r>
            <a:rPr lang="en-US" sz="2800" b="1" kern="1200" dirty="0"/>
            <a:t> </a:t>
          </a:r>
          <a:r>
            <a:rPr lang="en-US" sz="2800" b="1" kern="1200" dirty="0" err="1"/>
            <a:t>chính</a:t>
          </a:r>
          <a:r>
            <a:rPr lang="en-US" sz="2800" b="1" kern="1200" dirty="0"/>
            <a:t> </a:t>
          </a:r>
          <a:r>
            <a:rPr lang="en-US" sz="2800" b="1" kern="1200" dirty="0" err="1"/>
            <a:t>và</a:t>
          </a:r>
          <a:r>
            <a:rPr lang="en-US" sz="2800" b="1" kern="1200" dirty="0"/>
            <a:t> </a:t>
          </a:r>
          <a:r>
            <a:rPr lang="en-US" sz="2800" b="1" kern="1200" dirty="0" err="1"/>
            <a:t>thị</a:t>
          </a:r>
          <a:r>
            <a:rPr lang="en-US" sz="2800" b="1" kern="1200" dirty="0"/>
            <a:t> </a:t>
          </a:r>
          <a:r>
            <a:rPr lang="en-US" sz="2800" b="1" kern="1200" dirty="0" err="1"/>
            <a:t>trường</a:t>
          </a:r>
          <a:r>
            <a:rPr lang="en-US" sz="2400" b="1" kern="1200" dirty="0">
              <a:solidFill>
                <a:srgbClr val="FF0000"/>
              </a:solidFill>
              <a:latin typeface="Calibri" panose="020F0502020204030204"/>
              <a:ea typeface="+mn-ea"/>
              <a:cs typeface="+mn-cs"/>
            </a:rPr>
            <a:t>:  </a:t>
          </a:r>
          <a:r>
            <a:rPr lang="en-US" sz="2400" b="1" kern="1200" dirty="0">
              <a:solidFill>
                <a:srgbClr val="FF0000"/>
              </a:solidFill>
            </a:rPr>
            <a:t>25</a:t>
          </a:r>
          <a:endParaRPr lang="en-US" sz="3600" b="1" kern="1200" dirty="0"/>
        </a:p>
      </dsp:txBody>
      <dsp:txXfrm>
        <a:off x="7881061" y="4170792"/>
        <a:ext cx="3539677" cy="1443024"/>
      </dsp:txXfrm>
    </dsp:sp>
    <dsp:sp modelId="{618D9DBF-99B1-4A13-A5FA-C8D1810709A2}">
      <dsp:nvSpPr>
        <dsp:cNvPr id="0" name=""/>
        <dsp:cNvSpPr/>
      </dsp:nvSpPr>
      <dsp:spPr>
        <a:xfrm>
          <a:off x="2185464" y="4351397"/>
          <a:ext cx="4980453" cy="1204151"/>
        </a:xfrm>
        <a:prstGeom prst="roundRect">
          <a:avLst>
            <a:gd name="adj" fmla="val 1667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b="1" kern="1200" dirty="0"/>
            <a:t>KẾT QUẢ HOẠT ĐỘNG</a:t>
          </a:r>
          <a:endParaRPr lang="en-US" sz="3900" kern="1200" dirty="0"/>
        </a:p>
      </dsp:txBody>
      <dsp:txXfrm>
        <a:off x="2244256" y="4410189"/>
        <a:ext cx="4862869" cy="1086567"/>
      </dsp:txXfrm>
    </dsp:sp>
    <dsp:sp modelId="{B9F6744F-50FB-44DA-A2D8-0F3ABAC50F45}">
      <dsp:nvSpPr>
        <dsp:cNvPr id="0" name=""/>
        <dsp:cNvSpPr/>
      </dsp:nvSpPr>
      <dsp:spPr>
        <a:xfrm flipH="1">
          <a:off x="8933252" y="4544416"/>
          <a:ext cx="256992" cy="95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57150" lvl="1" indent="-57150" algn="l" defTabSz="222250">
            <a:lnSpc>
              <a:spcPct val="90000"/>
            </a:lnSpc>
            <a:spcBef>
              <a:spcPct val="0"/>
            </a:spcBef>
            <a:spcAft>
              <a:spcPct val="15000"/>
            </a:spcAft>
            <a:buChar char="••"/>
          </a:pPr>
          <a:endParaRPr lang="en-US" sz="500" kern="1200" dirty="0"/>
        </a:p>
      </dsp:txBody>
      <dsp:txXfrm>
        <a:off x="8933252" y="4544416"/>
        <a:ext cx="256992" cy="9579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A50F0-747D-49BF-BC43-B17F6E261357}">
      <dsp:nvSpPr>
        <dsp:cNvPr id="0" name=""/>
        <dsp:cNvSpPr/>
      </dsp:nvSpPr>
      <dsp:spPr>
        <a:xfrm>
          <a:off x="2825156" y="376597"/>
          <a:ext cx="4486976" cy="5744287"/>
        </a:xfrm>
        <a:prstGeom prst="ellipse">
          <a:avLst/>
        </a:prstGeom>
        <a:solidFill>
          <a:schemeClr val="accent4">
            <a:lumMod val="5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b="1" kern="1200" dirty="0" err="1"/>
            <a:t>Tiêu</a:t>
          </a:r>
          <a:r>
            <a:rPr lang="en-US" sz="3600" b="1" kern="1200" dirty="0"/>
            <a:t> </a:t>
          </a:r>
          <a:r>
            <a:rPr lang="en-US" sz="3600" b="1" kern="1200" dirty="0" err="1"/>
            <a:t>chuẩn</a:t>
          </a:r>
          <a:r>
            <a:rPr lang="en-US" sz="3600" b="1" kern="1200" dirty="0"/>
            <a:t> 25. </a:t>
          </a:r>
        </a:p>
        <a:p>
          <a:pPr lvl="0" algn="ctr" defTabSz="1600200">
            <a:lnSpc>
              <a:spcPct val="90000"/>
            </a:lnSpc>
            <a:spcBef>
              <a:spcPct val="0"/>
            </a:spcBef>
            <a:spcAft>
              <a:spcPct val="35000"/>
            </a:spcAft>
          </a:pPr>
          <a:r>
            <a:rPr lang="en-US" sz="3600" b="1" kern="1200" dirty="0" err="1"/>
            <a:t>Kết</a:t>
          </a:r>
          <a:r>
            <a:rPr lang="en-US" sz="3600" b="1" kern="1200" dirty="0"/>
            <a:t> </a:t>
          </a:r>
          <a:r>
            <a:rPr lang="en-US" sz="3600" b="1" kern="1200" dirty="0" err="1"/>
            <a:t>quả</a:t>
          </a:r>
          <a:r>
            <a:rPr lang="en-US" sz="3600" b="1" kern="1200" dirty="0"/>
            <a:t> </a:t>
          </a:r>
          <a:r>
            <a:rPr lang="en-US" sz="3600" b="1" kern="1200" dirty="0" err="1"/>
            <a:t>tài</a:t>
          </a:r>
          <a:r>
            <a:rPr lang="en-US" sz="3600" b="1" kern="1200" dirty="0"/>
            <a:t> </a:t>
          </a:r>
          <a:r>
            <a:rPr lang="en-US" sz="3600" b="1" kern="1200" dirty="0" err="1"/>
            <a:t>chính</a:t>
          </a:r>
          <a:r>
            <a:rPr lang="en-US" sz="3600" b="1" kern="1200" dirty="0"/>
            <a:t> </a:t>
          </a:r>
          <a:r>
            <a:rPr lang="en-US" sz="3600" b="1" kern="1200" dirty="0" err="1"/>
            <a:t>và</a:t>
          </a:r>
          <a:r>
            <a:rPr lang="en-US" sz="3600" b="1" kern="1200" dirty="0"/>
            <a:t> </a:t>
          </a:r>
          <a:r>
            <a:rPr lang="en-US" sz="3600" b="1" kern="1200" dirty="0" err="1"/>
            <a:t>thị</a:t>
          </a:r>
          <a:r>
            <a:rPr lang="en-US" sz="3600" b="1" kern="1200" dirty="0"/>
            <a:t> </a:t>
          </a:r>
          <a:r>
            <a:rPr lang="en-US" sz="3600" b="1" kern="1200" dirty="0" err="1"/>
            <a:t>trường</a:t>
          </a:r>
          <a:endParaRPr lang="en-US" sz="3200" kern="1200" dirty="0">
            <a:solidFill>
              <a:srgbClr val="FF0000"/>
            </a:solidFill>
          </a:endParaRPr>
        </a:p>
      </dsp:txBody>
      <dsp:txXfrm>
        <a:off x="3482258" y="1217828"/>
        <a:ext cx="3172772" cy="4061825"/>
      </dsp:txXfrm>
    </dsp:sp>
    <dsp:sp modelId="{B91F2A28-919A-44C7-9D7B-EA8B46798D12}">
      <dsp:nvSpPr>
        <dsp:cNvPr id="0" name=""/>
        <dsp:cNvSpPr/>
      </dsp:nvSpPr>
      <dsp:spPr>
        <a:xfrm>
          <a:off x="6774712" y="774448"/>
          <a:ext cx="3700746" cy="476251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 TC 25.1</a:t>
          </a:r>
          <a:r>
            <a:rPr lang="en-US" sz="2400" b="1" i="1" kern="1200" dirty="0"/>
            <a:t>. </a:t>
          </a:r>
          <a:r>
            <a:rPr lang="en-US" sz="2400" b="1" kern="1200" dirty="0">
              <a:solidFill>
                <a:srgbClr val="FF0000"/>
              </a:solidFill>
              <a:latin typeface="Arial" panose="020B0604020202020204" pitchFamily="34" charset="0"/>
              <a:ea typeface="+mn-ea"/>
              <a:cs typeface="Arial" panose="020B0604020202020204" pitchFamily="34" charset="0"/>
            </a:rPr>
            <a:t>K</a:t>
          </a:r>
          <a:r>
            <a:rPr lang="vi-VN" sz="2400" b="1" kern="1200" dirty="0">
              <a:solidFill>
                <a:srgbClr val="FF0000"/>
              </a:solidFill>
              <a:latin typeface="Arial" panose="020B0604020202020204" pitchFamily="34" charset="0"/>
              <a:ea typeface="+mn-ea"/>
              <a:cs typeface="Arial" panose="020B0604020202020204" pitchFamily="34" charset="0"/>
            </a:rPr>
            <a:t>ết quả </a:t>
          </a:r>
          <a:r>
            <a:rPr lang="vi-VN" sz="2400" kern="1200" dirty="0">
              <a:solidFill>
                <a:prstClr val="black"/>
              </a:solidFill>
              <a:latin typeface="Arial" panose="020B0604020202020204" pitchFamily="34" charset="0"/>
              <a:ea typeface="+mn-ea"/>
              <a:cs typeface="Arial" panose="020B0604020202020204" pitchFamily="34" charset="0"/>
            </a:rPr>
            <a:t>v</a:t>
          </a:r>
          <a:r>
            <a:rPr lang="en-US" sz="2400" kern="1200" dirty="0">
              <a:solidFill>
                <a:prstClr val="black"/>
              </a:solidFill>
              <a:latin typeface="Arial" panose="020B0604020202020204" pitchFamily="34" charset="0"/>
              <a:ea typeface="+mn-ea"/>
              <a:cs typeface="Arial" panose="020B0604020202020204" pitchFamily="34" charset="0"/>
            </a:rPr>
            <a:t>à </a:t>
          </a:r>
          <a:r>
            <a:rPr lang="en-US" sz="2400" kern="1200" dirty="0" err="1">
              <a:solidFill>
                <a:prstClr val="black"/>
              </a:solidFill>
              <a:latin typeface="Arial" panose="020B0604020202020204" pitchFamily="34" charset="0"/>
              <a:ea typeface="+mn-ea"/>
              <a:cs typeface="Arial" panose="020B0604020202020204" pitchFamily="34" charset="0"/>
            </a:rPr>
            <a:t>các</a:t>
          </a:r>
          <a:r>
            <a:rPr lang="en-US" sz="2400" kern="1200" dirty="0">
              <a:solidFill>
                <a:prstClr val="black"/>
              </a:solidFill>
              <a:latin typeface="Arial" panose="020B0604020202020204" pitchFamily="34" charset="0"/>
              <a:ea typeface="+mn-ea"/>
              <a:cs typeface="Arial" panose="020B0604020202020204" pitchFamily="34" charset="0"/>
            </a:rPr>
            <a:t> </a:t>
          </a:r>
          <a:r>
            <a:rPr lang="en-US" sz="2400" kern="1200" dirty="0" err="1">
              <a:solidFill>
                <a:prstClr val="black"/>
              </a:solidFill>
              <a:latin typeface="Arial" panose="020B0604020202020204" pitchFamily="34" charset="0"/>
              <a:ea typeface="+mn-ea"/>
              <a:cs typeface="Arial" panose="020B0604020202020204" pitchFamily="34" charset="0"/>
            </a:rPr>
            <a:t>ch</a:t>
          </a:r>
          <a:r>
            <a:rPr lang="vi-VN" sz="2400" kern="1200" dirty="0">
              <a:solidFill>
                <a:prstClr val="black"/>
              </a:solidFill>
              <a:latin typeface="Arial" panose="020B0604020202020204" pitchFamily="34" charset="0"/>
              <a:ea typeface="+mn-ea"/>
              <a:cs typeface="Arial" panose="020B0604020202020204" pitchFamily="34" charset="0"/>
            </a:rPr>
            <a:t>ỉ số </a:t>
          </a:r>
          <a:r>
            <a:rPr lang="vi-VN" sz="2400" b="1" kern="1200" dirty="0">
              <a:solidFill>
                <a:srgbClr val="FF0000"/>
              </a:solidFill>
              <a:latin typeface="Arial" panose="020B0604020202020204" pitchFamily="34" charset="0"/>
              <a:ea typeface="+mn-ea"/>
              <a:cs typeface="Arial" panose="020B0604020202020204" pitchFamily="34" charset="0"/>
            </a:rPr>
            <a:t>t</a:t>
          </a:r>
          <a:r>
            <a:rPr lang="en-US" sz="2400" b="1" kern="1200" dirty="0" err="1">
              <a:solidFill>
                <a:srgbClr val="FF0000"/>
              </a:solidFill>
              <a:latin typeface="Arial" panose="020B0604020202020204" pitchFamily="34" charset="0"/>
              <a:ea typeface="+mn-ea"/>
              <a:cs typeface="Arial" panose="020B0604020202020204" pitchFamily="34" charset="0"/>
            </a:rPr>
            <a:t>ài</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chính</a:t>
          </a:r>
          <a:r>
            <a:rPr lang="en-US" sz="2400" kern="1200" dirty="0">
              <a:solidFill>
                <a:prstClr val="black"/>
              </a:solidFill>
              <a:latin typeface="Arial" panose="020B0604020202020204" pitchFamily="34" charset="0"/>
              <a:ea typeface="+mn-ea"/>
              <a:cs typeface="Arial" panose="020B0604020202020204" pitchFamily="34" charset="0"/>
            </a:rPr>
            <a:t> c</a:t>
          </a:r>
          <a:r>
            <a:rPr lang="vi-VN" sz="2400" kern="1200" dirty="0">
              <a:solidFill>
                <a:prstClr val="black"/>
              </a:solidFill>
              <a:latin typeface="Arial" panose="020B0604020202020204" pitchFamily="34" charset="0"/>
              <a:ea typeface="+mn-ea"/>
              <a:cs typeface="Arial" panose="020B0604020202020204" pitchFamily="34" charset="0"/>
            </a:rPr>
            <a:t>ủa hoạt động đ</a:t>
          </a:r>
          <a:r>
            <a:rPr lang="en-US" sz="2400" kern="1200" dirty="0" err="1">
              <a:solidFill>
                <a:prstClr val="black"/>
              </a:solidFill>
              <a:latin typeface="Arial" panose="020B0604020202020204" pitchFamily="34" charset="0"/>
              <a:ea typeface="+mn-ea"/>
              <a:cs typeface="Arial" panose="020B0604020202020204" pitchFamily="34" charset="0"/>
            </a:rPr>
            <a:t>ào</a:t>
          </a:r>
          <a:r>
            <a:rPr lang="en-US" sz="2400" kern="1200" dirty="0">
              <a:solidFill>
                <a:prstClr val="black"/>
              </a:solidFill>
              <a:latin typeface="Arial" panose="020B0604020202020204" pitchFamily="34" charset="0"/>
              <a:ea typeface="+mn-ea"/>
              <a:cs typeface="Arial" panose="020B0604020202020204" pitchFamily="34" charset="0"/>
            </a:rPr>
            <a:t> t</a:t>
          </a:r>
          <a:r>
            <a:rPr lang="vi-VN" sz="2400" kern="1200" dirty="0">
              <a:solidFill>
                <a:prstClr val="black"/>
              </a:solidFill>
              <a:latin typeface="Arial" panose="020B0604020202020204" pitchFamily="34" charset="0"/>
              <a:ea typeface="+mn-ea"/>
              <a:cs typeface="Arial" panose="020B0604020202020204" pitchFamily="34" charset="0"/>
            </a:rPr>
            <a:t>ạo, nghi</a:t>
          </a:r>
          <a:r>
            <a:rPr lang="en-US" sz="2400" kern="1200" dirty="0" err="1">
              <a:solidFill>
                <a:prstClr val="black"/>
              </a:solidFill>
              <a:latin typeface="Arial" panose="020B0604020202020204" pitchFamily="34" charset="0"/>
              <a:ea typeface="+mn-ea"/>
              <a:cs typeface="Arial" panose="020B0604020202020204" pitchFamily="34" charset="0"/>
            </a:rPr>
            <a:t>ên</a:t>
          </a:r>
          <a:r>
            <a:rPr lang="en-US" sz="2400" kern="1200" dirty="0">
              <a:solidFill>
                <a:prstClr val="black"/>
              </a:solidFill>
              <a:latin typeface="Arial" panose="020B0604020202020204" pitchFamily="34" charset="0"/>
              <a:ea typeface="+mn-ea"/>
              <a:cs typeface="Arial" panose="020B0604020202020204" pitchFamily="34" charset="0"/>
            </a:rPr>
            <a:t> c</a:t>
          </a:r>
          <a:r>
            <a:rPr lang="vi-VN" sz="2400" kern="1200" dirty="0">
              <a:solidFill>
                <a:prstClr val="black"/>
              </a:solidFill>
              <a:latin typeface="Arial" panose="020B0604020202020204" pitchFamily="34" charset="0"/>
              <a:ea typeface="+mn-ea"/>
              <a:cs typeface="Arial" panose="020B0604020202020204" pitchFamily="34" charset="0"/>
            </a:rPr>
            <a:t>ứu khoa học v</a:t>
          </a:r>
          <a:r>
            <a:rPr lang="en-US" sz="2400" kern="1200" dirty="0">
              <a:solidFill>
                <a:prstClr val="black"/>
              </a:solidFill>
              <a:latin typeface="Arial" panose="020B0604020202020204" pitchFamily="34" charset="0"/>
              <a:ea typeface="+mn-ea"/>
              <a:cs typeface="Arial" panose="020B0604020202020204" pitchFamily="34" charset="0"/>
            </a:rPr>
            <a:t>à </a:t>
          </a:r>
          <a:r>
            <a:rPr lang="en-US" sz="2400" kern="1200" dirty="0" err="1">
              <a:solidFill>
                <a:prstClr val="black"/>
              </a:solidFill>
              <a:latin typeface="Arial" panose="020B0604020202020204" pitchFamily="34" charset="0"/>
              <a:ea typeface="+mn-ea"/>
              <a:cs typeface="Arial" panose="020B0604020202020204" pitchFamily="34" charset="0"/>
            </a:rPr>
            <a:t>ph</a:t>
          </a:r>
          <a:r>
            <a:rPr lang="vi-VN" sz="2400" kern="1200" dirty="0">
              <a:solidFill>
                <a:prstClr val="black"/>
              </a:solidFill>
              <a:latin typeface="Arial" panose="020B0604020202020204" pitchFamily="34" charset="0"/>
              <a:ea typeface="+mn-ea"/>
              <a:cs typeface="Arial" panose="020B0604020202020204" pitchFamily="34" charset="0"/>
            </a:rPr>
            <a:t>ục vụ cộng đồng được x</a:t>
          </a:r>
          <a:r>
            <a:rPr lang="en-US" sz="2400" b="1" kern="1200" dirty="0" err="1">
              <a:solidFill>
                <a:srgbClr val="FF0000"/>
              </a:solidFill>
              <a:latin typeface="Arial" panose="020B0604020202020204" pitchFamily="34" charset="0"/>
              <a:ea typeface="+mn-ea"/>
              <a:cs typeface="Arial" panose="020B0604020202020204" pitchFamily="34" charset="0"/>
            </a:rPr>
            <a:t>ác</a:t>
          </a:r>
          <a:r>
            <a:rPr lang="en-US" sz="2400" b="1" kern="1200" dirty="0">
              <a:solidFill>
                <a:srgbClr val="FF0000"/>
              </a:solidFill>
              <a:latin typeface="Arial" panose="020B0604020202020204" pitchFamily="34" charset="0"/>
              <a:ea typeface="+mn-ea"/>
              <a:cs typeface="Arial" panose="020B0604020202020204" pitchFamily="34" charset="0"/>
            </a:rPr>
            <a:t> l</a:t>
          </a:r>
          <a:r>
            <a:rPr lang="vi-VN" sz="2400" b="1" kern="1200" dirty="0">
              <a:solidFill>
                <a:srgbClr val="FF0000"/>
              </a:solidFill>
              <a:latin typeface="Arial" panose="020B0604020202020204" pitchFamily="34" charset="0"/>
              <a:ea typeface="+mn-ea"/>
              <a:cs typeface="Arial" panose="020B0604020202020204" pitchFamily="34" charset="0"/>
            </a:rPr>
            <a:t>ập, gi</a:t>
          </a:r>
          <a:r>
            <a:rPr lang="en-US" sz="2400" b="1" kern="1200" dirty="0" err="1">
              <a:solidFill>
                <a:srgbClr val="FF0000"/>
              </a:solidFill>
              <a:latin typeface="Arial" panose="020B0604020202020204" pitchFamily="34" charset="0"/>
              <a:ea typeface="+mn-ea"/>
              <a:cs typeface="Arial" panose="020B0604020202020204" pitchFamily="34" charset="0"/>
            </a:rPr>
            <a:t>ám</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sát</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và</a:t>
          </a:r>
          <a:r>
            <a:rPr lang="en-US" sz="2400" b="1" kern="1200" dirty="0">
              <a:solidFill>
                <a:srgbClr val="FF0000"/>
              </a:solidFill>
              <a:latin typeface="Arial" panose="020B0604020202020204" pitchFamily="34" charset="0"/>
              <a:ea typeface="+mn-ea"/>
              <a:cs typeface="Arial" panose="020B0604020202020204" pitchFamily="34" charset="0"/>
            </a:rPr>
            <a:t> đ</a:t>
          </a:r>
          <a:r>
            <a:rPr lang="vi-VN" sz="2400" b="1" kern="1200" dirty="0">
              <a:solidFill>
                <a:srgbClr val="FF0000"/>
              </a:solidFill>
              <a:latin typeface="Arial" panose="020B0604020202020204" pitchFamily="34" charset="0"/>
              <a:ea typeface="+mn-ea"/>
              <a:cs typeface="Arial" panose="020B0604020202020204" pitchFamily="34" charset="0"/>
            </a:rPr>
            <a:t>ối s</a:t>
          </a:r>
          <a:r>
            <a:rPr lang="en-US" sz="2400" b="1" kern="1200" dirty="0" err="1">
              <a:solidFill>
                <a:srgbClr val="FF0000"/>
              </a:solidFill>
              <a:latin typeface="Arial" panose="020B0604020202020204" pitchFamily="34" charset="0"/>
              <a:ea typeface="+mn-ea"/>
              <a:cs typeface="Arial" panose="020B0604020202020204" pitchFamily="34" charset="0"/>
            </a:rPr>
            <a:t>ánh</a:t>
          </a:r>
          <a:r>
            <a:rPr lang="en-US" sz="2400" kern="1200" dirty="0">
              <a:solidFill>
                <a:prstClr val="black"/>
              </a:solidFill>
              <a:latin typeface="Arial" panose="020B0604020202020204" pitchFamily="34" charset="0"/>
              <a:ea typeface="+mn-ea"/>
              <a:cs typeface="Arial" panose="020B0604020202020204" pitchFamily="34" charset="0"/>
            </a:rPr>
            <a:t> đ</a:t>
          </a:r>
          <a:r>
            <a:rPr lang="vi-VN" sz="2400" kern="1200" dirty="0">
              <a:solidFill>
                <a:prstClr val="black"/>
              </a:solidFill>
              <a:latin typeface="Arial" panose="020B0604020202020204" pitchFamily="34" charset="0"/>
              <a:ea typeface="+mn-ea"/>
              <a:cs typeface="Arial" panose="020B0604020202020204" pitchFamily="34" charset="0"/>
            </a:rPr>
            <a:t>ể cải tiến</a:t>
          </a:r>
          <a:endParaRPr lang="en-US" sz="2400" kern="1200" dirty="0">
            <a:solidFill>
              <a:prstClr val="black"/>
            </a:solidFill>
            <a:latin typeface="Arial" panose="020B0604020202020204" pitchFamily="34" charset="0"/>
            <a:ea typeface="+mn-ea"/>
            <a:cs typeface="Arial" panose="020B0604020202020204" pitchFamily="34" charset="0"/>
          </a:endParaRPr>
        </a:p>
      </dsp:txBody>
      <dsp:txXfrm>
        <a:off x="7316674" y="1471902"/>
        <a:ext cx="2616822" cy="3367605"/>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AE0AFC5B-9986-D423-ACF7-AFD7C829D7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AAF7AC0B-CD08-FF00-963B-A31BB86CBF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413434-5366-4F32-965A-1756D24C4D87}" type="datetimeFigureOut">
              <a:rPr lang="en-US" smtClean="0"/>
              <a:t>18/8/2023</a:t>
            </a:fld>
            <a:endParaRPr lang="en-US"/>
          </a:p>
        </p:txBody>
      </p:sp>
      <p:sp>
        <p:nvSpPr>
          <p:cNvPr id="4" name="Footer Placeholder 3">
            <a:extLst>
              <a:ext uri="{FF2B5EF4-FFF2-40B4-BE49-F238E27FC236}">
                <a16:creationId xmlns:a16="http://schemas.microsoft.com/office/drawing/2014/main" xmlns="" id="{8900C728-169F-D724-B72F-EF6613908A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4B7AC7EC-D4B1-7A76-7465-9E0BA2A273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8A2314-31E5-47F5-A820-E4C5E9E56A76}" type="slidenum">
              <a:rPr lang="en-US" smtClean="0"/>
              <a:t>‹#›</a:t>
            </a:fld>
            <a:endParaRPr lang="en-US"/>
          </a:p>
        </p:txBody>
      </p:sp>
    </p:spTree>
    <p:extLst>
      <p:ext uri="{BB962C8B-B14F-4D97-AF65-F5344CB8AC3E}">
        <p14:creationId xmlns:p14="http://schemas.microsoft.com/office/powerpoint/2010/main" val="37215770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14FBA-4C38-4640-9CEA-BD7F331483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15F5960-9835-4CCB-B114-950E1AAA4F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AD9F827-1343-46BE-BF96-72906E21D8F3}"/>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20CD15F-5841-41E7-8169-3AA17DFDC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ED5F75-9B26-41DE-ACA2-349360348E39}"/>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4083189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CB432A-EAB9-4D6C-810F-AE51D13968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D80584-FB25-4E1F-9946-D12359762A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C2C725-04A4-406A-9681-CDE201F2481E}"/>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B170DE-D506-476E-BB48-F2808B895E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DA98181-D9DC-44EC-8B15-56AD3A2D7E2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93167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3662E69-60F3-43F0-BFEB-278EB49546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B4D7BB0-4325-45FD-A745-89070B595D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B1B5230-5649-4935-B79C-409438AA4284}"/>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B131863E-3105-45B3-B9C5-B16E3EDA1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35DB6F4-F717-40A7-AEED-E6E8616FE2AA}"/>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24030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F345A9-1B0A-4757-8812-A6CD2C7F1E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CAD89AC-898C-47D7-B723-B1B4A12014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2EEF26-061D-438A-91DD-982D1B289E09}"/>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76F29F-68CC-4A37-BC5C-D0085A5EA9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1DCE4C2-C3A4-44B1-ADE2-74799961F37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9599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FDB901-98F8-4C7F-B04E-5FEA490921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39109B8-5604-45D4-8C39-A0058719A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447CF98-61E2-48B7-AEE0-ED9EAB248001}"/>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4521BF7-C2BA-4562-88E5-04B7675F8E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AE64F3-DEF0-4420-9133-5B4A4F8F3F37}"/>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89798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73A3C4-A6DC-4637-BB7A-337C937F61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AB6122E-0E3E-4DB4-BBBB-417E65E7C9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6F2DF35-BFD4-49DD-A50C-23966662A4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FD86D3E-0F85-4C69-935C-2904D891150A}"/>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92419B32-1072-4842-8066-AA798AD72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2F07A4-EC4D-466F-8239-4823823DDE6D}"/>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98422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A9E0F-C47E-4C45-B4F3-8345ABB948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9AD4D1C-9E5F-40F7-A46B-D86435233F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CB25ECA-CF02-4585-853B-7C8DFC0243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62216E3-3D59-4EF6-B7DA-8FA871BC17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559CE1E-A5BA-4543-BE92-D2D0CEED41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2F81FA3-4440-4BDB-AC26-3A1AE49DFF20}"/>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8" name="Footer Placeholder 7">
            <a:extLst>
              <a:ext uri="{FF2B5EF4-FFF2-40B4-BE49-F238E27FC236}">
                <a16:creationId xmlns:a16="http://schemas.microsoft.com/office/drawing/2014/main" xmlns="" id="{404E8E83-F6BB-4017-9BA2-8CEA76537A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91E1405-5E06-4221-8D9D-1303645EAE9F}"/>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412812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5DB327-276A-4096-A175-0F6EBEBCFE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6056A07-7F85-4F39-BFB6-F7204E47044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4" name="Footer Placeholder 3">
            <a:extLst>
              <a:ext uri="{FF2B5EF4-FFF2-40B4-BE49-F238E27FC236}">
                <a16:creationId xmlns:a16="http://schemas.microsoft.com/office/drawing/2014/main" xmlns="" id="{93406084-CB1A-4C11-9EC2-A91DDED7A3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83C574E-0536-446B-A3A6-790060377772}"/>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1607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060685-15E4-4ECA-80A9-22E3D07CFB8B}"/>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3" name="Footer Placeholder 2">
            <a:extLst>
              <a:ext uri="{FF2B5EF4-FFF2-40B4-BE49-F238E27FC236}">
                <a16:creationId xmlns:a16="http://schemas.microsoft.com/office/drawing/2014/main" xmlns="" id="{99048F49-9C48-47D3-83CD-4DBD80A1C8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EB4A699-923B-44AF-A2C8-6C5622039CA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02195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ED9E17-F884-4CC4-9FC7-849C9BBD7B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8198E59-4C8E-4A90-A297-A9FC64AFBD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943A849-CC30-481F-9126-DCDAFB900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9288B03-FAC5-468A-B689-930924B4F2A6}"/>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52B29CDF-12BD-4A15-857F-A68B566D51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A31177C-D7FE-4A4E-8008-D4781E860EFB}"/>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161671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D5890-59BD-4392-A1A0-3EC506F6D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846A370-176C-4766-BB51-FA9BC49A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87094E9-A926-4248-BE41-D14277958E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BE7B038-7C7B-437D-B7F7-6FE338D4DCA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FA554E5A-8801-43DD-83F6-EB1324AEB2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D6DCF1-3A6A-4D70-A959-089BF579530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659373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439CB85-7727-419D-8C09-4F6250894D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D91F24F-D82A-423D-8F6D-DB5858273C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A3E1430-3D87-402C-AD03-DCE7CF004D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7A7628AF-16B6-461A-9E51-81CCB68444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255DD16-B25A-4B52-AB41-4C23B93437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D8390-8382-480F-AA63-547275539A41}" type="slidenum">
              <a:rPr lang="en-US" smtClean="0"/>
              <a:t>‹#›</a:t>
            </a:fld>
            <a:endParaRPr lang="en-US"/>
          </a:p>
        </p:txBody>
      </p:sp>
    </p:spTree>
    <p:extLst>
      <p:ext uri="{BB962C8B-B14F-4D97-AF65-F5344CB8AC3E}">
        <p14:creationId xmlns:p14="http://schemas.microsoft.com/office/powerpoint/2010/main" val="202911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0440B-79F4-4103-902E-A1C52775EFCB}"/>
              </a:ext>
            </a:extLst>
          </p:cNvPr>
          <p:cNvSpPr>
            <a:spLocks noGrp="1"/>
          </p:cNvSpPr>
          <p:nvPr>
            <p:ph type="ctrTitle"/>
          </p:nvPr>
        </p:nvSpPr>
        <p:spPr>
          <a:xfrm>
            <a:off x="1523999" y="434294"/>
            <a:ext cx="9308841" cy="2547257"/>
          </a:xfrm>
          <a:solidFill>
            <a:schemeClr val="accent4">
              <a:lumMod val="20000"/>
              <a:lumOff val="80000"/>
            </a:schemeClr>
          </a:solidFill>
        </p:spPr>
        <p:txBody>
          <a:bodyPr>
            <a:normAutofit fontScale="90000"/>
          </a:bodyPr>
          <a:lstStyle/>
          <a:p>
            <a:r>
              <a:rPr lang="en-US" b="1" dirty="0">
                <a:solidFill>
                  <a:srgbClr val="0000FF"/>
                </a:solidFill>
                <a:latin typeface="+mn-lt"/>
              </a:rPr>
              <a:t>TIÊU CHÍ , MỐC CHUẨN, MC LƯU Ý ĐỐI VỚI BC TĐG</a:t>
            </a:r>
            <a:r>
              <a:rPr lang="en-US" b="1" dirty="0">
                <a:solidFill>
                  <a:srgbClr val="0000FF"/>
                </a:solidFill>
              </a:rPr>
              <a:t> </a:t>
            </a:r>
            <a:br>
              <a:rPr lang="en-US" b="1" dirty="0">
                <a:solidFill>
                  <a:srgbClr val="0000FF"/>
                </a:solidFill>
              </a:rPr>
            </a:br>
            <a:r>
              <a:rPr lang="en-US" b="1" dirty="0">
                <a:solidFill>
                  <a:srgbClr val="0000FF"/>
                </a:solidFill>
                <a:latin typeface="+mn-lt"/>
              </a:rPr>
              <a:t>TIÊU CHUẨN 25</a:t>
            </a:r>
            <a:endParaRPr lang="en-US" b="1" dirty="0">
              <a:solidFill>
                <a:srgbClr val="0000FF"/>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C59A34E8-0EF0-4A93-AE26-B7AAA988CAD1}"/>
              </a:ext>
            </a:extLst>
          </p:cNvPr>
          <p:cNvSpPr>
            <a:spLocks noGrp="1"/>
          </p:cNvSpPr>
          <p:nvPr>
            <p:ph type="subTitle" idx="1"/>
          </p:nvPr>
        </p:nvSpPr>
        <p:spPr>
          <a:xfrm>
            <a:off x="1757265" y="3429000"/>
            <a:ext cx="9144000" cy="2547257"/>
          </a:xfrm>
        </p:spPr>
        <p:txBody>
          <a:bodyPr>
            <a:normAutofit fontScale="92500" lnSpcReduction="10000"/>
          </a:bodyPr>
          <a:lstStyle/>
          <a:p>
            <a:endParaRPr lang="en-US" dirty="0"/>
          </a:p>
          <a:p>
            <a:r>
              <a:rPr lang="en-US" sz="4600" b="1" dirty="0" err="1"/>
              <a:t>Báo</a:t>
            </a:r>
            <a:r>
              <a:rPr lang="en-US" sz="4600" b="1" dirty="0"/>
              <a:t> </a:t>
            </a:r>
            <a:r>
              <a:rPr lang="en-US" sz="4600" b="1" dirty="0" err="1"/>
              <a:t>cáo</a:t>
            </a:r>
            <a:r>
              <a:rPr lang="en-US" sz="4600" b="1" dirty="0"/>
              <a:t>: PGS.TS. Lê </a:t>
            </a:r>
            <a:r>
              <a:rPr lang="en-US" sz="4600" b="1" dirty="0" err="1"/>
              <a:t>Thị</a:t>
            </a:r>
            <a:r>
              <a:rPr lang="en-US" sz="4600" b="1" dirty="0"/>
              <a:t> </a:t>
            </a:r>
            <a:r>
              <a:rPr lang="en-US" sz="4600" b="1" dirty="0" err="1"/>
              <a:t>Tuyết</a:t>
            </a:r>
            <a:r>
              <a:rPr lang="en-US" sz="4600" b="1" dirty="0"/>
              <a:t> </a:t>
            </a:r>
          </a:p>
          <a:p>
            <a:endParaRPr lang="en-US" dirty="0"/>
          </a:p>
          <a:p>
            <a:endParaRPr lang="en-US" dirty="0"/>
          </a:p>
          <a:p>
            <a:r>
              <a:rPr lang="en-US" sz="4000" b="1" dirty="0" err="1">
                <a:latin typeface="Times New Roman" panose="02020603050405020304" pitchFamily="18" charset="0"/>
                <a:cs typeface="Times New Roman" panose="02020603050405020304" pitchFamily="18" charset="0"/>
              </a:rPr>
              <a:t>Hà</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Nội</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ngày</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tháng</a:t>
            </a:r>
            <a:r>
              <a:rPr lang="en-US" sz="4000" b="1" dirty="0">
                <a:latin typeface="Times New Roman" panose="02020603050405020304" pitchFamily="18" charset="0"/>
                <a:cs typeface="Times New Roman" panose="02020603050405020304" pitchFamily="18" charset="0"/>
              </a:rPr>
              <a:t> 9 </a:t>
            </a:r>
            <a:r>
              <a:rPr lang="en-US" sz="4000" b="1" dirty="0" err="1">
                <a:latin typeface="Times New Roman" panose="02020603050405020304" pitchFamily="18" charset="0"/>
                <a:cs typeface="Times New Roman" panose="02020603050405020304" pitchFamily="18" charset="0"/>
              </a:rPr>
              <a:t>năm</a:t>
            </a:r>
            <a:r>
              <a:rPr lang="en-US" sz="4000" b="1" dirty="0">
                <a:latin typeface="Times New Roman" panose="02020603050405020304" pitchFamily="18" charset="0"/>
                <a:cs typeface="Times New Roman" panose="02020603050405020304" pitchFamily="18" charset="0"/>
              </a:rPr>
              <a:t> 2022 </a:t>
            </a:r>
          </a:p>
        </p:txBody>
      </p:sp>
    </p:spTree>
    <p:extLst>
      <p:ext uri="{BB962C8B-B14F-4D97-AF65-F5344CB8AC3E}">
        <p14:creationId xmlns:p14="http://schemas.microsoft.com/office/powerpoint/2010/main" val="4053919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2B5C30-9B6E-917D-7797-44038CCFC66C}"/>
              </a:ext>
            </a:extLst>
          </p:cNvPr>
          <p:cNvSpPr>
            <a:spLocks noGrp="1"/>
          </p:cNvSpPr>
          <p:nvPr>
            <p:ph type="title"/>
          </p:nvPr>
        </p:nvSpPr>
        <p:spPr>
          <a:xfrm>
            <a:off x="3161522" y="0"/>
            <a:ext cx="4853473" cy="751642"/>
          </a:xfrm>
        </p:spPr>
        <p:txBody>
          <a:bodyPr>
            <a:normAutofit fontScale="90000"/>
          </a:bodyPr>
          <a:lstStyle/>
          <a:p>
            <a:r>
              <a:rPr lang="en-US" sz="5400" b="1" dirty="0" err="1">
                <a:solidFill>
                  <a:srgbClr val="FF0000"/>
                </a:solidFill>
                <a:latin typeface="Times New Roman" panose="02020603050405020304" pitchFamily="18" charset="0"/>
                <a:cs typeface="Times New Roman" panose="02020603050405020304" pitchFamily="18" charset="0"/>
              </a:rPr>
              <a:t>Vị</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trí</a:t>
            </a:r>
            <a:r>
              <a:rPr lang="en-US" sz="5400" b="1" dirty="0">
                <a:solidFill>
                  <a:srgbClr val="FF0000"/>
                </a:solidFill>
                <a:latin typeface="Times New Roman" panose="02020603050405020304" pitchFamily="18" charset="0"/>
                <a:cs typeface="Times New Roman" panose="02020603050405020304" pitchFamily="18" charset="0"/>
              </a:rPr>
              <a:t>  TC 25</a:t>
            </a:r>
          </a:p>
        </p:txBody>
      </p:sp>
      <p:graphicFrame>
        <p:nvGraphicFramePr>
          <p:cNvPr id="4" name="Content Placeholder 3">
            <a:extLst>
              <a:ext uri="{FF2B5EF4-FFF2-40B4-BE49-F238E27FC236}">
                <a16:creationId xmlns:a16="http://schemas.microsoft.com/office/drawing/2014/main" xmlns="" id="{C1312DD1-98F2-0771-6741-2E20DEB4100F}"/>
              </a:ext>
            </a:extLst>
          </p:cNvPr>
          <p:cNvGraphicFramePr>
            <a:graphicFrameLocks noGrp="1"/>
          </p:cNvGraphicFramePr>
          <p:nvPr>
            <p:ph idx="1"/>
            <p:extLst>
              <p:ext uri="{D42A27DB-BD31-4B8C-83A1-F6EECF244321}">
                <p14:modId xmlns:p14="http://schemas.microsoft.com/office/powerpoint/2010/main" val="1211866751"/>
              </p:ext>
            </p:extLst>
          </p:nvPr>
        </p:nvGraphicFramePr>
        <p:xfrm>
          <a:off x="0" y="664930"/>
          <a:ext cx="11997129" cy="5613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rrow: Bent-Up 5">
            <a:extLst>
              <a:ext uri="{FF2B5EF4-FFF2-40B4-BE49-F238E27FC236}">
                <a16:creationId xmlns:a16="http://schemas.microsoft.com/office/drawing/2014/main" xmlns="" id="{955A2B80-26C9-FFEA-162E-A451ACD3B92A}"/>
              </a:ext>
            </a:extLst>
          </p:cNvPr>
          <p:cNvSpPr/>
          <p:nvPr/>
        </p:nvSpPr>
        <p:spPr>
          <a:xfrm rot="5400000">
            <a:off x="1510604" y="4742249"/>
            <a:ext cx="810689" cy="92294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3" name="Arrow: Bent-Up 2">
            <a:extLst>
              <a:ext uri="{FF2B5EF4-FFF2-40B4-BE49-F238E27FC236}">
                <a16:creationId xmlns:a16="http://schemas.microsoft.com/office/drawing/2014/main" xmlns="" id="{13C4664F-DE4B-EF63-DF61-FD8E835055F6}"/>
              </a:ext>
            </a:extLst>
          </p:cNvPr>
          <p:cNvSpPr/>
          <p:nvPr/>
        </p:nvSpPr>
        <p:spPr>
          <a:xfrm rot="5400000">
            <a:off x="7305612" y="5056068"/>
            <a:ext cx="810688" cy="109009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416564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D7BE7943-38E3-4F92-8426-C7506BA305FF}"/>
              </a:ext>
            </a:extLst>
          </p:cNvPr>
          <p:cNvGraphicFramePr>
            <a:graphicFrameLocks noGrp="1"/>
          </p:cNvGraphicFramePr>
          <p:nvPr>
            <p:ph idx="1"/>
            <p:extLst>
              <p:ext uri="{D42A27DB-BD31-4B8C-83A1-F6EECF244321}">
                <p14:modId xmlns:p14="http://schemas.microsoft.com/office/powerpoint/2010/main" val="1906813807"/>
              </p:ext>
            </p:extLst>
          </p:nvPr>
        </p:nvGraphicFramePr>
        <p:xfrm>
          <a:off x="635360" y="363894"/>
          <a:ext cx="11244943" cy="6494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Oval 1">
            <a:extLst>
              <a:ext uri="{FF2B5EF4-FFF2-40B4-BE49-F238E27FC236}">
                <a16:creationId xmlns:a16="http://schemas.microsoft.com/office/drawing/2014/main" xmlns="" id="{4A4B8C6F-C37C-2A43-0238-AC2286E36B63}"/>
              </a:ext>
            </a:extLst>
          </p:cNvPr>
          <p:cNvSpPr/>
          <p:nvPr/>
        </p:nvSpPr>
        <p:spPr>
          <a:xfrm>
            <a:off x="103031" y="1138336"/>
            <a:ext cx="3554569" cy="4973216"/>
          </a:xfrm>
          <a:prstGeom prst="ellipse">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r>
              <a:rPr lang="en-US" sz="22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TC 25.2</a:t>
            </a:r>
            <a:r>
              <a:rPr lang="en-US" sz="2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b="1" dirty="0">
                <a:solidFill>
                  <a:srgbClr val="FF0000"/>
                </a:solidFill>
                <a:latin typeface="Arial" panose="020B0604020202020204" pitchFamily="34" charset="0"/>
                <a:cs typeface="Arial" panose="020B0604020202020204" pitchFamily="34" charset="0"/>
              </a:rPr>
              <a:t>K</a:t>
            </a:r>
            <a:r>
              <a:rPr lang="vi-VN" sz="2400" b="1" dirty="0">
                <a:solidFill>
                  <a:srgbClr val="FF0000"/>
                </a:solidFill>
                <a:latin typeface="Arial" panose="020B0604020202020204" pitchFamily="34" charset="0"/>
                <a:cs typeface="Arial" panose="020B0604020202020204" pitchFamily="34" charset="0"/>
              </a:rPr>
              <a:t>ết quả </a:t>
            </a:r>
            <a:r>
              <a:rPr lang="vi-VN" sz="2400" dirty="0">
                <a:solidFill>
                  <a:prstClr val="black"/>
                </a:solidFill>
                <a:latin typeface="Arial" panose="020B0604020202020204" pitchFamily="34" charset="0"/>
                <a:cs typeface="Arial" panose="020B0604020202020204" pitchFamily="34" charset="0"/>
              </a:rPr>
              <a:t>v</a:t>
            </a:r>
            <a:r>
              <a:rPr lang="en-US" sz="2400" dirty="0">
                <a:solidFill>
                  <a:prstClr val="black"/>
                </a:solidFill>
                <a:latin typeface="Arial" panose="020B0604020202020204" pitchFamily="34" charset="0"/>
                <a:cs typeface="Arial" panose="020B0604020202020204" pitchFamily="34" charset="0"/>
              </a:rPr>
              <a:t>à </a:t>
            </a:r>
            <a:r>
              <a:rPr lang="en-US" sz="2400" dirty="0" err="1">
                <a:solidFill>
                  <a:prstClr val="black"/>
                </a:solidFill>
                <a:latin typeface="Arial" panose="020B0604020202020204" pitchFamily="34" charset="0"/>
                <a:cs typeface="Arial" panose="020B0604020202020204" pitchFamily="34" charset="0"/>
              </a:rPr>
              <a:t>các</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ch</a:t>
            </a:r>
            <a:r>
              <a:rPr lang="vi-VN" sz="2400" dirty="0">
                <a:solidFill>
                  <a:prstClr val="black"/>
                </a:solidFill>
                <a:latin typeface="Arial" panose="020B0604020202020204" pitchFamily="34" charset="0"/>
                <a:cs typeface="Arial" panose="020B0604020202020204" pitchFamily="34" charset="0"/>
              </a:rPr>
              <a:t>ỉ số </a:t>
            </a:r>
            <a:r>
              <a:rPr lang="vi-VN" sz="2400" b="1" dirty="0">
                <a:solidFill>
                  <a:srgbClr val="FF0000"/>
                </a:solidFill>
                <a:latin typeface="Arial" panose="020B0604020202020204" pitchFamily="34" charset="0"/>
                <a:cs typeface="Arial" panose="020B0604020202020204" pitchFamily="34" charset="0"/>
              </a:rPr>
              <a:t>thị trường</a:t>
            </a:r>
            <a:r>
              <a:rPr lang="vi-VN" sz="2400" dirty="0">
                <a:solidFill>
                  <a:prstClr val="black"/>
                </a:solidFill>
                <a:latin typeface="Arial" panose="020B0604020202020204" pitchFamily="34" charset="0"/>
                <a:cs typeface="Arial" panose="020B0604020202020204" pitchFamily="34" charset="0"/>
              </a:rPr>
              <a:t> của hoạt động đ</a:t>
            </a:r>
            <a:r>
              <a:rPr lang="en-US" sz="2400" dirty="0" err="1">
                <a:solidFill>
                  <a:prstClr val="black"/>
                </a:solidFill>
                <a:latin typeface="Arial" panose="020B0604020202020204" pitchFamily="34" charset="0"/>
                <a:cs typeface="Arial" panose="020B0604020202020204" pitchFamily="34" charset="0"/>
              </a:rPr>
              <a:t>ào</a:t>
            </a:r>
            <a:r>
              <a:rPr lang="en-US" sz="2400" dirty="0">
                <a:solidFill>
                  <a:prstClr val="black"/>
                </a:solidFill>
                <a:latin typeface="Arial" panose="020B0604020202020204" pitchFamily="34" charset="0"/>
                <a:cs typeface="Arial" panose="020B0604020202020204" pitchFamily="34" charset="0"/>
              </a:rPr>
              <a:t> t</a:t>
            </a:r>
            <a:r>
              <a:rPr lang="vi-VN" sz="2400" dirty="0">
                <a:solidFill>
                  <a:prstClr val="black"/>
                </a:solidFill>
                <a:latin typeface="Arial" panose="020B0604020202020204" pitchFamily="34" charset="0"/>
                <a:cs typeface="Arial" panose="020B0604020202020204" pitchFamily="34" charset="0"/>
              </a:rPr>
              <a:t>ạo, nghi</a:t>
            </a:r>
            <a:r>
              <a:rPr lang="en-US" sz="2400" dirty="0" err="1">
                <a:solidFill>
                  <a:prstClr val="black"/>
                </a:solidFill>
                <a:latin typeface="Arial" panose="020B0604020202020204" pitchFamily="34" charset="0"/>
                <a:cs typeface="Arial" panose="020B0604020202020204" pitchFamily="34" charset="0"/>
              </a:rPr>
              <a:t>ên</a:t>
            </a:r>
            <a:r>
              <a:rPr lang="en-US" sz="2400" dirty="0">
                <a:solidFill>
                  <a:prstClr val="black"/>
                </a:solidFill>
                <a:latin typeface="Arial" panose="020B0604020202020204" pitchFamily="34" charset="0"/>
                <a:cs typeface="Arial" panose="020B0604020202020204" pitchFamily="34" charset="0"/>
              </a:rPr>
              <a:t> c</a:t>
            </a:r>
            <a:r>
              <a:rPr lang="vi-VN" sz="2400" dirty="0">
                <a:solidFill>
                  <a:prstClr val="black"/>
                </a:solidFill>
                <a:latin typeface="Arial" panose="020B0604020202020204" pitchFamily="34" charset="0"/>
                <a:cs typeface="Arial" panose="020B0604020202020204" pitchFamily="34" charset="0"/>
              </a:rPr>
              <a:t>ứu khoa học v</a:t>
            </a:r>
            <a:r>
              <a:rPr lang="en-US" sz="2400" dirty="0">
                <a:solidFill>
                  <a:prstClr val="black"/>
                </a:solidFill>
                <a:latin typeface="Arial" panose="020B0604020202020204" pitchFamily="34" charset="0"/>
                <a:cs typeface="Arial" panose="020B0604020202020204" pitchFamily="34" charset="0"/>
              </a:rPr>
              <a:t>à </a:t>
            </a:r>
            <a:r>
              <a:rPr lang="en-US" sz="2400" dirty="0" err="1">
                <a:solidFill>
                  <a:prstClr val="black"/>
                </a:solidFill>
                <a:latin typeface="Arial" panose="020B0604020202020204" pitchFamily="34" charset="0"/>
                <a:cs typeface="Arial" panose="020B0604020202020204" pitchFamily="34" charset="0"/>
              </a:rPr>
              <a:t>ph</a:t>
            </a:r>
            <a:r>
              <a:rPr lang="vi-VN" sz="2400" dirty="0">
                <a:solidFill>
                  <a:prstClr val="black"/>
                </a:solidFill>
                <a:latin typeface="Arial" panose="020B0604020202020204" pitchFamily="34" charset="0"/>
                <a:cs typeface="Arial" panose="020B0604020202020204" pitchFamily="34" charset="0"/>
              </a:rPr>
              <a:t>ục vụ cộng đồng được </a:t>
            </a:r>
            <a:r>
              <a:rPr lang="vi-VN" sz="2400" b="1" dirty="0">
                <a:solidFill>
                  <a:srgbClr val="FF0000"/>
                </a:solidFill>
                <a:latin typeface="Arial" panose="020B0604020202020204" pitchFamily="34" charset="0"/>
                <a:cs typeface="Arial" panose="020B0604020202020204" pitchFamily="34" charset="0"/>
              </a:rPr>
              <a:t>x</a:t>
            </a:r>
            <a:r>
              <a:rPr lang="en-US" sz="2400" b="1" dirty="0" err="1">
                <a:solidFill>
                  <a:srgbClr val="FF0000"/>
                </a:solidFill>
                <a:latin typeface="Arial" panose="020B0604020202020204" pitchFamily="34" charset="0"/>
                <a:cs typeface="Arial" panose="020B0604020202020204" pitchFamily="34" charset="0"/>
              </a:rPr>
              <a:t>ác</a:t>
            </a:r>
            <a:r>
              <a:rPr lang="en-US" sz="2400" b="1" dirty="0">
                <a:solidFill>
                  <a:srgbClr val="FF0000"/>
                </a:solidFill>
                <a:latin typeface="Arial" panose="020B0604020202020204" pitchFamily="34" charset="0"/>
                <a:cs typeface="Arial" panose="020B0604020202020204" pitchFamily="34" charset="0"/>
              </a:rPr>
              <a:t> l</a:t>
            </a:r>
            <a:r>
              <a:rPr lang="vi-VN" sz="2400" b="1" dirty="0">
                <a:solidFill>
                  <a:srgbClr val="FF0000"/>
                </a:solidFill>
                <a:latin typeface="Arial" panose="020B0604020202020204" pitchFamily="34" charset="0"/>
                <a:cs typeface="Arial" panose="020B0604020202020204" pitchFamily="34" charset="0"/>
              </a:rPr>
              <a:t>ập, gi</a:t>
            </a:r>
            <a:r>
              <a:rPr lang="en-US" sz="2400" b="1" dirty="0" err="1">
                <a:solidFill>
                  <a:srgbClr val="FF0000"/>
                </a:solidFill>
                <a:latin typeface="Arial" panose="020B0604020202020204" pitchFamily="34" charset="0"/>
                <a:cs typeface="Arial" panose="020B0604020202020204" pitchFamily="34" charset="0"/>
              </a:rPr>
              <a:t>ám</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sát</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và</a:t>
            </a:r>
            <a:r>
              <a:rPr lang="en-US" sz="2400" b="1" dirty="0">
                <a:solidFill>
                  <a:srgbClr val="FF0000"/>
                </a:solidFill>
                <a:latin typeface="Arial" panose="020B0604020202020204" pitchFamily="34" charset="0"/>
                <a:cs typeface="Arial" panose="020B0604020202020204" pitchFamily="34" charset="0"/>
              </a:rPr>
              <a:t> đ</a:t>
            </a:r>
            <a:r>
              <a:rPr lang="vi-VN" sz="2400" b="1" dirty="0">
                <a:solidFill>
                  <a:srgbClr val="FF0000"/>
                </a:solidFill>
                <a:latin typeface="Arial" panose="020B0604020202020204" pitchFamily="34" charset="0"/>
                <a:cs typeface="Arial" panose="020B0604020202020204" pitchFamily="34" charset="0"/>
              </a:rPr>
              <a:t>ối s</a:t>
            </a:r>
            <a:r>
              <a:rPr lang="en-US" sz="2400" b="1" dirty="0" err="1">
                <a:solidFill>
                  <a:srgbClr val="FF0000"/>
                </a:solidFill>
                <a:latin typeface="Arial" panose="020B0604020202020204" pitchFamily="34" charset="0"/>
                <a:cs typeface="Arial" panose="020B0604020202020204" pitchFamily="34" charset="0"/>
              </a:rPr>
              <a:t>ánh</a:t>
            </a:r>
            <a:r>
              <a:rPr lang="en-US" sz="2400" b="1" dirty="0">
                <a:solidFill>
                  <a:srgbClr val="FF0000"/>
                </a:solidFill>
                <a:latin typeface="Arial" panose="020B0604020202020204" pitchFamily="34" charset="0"/>
                <a:cs typeface="Arial" panose="020B0604020202020204" pitchFamily="34" charset="0"/>
              </a:rPr>
              <a:t> </a:t>
            </a:r>
            <a:r>
              <a:rPr lang="en-US" sz="2400" dirty="0">
                <a:solidFill>
                  <a:prstClr val="black"/>
                </a:solidFill>
                <a:latin typeface="Arial" panose="020B0604020202020204" pitchFamily="34" charset="0"/>
                <a:cs typeface="Arial" panose="020B0604020202020204" pitchFamily="34" charset="0"/>
              </a:rPr>
              <a:t>đ</a:t>
            </a:r>
            <a:r>
              <a:rPr lang="vi-VN" sz="2400" dirty="0">
                <a:solidFill>
                  <a:prstClr val="black"/>
                </a:solidFill>
                <a:latin typeface="Arial" panose="020B0604020202020204" pitchFamily="34" charset="0"/>
                <a:cs typeface="Arial" panose="020B0604020202020204" pitchFamily="34" charset="0"/>
              </a:rPr>
              <a:t>ể cải tiến</a:t>
            </a:r>
            <a:r>
              <a:rPr lang="en-US" sz="2400" dirty="0">
                <a:latin typeface="Arial" pitchFamily="34" charset="0"/>
                <a:cs typeface="Arial" pitchFamily="34" charset="0"/>
              </a:rPr>
              <a:t>.</a:t>
            </a:r>
          </a:p>
          <a:p>
            <a:pPr algn="ct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4733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335902" y="18660"/>
            <a:ext cx="11234057" cy="1119675"/>
          </a:xfrm>
          <a:solidFill>
            <a:schemeClr val="accent6">
              <a:lumMod val="20000"/>
              <a:lumOff val="80000"/>
            </a:schemeClr>
          </a:solidFill>
        </p:spPr>
        <p:txBody>
          <a:bodyPr>
            <a:noAutofit/>
          </a:bodyPr>
          <a:lstStyle/>
          <a:p>
            <a:pPr algn="ctr" defTabSz="889000">
              <a:spcAft>
                <a:spcPct val="35000"/>
              </a:spcAft>
            </a:pPr>
            <a:r>
              <a:rPr lang="en-US" sz="2400" b="1" dirty="0">
                <a:solidFill>
                  <a:srgbClr val="0000FF"/>
                </a:solidFill>
                <a:latin typeface="Arial" panose="020B0604020202020204" pitchFamily="34" charset="0"/>
                <a:cs typeface="Arial" panose="020B0604020202020204" pitchFamily="34" charset="0"/>
              </a:rPr>
              <a:t/>
            </a:r>
            <a:br>
              <a:rPr lang="en-US" sz="2400" b="1" dirty="0">
                <a:solidFill>
                  <a:srgbClr val="0000FF"/>
                </a:solidFill>
                <a:latin typeface="Arial" panose="020B0604020202020204" pitchFamily="34" charset="0"/>
                <a:cs typeface="Arial" panose="020B0604020202020204" pitchFamily="34" charset="0"/>
              </a:rPr>
            </a:br>
            <a:r>
              <a:rPr lang="en-US" sz="2400" b="1" i="0" kern="1200" dirty="0">
                <a:solidFill>
                  <a:srgbClr val="0000FF"/>
                </a:solidFill>
                <a:latin typeface="Arial" panose="020B0604020202020204" pitchFamily="34" charset="0"/>
                <a:cs typeface="Arial" panose="020B0604020202020204" pitchFamily="34" charset="0"/>
              </a:rPr>
              <a:t>TC 25.1</a:t>
            </a:r>
            <a:r>
              <a:rPr lang="en-US" sz="2400" b="1" i="1" kern="1200" dirty="0">
                <a:latin typeface="Arial" panose="020B0604020202020204" pitchFamily="34" charset="0"/>
                <a:cs typeface="Arial" panose="020B0604020202020204" pitchFamily="34" charset="0"/>
              </a:rPr>
              <a:t>. </a:t>
            </a:r>
            <a:r>
              <a:rPr lang="en-US" sz="2400" b="1" kern="1200" dirty="0">
                <a:solidFill>
                  <a:srgbClr val="FF0000"/>
                </a:solidFill>
                <a:latin typeface="Arial" panose="020B0604020202020204" pitchFamily="34" charset="0"/>
                <a:ea typeface="+mn-ea"/>
                <a:cs typeface="Arial" panose="020B0604020202020204" pitchFamily="34" charset="0"/>
              </a:rPr>
              <a:t>K</a:t>
            </a:r>
            <a:r>
              <a:rPr lang="vi-VN" sz="2400" b="1" kern="1200" dirty="0">
                <a:solidFill>
                  <a:srgbClr val="FF0000"/>
                </a:solidFill>
                <a:latin typeface="Arial" panose="020B0604020202020204" pitchFamily="34" charset="0"/>
                <a:ea typeface="+mn-ea"/>
                <a:cs typeface="Arial" panose="020B0604020202020204" pitchFamily="34" charset="0"/>
              </a:rPr>
              <a:t>ết quả </a:t>
            </a:r>
            <a:r>
              <a:rPr lang="vi-VN" sz="2400" kern="1200" dirty="0">
                <a:solidFill>
                  <a:prstClr val="black"/>
                </a:solidFill>
                <a:latin typeface="Arial" panose="020B0604020202020204" pitchFamily="34" charset="0"/>
                <a:ea typeface="+mn-ea"/>
                <a:cs typeface="Arial" panose="020B0604020202020204" pitchFamily="34" charset="0"/>
              </a:rPr>
              <a:t>v</a:t>
            </a:r>
            <a:r>
              <a:rPr lang="en-US" sz="2400" kern="1200" dirty="0">
                <a:solidFill>
                  <a:prstClr val="black"/>
                </a:solidFill>
                <a:latin typeface="Arial" panose="020B0604020202020204" pitchFamily="34" charset="0"/>
                <a:ea typeface="+mn-ea"/>
                <a:cs typeface="Arial" panose="020B0604020202020204" pitchFamily="34" charset="0"/>
              </a:rPr>
              <a:t>à </a:t>
            </a:r>
            <a:r>
              <a:rPr lang="en-US" sz="2400" b="1" kern="1200" dirty="0" err="1">
                <a:solidFill>
                  <a:srgbClr val="FF0000"/>
                </a:solidFill>
                <a:latin typeface="Arial" panose="020B0604020202020204" pitchFamily="34" charset="0"/>
                <a:ea typeface="+mn-ea"/>
                <a:cs typeface="Arial" panose="020B0604020202020204" pitchFamily="34" charset="0"/>
              </a:rPr>
              <a:t>các</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ch</a:t>
            </a:r>
            <a:r>
              <a:rPr lang="vi-VN" sz="2400" b="1" kern="1200" dirty="0">
                <a:solidFill>
                  <a:srgbClr val="FF0000"/>
                </a:solidFill>
                <a:latin typeface="Arial" panose="020B0604020202020204" pitchFamily="34" charset="0"/>
                <a:ea typeface="+mn-ea"/>
                <a:cs typeface="Arial" panose="020B0604020202020204" pitchFamily="34" charset="0"/>
              </a:rPr>
              <a:t>ỉ số t</a:t>
            </a:r>
            <a:r>
              <a:rPr lang="en-US" sz="2400" b="1" kern="1200" dirty="0" err="1">
                <a:solidFill>
                  <a:srgbClr val="FF0000"/>
                </a:solidFill>
                <a:latin typeface="Arial" panose="020B0604020202020204" pitchFamily="34" charset="0"/>
                <a:ea typeface="+mn-ea"/>
                <a:cs typeface="Arial" panose="020B0604020202020204" pitchFamily="34" charset="0"/>
              </a:rPr>
              <a:t>ài</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chính</a:t>
            </a:r>
            <a:r>
              <a:rPr lang="en-US" sz="2400" kern="1200" dirty="0">
                <a:solidFill>
                  <a:prstClr val="black"/>
                </a:solidFill>
                <a:latin typeface="Arial" panose="020B0604020202020204" pitchFamily="34" charset="0"/>
                <a:ea typeface="+mn-ea"/>
                <a:cs typeface="Arial" panose="020B0604020202020204" pitchFamily="34" charset="0"/>
              </a:rPr>
              <a:t> c</a:t>
            </a:r>
            <a:r>
              <a:rPr lang="vi-VN" sz="2400" kern="1200" dirty="0">
                <a:solidFill>
                  <a:prstClr val="black"/>
                </a:solidFill>
                <a:latin typeface="Arial" panose="020B0604020202020204" pitchFamily="34" charset="0"/>
                <a:ea typeface="+mn-ea"/>
                <a:cs typeface="Arial" panose="020B0604020202020204" pitchFamily="34" charset="0"/>
              </a:rPr>
              <a:t>ủa hoạt động đ</a:t>
            </a:r>
            <a:r>
              <a:rPr lang="en-US" sz="2400" kern="1200" dirty="0" err="1">
                <a:solidFill>
                  <a:prstClr val="black"/>
                </a:solidFill>
                <a:latin typeface="Arial" panose="020B0604020202020204" pitchFamily="34" charset="0"/>
                <a:ea typeface="+mn-ea"/>
                <a:cs typeface="Arial" panose="020B0604020202020204" pitchFamily="34" charset="0"/>
              </a:rPr>
              <a:t>ào</a:t>
            </a:r>
            <a:r>
              <a:rPr lang="en-US" sz="2400" kern="1200" dirty="0">
                <a:solidFill>
                  <a:prstClr val="black"/>
                </a:solidFill>
                <a:latin typeface="Arial" panose="020B0604020202020204" pitchFamily="34" charset="0"/>
                <a:ea typeface="+mn-ea"/>
                <a:cs typeface="Arial" panose="020B0604020202020204" pitchFamily="34" charset="0"/>
              </a:rPr>
              <a:t> t</a:t>
            </a:r>
            <a:r>
              <a:rPr lang="vi-VN" sz="2400" kern="1200" dirty="0">
                <a:solidFill>
                  <a:prstClr val="black"/>
                </a:solidFill>
                <a:latin typeface="Arial" panose="020B0604020202020204" pitchFamily="34" charset="0"/>
                <a:ea typeface="+mn-ea"/>
                <a:cs typeface="Arial" panose="020B0604020202020204" pitchFamily="34" charset="0"/>
              </a:rPr>
              <a:t>ạo, nghi</a:t>
            </a:r>
            <a:r>
              <a:rPr lang="en-US" sz="2400" kern="1200" dirty="0" err="1">
                <a:solidFill>
                  <a:prstClr val="black"/>
                </a:solidFill>
                <a:latin typeface="Arial" panose="020B0604020202020204" pitchFamily="34" charset="0"/>
                <a:ea typeface="+mn-ea"/>
                <a:cs typeface="Arial" panose="020B0604020202020204" pitchFamily="34" charset="0"/>
              </a:rPr>
              <a:t>ên</a:t>
            </a:r>
            <a:r>
              <a:rPr lang="en-US" sz="2400" kern="1200" dirty="0">
                <a:solidFill>
                  <a:prstClr val="black"/>
                </a:solidFill>
                <a:latin typeface="Arial" panose="020B0604020202020204" pitchFamily="34" charset="0"/>
                <a:ea typeface="+mn-ea"/>
                <a:cs typeface="Arial" panose="020B0604020202020204" pitchFamily="34" charset="0"/>
              </a:rPr>
              <a:t> c</a:t>
            </a:r>
            <a:r>
              <a:rPr lang="vi-VN" sz="2400" kern="1200" dirty="0">
                <a:solidFill>
                  <a:prstClr val="black"/>
                </a:solidFill>
                <a:latin typeface="Arial" panose="020B0604020202020204" pitchFamily="34" charset="0"/>
                <a:ea typeface="+mn-ea"/>
                <a:cs typeface="Arial" panose="020B0604020202020204" pitchFamily="34" charset="0"/>
              </a:rPr>
              <a:t>ứu khoa học v</a:t>
            </a:r>
            <a:r>
              <a:rPr lang="en-US" sz="2400" kern="1200" dirty="0">
                <a:solidFill>
                  <a:prstClr val="black"/>
                </a:solidFill>
                <a:latin typeface="Arial" panose="020B0604020202020204" pitchFamily="34" charset="0"/>
                <a:ea typeface="+mn-ea"/>
                <a:cs typeface="Arial" panose="020B0604020202020204" pitchFamily="34" charset="0"/>
              </a:rPr>
              <a:t>à </a:t>
            </a:r>
            <a:r>
              <a:rPr lang="en-US" sz="2400" kern="1200" dirty="0" err="1">
                <a:solidFill>
                  <a:prstClr val="black"/>
                </a:solidFill>
                <a:latin typeface="Arial" panose="020B0604020202020204" pitchFamily="34" charset="0"/>
                <a:ea typeface="+mn-ea"/>
                <a:cs typeface="Arial" panose="020B0604020202020204" pitchFamily="34" charset="0"/>
              </a:rPr>
              <a:t>ph</a:t>
            </a:r>
            <a:r>
              <a:rPr lang="vi-VN" sz="2400" kern="1200" dirty="0">
                <a:solidFill>
                  <a:prstClr val="black"/>
                </a:solidFill>
                <a:latin typeface="Arial" panose="020B0604020202020204" pitchFamily="34" charset="0"/>
                <a:ea typeface="+mn-ea"/>
                <a:cs typeface="Arial" panose="020B0604020202020204" pitchFamily="34" charset="0"/>
              </a:rPr>
              <a:t>ục vụ cộng đồng được x</a:t>
            </a:r>
            <a:r>
              <a:rPr lang="en-US" sz="2400" b="1" kern="1200" dirty="0" err="1">
                <a:solidFill>
                  <a:srgbClr val="FF0000"/>
                </a:solidFill>
                <a:latin typeface="Arial" panose="020B0604020202020204" pitchFamily="34" charset="0"/>
                <a:ea typeface="+mn-ea"/>
                <a:cs typeface="Arial" panose="020B0604020202020204" pitchFamily="34" charset="0"/>
              </a:rPr>
              <a:t>ác</a:t>
            </a:r>
            <a:r>
              <a:rPr lang="en-US" sz="2400" b="1" kern="1200" dirty="0">
                <a:solidFill>
                  <a:srgbClr val="FF0000"/>
                </a:solidFill>
                <a:latin typeface="Arial" panose="020B0604020202020204" pitchFamily="34" charset="0"/>
                <a:ea typeface="+mn-ea"/>
                <a:cs typeface="Arial" panose="020B0604020202020204" pitchFamily="34" charset="0"/>
              </a:rPr>
              <a:t> l</a:t>
            </a:r>
            <a:r>
              <a:rPr lang="vi-VN" sz="2400" b="1" kern="1200" dirty="0">
                <a:solidFill>
                  <a:srgbClr val="FF0000"/>
                </a:solidFill>
                <a:latin typeface="Arial" panose="020B0604020202020204" pitchFamily="34" charset="0"/>
                <a:ea typeface="+mn-ea"/>
                <a:cs typeface="Arial" panose="020B0604020202020204" pitchFamily="34" charset="0"/>
              </a:rPr>
              <a:t>ập, gi</a:t>
            </a:r>
            <a:r>
              <a:rPr lang="en-US" sz="2400" b="1" kern="1200" dirty="0" err="1">
                <a:solidFill>
                  <a:srgbClr val="FF0000"/>
                </a:solidFill>
                <a:latin typeface="Arial" panose="020B0604020202020204" pitchFamily="34" charset="0"/>
                <a:ea typeface="+mn-ea"/>
                <a:cs typeface="Arial" panose="020B0604020202020204" pitchFamily="34" charset="0"/>
              </a:rPr>
              <a:t>ám</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sát</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và</a:t>
            </a:r>
            <a:r>
              <a:rPr lang="en-US" sz="2400" b="1" kern="1200" dirty="0">
                <a:solidFill>
                  <a:srgbClr val="FF0000"/>
                </a:solidFill>
                <a:latin typeface="Arial" panose="020B0604020202020204" pitchFamily="34" charset="0"/>
                <a:ea typeface="+mn-ea"/>
                <a:cs typeface="Arial" panose="020B0604020202020204" pitchFamily="34" charset="0"/>
              </a:rPr>
              <a:t> đ</a:t>
            </a:r>
            <a:r>
              <a:rPr lang="vi-VN" sz="2400" b="1" kern="1200" dirty="0">
                <a:solidFill>
                  <a:srgbClr val="FF0000"/>
                </a:solidFill>
                <a:latin typeface="Arial" panose="020B0604020202020204" pitchFamily="34" charset="0"/>
                <a:ea typeface="+mn-ea"/>
                <a:cs typeface="Arial" panose="020B0604020202020204" pitchFamily="34" charset="0"/>
              </a:rPr>
              <a:t>ối s</a:t>
            </a:r>
            <a:r>
              <a:rPr lang="en-US" sz="2400" b="1" kern="1200" dirty="0" err="1">
                <a:solidFill>
                  <a:srgbClr val="FF0000"/>
                </a:solidFill>
                <a:latin typeface="Arial" panose="020B0604020202020204" pitchFamily="34" charset="0"/>
                <a:ea typeface="+mn-ea"/>
                <a:cs typeface="Arial" panose="020B0604020202020204" pitchFamily="34" charset="0"/>
              </a:rPr>
              <a:t>ánh</a:t>
            </a:r>
            <a:r>
              <a:rPr lang="en-US" sz="2400" kern="1200" dirty="0">
                <a:solidFill>
                  <a:prstClr val="black"/>
                </a:solidFill>
                <a:latin typeface="Arial" panose="020B0604020202020204" pitchFamily="34" charset="0"/>
                <a:ea typeface="+mn-ea"/>
                <a:cs typeface="Arial" panose="020B0604020202020204" pitchFamily="34" charset="0"/>
              </a:rPr>
              <a:t> đ</a:t>
            </a:r>
            <a:r>
              <a:rPr lang="vi-VN" sz="2400" kern="1200" dirty="0">
                <a:solidFill>
                  <a:prstClr val="black"/>
                </a:solidFill>
                <a:latin typeface="Arial" panose="020B0604020202020204" pitchFamily="34" charset="0"/>
                <a:ea typeface="+mn-ea"/>
                <a:cs typeface="Arial" panose="020B0604020202020204" pitchFamily="34" charset="0"/>
              </a:rPr>
              <a:t>ể cải tiến</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608188275"/>
              </p:ext>
            </p:extLst>
          </p:nvPr>
        </p:nvGraphicFramePr>
        <p:xfrm>
          <a:off x="139959" y="1138335"/>
          <a:ext cx="11933853" cy="5623964"/>
        </p:xfrm>
        <a:graphic>
          <a:graphicData uri="http://schemas.openxmlformats.org/drawingml/2006/table">
            <a:tbl>
              <a:tblPr firstRow="1" bandRow="1">
                <a:tableStyleId>{5C22544A-7EE6-4342-B048-85BDC9FD1C3A}</a:tableStyleId>
              </a:tblPr>
              <a:tblGrid>
                <a:gridCol w="2099388">
                  <a:extLst>
                    <a:ext uri="{9D8B030D-6E8A-4147-A177-3AD203B41FA5}">
                      <a16:colId xmlns:a16="http://schemas.microsoft.com/office/drawing/2014/main" xmlns="" val="1338212068"/>
                    </a:ext>
                  </a:extLst>
                </a:gridCol>
                <a:gridCol w="4826368">
                  <a:extLst>
                    <a:ext uri="{9D8B030D-6E8A-4147-A177-3AD203B41FA5}">
                      <a16:colId xmlns:a16="http://schemas.microsoft.com/office/drawing/2014/main" xmlns="" val="4227679062"/>
                    </a:ext>
                  </a:extLst>
                </a:gridCol>
                <a:gridCol w="5008097">
                  <a:extLst>
                    <a:ext uri="{9D8B030D-6E8A-4147-A177-3AD203B41FA5}">
                      <a16:colId xmlns:a16="http://schemas.microsoft.com/office/drawing/2014/main" xmlns="" val="2341633141"/>
                    </a:ext>
                  </a:extLst>
                </a:gridCol>
              </a:tblGrid>
              <a:tr h="3965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solidFill>
                            <a:srgbClr val="FFFF00"/>
                          </a:solidFill>
                          <a:effectLst/>
                          <a:latin typeface="+mn-lt"/>
                          <a:ea typeface="+mn-ea"/>
                          <a:cs typeface="+mn-cs"/>
                        </a:rPr>
                        <a:t>Y/c TC</a:t>
                      </a:r>
                    </a:p>
                  </a:txBody>
                  <a:tcPr/>
                </a:tc>
                <a:tc>
                  <a:txBody>
                    <a:bodyPr/>
                    <a:lstStyle/>
                    <a:p>
                      <a:pPr algn="ctr"/>
                      <a:r>
                        <a:rPr lang="en-US" sz="3200" dirty="0" err="1">
                          <a:solidFill>
                            <a:schemeClr val="tx1"/>
                          </a:solidFill>
                        </a:rPr>
                        <a:t>Mốc</a:t>
                      </a:r>
                      <a:r>
                        <a:rPr lang="en-US" sz="3200" dirty="0">
                          <a:solidFill>
                            <a:schemeClr val="tx1"/>
                          </a:solidFill>
                        </a:rPr>
                        <a:t> </a:t>
                      </a:r>
                      <a:r>
                        <a:rPr lang="en-US" sz="3200" dirty="0" err="1">
                          <a:solidFill>
                            <a:schemeClr val="tx1"/>
                          </a:solidFill>
                        </a:rPr>
                        <a:t>chuẩn</a:t>
                      </a:r>
                      <a:endParaRPr lang="en-US" sz="3200" dirty="0">
                        <a:solidFill>
                          <a:schemeClr val="tx1"/>
                        </a:solidFill>
                      </a:endParaRPr>
                    </a:p>
                  </a:txBody>
                  <a:tcPr>
                    <a:solidFill>
                      <a:schemeClr val="bg1"/>
                    </a:solidFill>
                  </a:tcPr>
                </a:tc>
                <a:tc>
                  <a:txBody>
                    <a:bodyPr/>
                    <a:lstStyle/>
                    <a:p>
                      <a:pPr algn="ctr"/>
                      <a:r>
                        <a:rPr lang="en-US" sz="3200" dirty="0">
                          <a:solidFill>
                            <a:schemeClr val="tx1"/>
                          </a:solidFill>
                        </a:rPr>
                        <a:t>Minh </a:t>
                      </a:r>
                      <a:r>
                        <a:rPr lang="en-US" sz="3200" dirty="0" err="1">
                          <a:solidFill>
                            <a:schemeClr val="tx1"/>
                          </a:solidFill>
                        </a:rPr>
                        <a:t>chứng</a:t>
                      </a:r>
                      <a:endParaRPr lang="en-US" sz="32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5044844">
                <a:tc>
                  <a:txBody>
                    <a:bodyPr/>
                    <a:lstStyle/>
                    <a:p>
                      <a:pPr marL="0" lvl="0" indent="0" algn="just">
                        <a:lnSpc>
                          <a:spcPts val="2000"/>
                        </a:lnSpc>
                        <a:spcBef>
                          <a:spcPts val="300"/>
                        </a:spcBef>
                        <a:spcAft>
                          <a:spcPts val="0"/>
                        </a:spcAft>
                        <a:buFontTx/>
                        <a:buNone/>
                        <a:tabLst>
                          <a:tab pos="259080" algn="l"/>
                        </a:tabLst>
                      </a:pPr>
                      <a:r>
                        <a:rPr lang="en-US" sz="1800" dirty="0">
                          <a:effectLst/>
                          <a:latin typeface="+mn-lt"/>
                          <a:ea typeface="Calibri" panose="020F0502020204030204" pitchFamily="34" charset="0"/>
                        </a:rPr>
                        <a:t>1.</a:t>
                      </a:r>
                      <a:r>
                        <a:rPr lang="vi-VN" sz="1800" dirty="0">
                          <a:effectLst/>
                          <a:latin typeface="+mn-lt"/>
                          <a:ea typeface="Calibri" panose="020F0502020204030204" pitchFamily="34" charset="0"/>
                        </a:rPr>
                        <a:t>Kết quả và các chỉ số </a:t>
                      </a:r>
                      <a:r>
                        <a:rPr lang="vi-VN" sz="1800" b="1" dirty="0">
                          <a:solidFill>
                            <a:srgbClr val="0000FF"/>
                          </a:solidFill>
                          <a:effectLst/>
                          <a:latin typeface="+mn-lt"/>
                          <a:ea typeface="Calibri" panose="020F0502020204030204" pitchFamily="34" charset="0"/>
                        </a:rPr>
                        <a:t>tài chính </a:t>
                      </a:r>
                      <a:r>
                        <a:rPr lang="vi-VN" sz="1800" dirty="0">
                          <a:effectLst/>
                          <a:latin typeface="+mn-lt"/>
                          <a:ea typeface="Calibri" panose="020F0502020204030204" pitchFamily="34" charset="0"/>
                        </a:rPr>
                        <a:t>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 </a:t>
                      </a:r>
                      <a:r>
                        <a:rPr lang="vi-VN" sz="1800" dirty="0">
                          <a:effectLst/>
                          <a:latin typeface="+mn-lt"/>
                          <a:ea typeface="Calibri" panose="020F0502020204030204" pitchFamily="34" charset="0"/>
                        </a:rPr>
                        <a:t> được </a:t>
                      </a:r>
                      <a:r>
                        <a:rPr lang="vi-VN" sz="1800" b="1" dirty="0">
                          <a:solidFill>
                            <a:srgbClr val="FF0000"/>
                          </a:solidFill>
                          <a:effectLst/>
                          <a:latin typeface="+mn-lt"/>
                          <a:ea typeface="Calibri" panose="020F0502020204030204" pitchFamily="34" charset="0"/>
                        </a:rPr>
                        <a:t>xác lập</a:t>
                      </a:r>
                      <a:r>
                        <a:rPr lang="vi-VN" sz="1800" dirty="0">
                          <a:effectLst/>
                          <a:latin typeface="+mn-lt"/>
                          <a:ea typeface="Calibri" panose="020F0502020204030204" pitchFamily="34" charset="0"/>
                        </a:rPr>
                        <a:t>.</a:t>
                      </a:r>
                      <a:endParaRPr lang="en-US" sz="1800" dirty="0">
                        <a:effectLst/>
                        <a:latin typeface="+mn-lt"/>
                        <a:ea typeface="Calibri" panose="020F0502020204030204" pitchFamily="34" charset="0"/>
                      </a:endParaRPr>
                    </a:p>
                    <a:p>
                      <a:pPr marL="0" lvl="0" indent="0" algn="just">
                        <a:lnSpc>
                          <a:spcPts val="2000"/>
                        </a:lnSpc>
                        <a:spcBef>
                          <a:spcPts val="300"/>
                        </a:spcBef>
                        <a:spcAft>
                          <a:spcPts val="0"/>
                        </a:spcAft>
                        <a:buFontTx/>
                        <a:buNone/>
                        <a:tabLst>
                          <a:tab pos="259080" algn="l"/>
                        </a:tabLst>
                      </a:pPr>
                      <a:r>
                        <a:rPr lang="en-US" sz="1800" dirty="0">
                          <a:effectLst/>
                          <a:latin typeface="+mn-lt"/>
                          <a:ea typeface="Calibri" panose="020F0502020204030204" pitchFamily="34" charset="0"/>
                        </a:rPr>
                        <a:t>2.</a:t>
                      </a:r>
                      <a:r>
                        <a:rPr lang="vi-VN" sz="1800" dirty="0">
                          <a:effectLst/>
                          <a:latin typeface="+mn-lt"/>
                          <a:ea typeface="Calibri" panose="020F0502020204030204" pitchFamily="34" charset="0"/>
                        </a:rPr>
                        <a:t>Kết quả và các chỉ số tài chính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a:t>
                      </a:r>
                      <a:r>
                        <a:rPr lang="vi-VN" sz="1800" dirty="0">
                          <a:effectLst/>
                          <a:latin typeface="+mn-lt"/>
                          <a:ea typeface="Calibri" panose="020F0502020204030204" pitchFamily="34" charset="0"/>
                        </a:rPr>
                        <a:t> được </a:t>
                      </a:r>
                      <a:r>
                        <a:rPr lang="vi-VN" sz="1800" b="1" kern="1200" dirty="0">
                          <a:solidFill>
                            <a:srgbClr val="FF0000"/>
                          </a:solidFill>
                          <a:effectLst/>
                          <a:latin typeface="+mn-lt"/>
                          <a:ea typeface="Calibri" panose="020F0502020204030204" pitchFamily="34" charset="0"/>
                          <a:cs typeface="+mn-cs"/>
                        </a:rPr>
                        <a:t>giám sát</a:t>
                      </a:r>
                      <a:r>
                        <a:rPr lang="vi-VN" sz="1800" dirty="0">
                          <a:effectLst/>
                          <a:latin typeface="+mn-lt"/>
                          <a:ea typeface="Calibri" panose="020F0502020204030204" pitchFamily="34" charset="0"/>
                        </a:rPr>
                        <a:t>.</a:t>
                      </a:r>
                      <a:endParaRPr lang="en-US" sz="1800" dirty="0">
                        <a:effectLst/>
                        <a:latin typeface="+mn-lt"/>
                        <a:ea typeface="Calibri" panose="020F0502020204030204" pitchFamily="34" charset="0"/>
                      </a:endParaRPr>
                    </a:p>
                    <a:p>
                      <a:pPr marL="0" lvl="0" indent="0" algn="just">
                        <a:lnSpc>
                          <a:spcPts val="2000"/>
                        </a:lnSpc>
                        <a:spcBef>
                          <a:spcPts val="300"/>
                        </a:spcBef>
                        <a:spcAft>
                          <a:spcPts val="0"/>
                        </a:spcAft>
                        <a:buFontTx/>
                        <a:buNone/>
                        <a:tabLst>
                          <a:tab pos="259080" algn="l"/>
                        </a:tabLst>
                      </a:pPr>
                      <a:r>
                        <a:rPr lang="en-US" sz="1800" dirty="0">
                          <a:effectLst/>
                          <a:latin typeface="+mn-lt"/>
                          <a:ea typeface="Calibri" panose="020F0502020204030204" pitchFamily="34" charset="0"/>
                        </a:rPr>
                        <a:t>3.</a:t>
                      </a:r>
                      <a:r>
                        <a:rPr lang="vi-VN" sz="1800" dirty="0">
                          <a:effectLst/>
                          <a:latin typeface="+mn-lt"/>
                          <a:ea typeface="Calibri" panose="020F0502020204030204" pitchFamily="34" charset="0"/>
                        </a:rPr>
                        <a:t>Kết quả và các chỉ số tài chính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a:t>
                      </a:r>
                      <a:r>
                        <a:rPr lang="vi-VN" sz="1800" dirty="0">
                          <a:effectLst/>
                          <a:latin typeface="+mn-lt"/>
                          <a:ea typeface="Calibri" panose="020F0502020204030204" pitchFamily="34" charset="0"/>
                        </a:rPr>
                        <a:t> được </a:t>
                      </a:r>
                      <a:r>
                        <a:rPr lang="vi-VN" sz="1800" b="1" kern="1200" dirty="0">
                          <a:solidFill>
                            <a:srgbClr val="FF0000"/>
                          </a:solidFill>
                          <a:effectLst/>
                          <a:latin typeface="+mn-lt"/>
                          <a:ea typeface="Calibri" panose="020F0502020204030204" pitchFamily="34" charset="0"/>
                          <a:cs typeface="+mn-cs"/>
                        </a:rPr>
                        <a:t>đối sánh </a:t>
                      </a:r>
                      <a:r>
                        <a:rPr lang="vi-VN" sz="1800" dirty="0">
                          <a:effectLst/>
                          <a:latin typeface="+mn-lt"/>
                          <a:ea typeface="Calibri" panose="020F0502020204030204" pitchFamily="34" charset="0"/>
                        </a:rPr>
                        <a:t>để cải tiến.</a:t>
                      </a:r>
                      <a:endParaRPr lang="en-US" sz="1800" dirty="0">
                        <a:effectLst/>
                        <a:latin typeface="+mn-lt"/>
                        <a:ea typeface="Calibri" panose="020F0502020204030204" pitchFamily="34" charset="0"/>
                      </a:endParaRPr>
                    </a:p>
                  </a:txBody>
                  <a:tcPr marL="68580" marR="68580" marT="0" marB="0"/>
                </a:tc>
                <a:tc>
                  <a:txBody>
                    <a:bodyPr/>
                    <a:lstStyle/>
                    <a:p>
                      <a:pPr marL="0" lvl="0" indent="0" algn="just">
                        <a:lnSpc>
                          <a:spcPts val="2000"/>
                        </a:lnSpc>
                        <a:spcBef>
                          <a:spcPts val="300"/>
                        </a:spcBef>
                        <a:spcAft>
                          <a:spcPts val="0"/>
                        </a:spcAft>
                        <a:buFontTx/>
                        <a:buNone/>
                        <a:tabLst>
                          <a:tab pos="226060" algn="l"/>
                        </a:tabLst>
                      </a:pPr>
                      <a:r>
                        <a:rPr lang="en-US" sz="1800" dirty="0">
                          <a:effectLst/>
                          <a:latin typeface="+mn-lt"/>
                          <a:ea typeface="Calibri" panose="020F0502020204030204" pitchFamily="34" charset="0"/>
                        </a:rPr>
                        <a:t>1.</a:t>
                      </a:r>
                      <a:r>
                        <a:rPr lang="vi-VN" sz="1800" dirty="0">
                          <a:effectLst/>
                          <a:latin typeface="+mn-lt"/>
                          <a:ea typeface="Calibri" panose="020F0502020204030204" pitchFamily="34" charset="0"/>
                        </a:rPr>
                        <a:t>CSGD </a:t>
                      </a:r>
                      <a:r>
                        <a:rPr lang="vi-VN" sz="1800" b="1" dirty="0">
                          <a:solidFill>
                            <a:srgbClr val="0000FF"/>
                          </a:solidFill>
                          <a:effectLst/>
                          <a:latin typeface="+mn-lt"/>
                          <a:ea typeface="Calibri" panose="020F0502020204030204" pitchFamily="34" charset="0"/>
                        </a:rPr>
                        <a:t>có quy định </a:t>
                      </a:r>
                      <a:r>
                        <a:rPr lang="vi-VN" sz="1800" dirty="0">
                          <a:effectLst/>
                          <a:latin typeface="+mn-lt"/>
                          <a:ea typeface="Calibri" panose="020F0502020204030204" pitchFamily="34" charset="0"/>
                        </a:rPr>
                        <a:t>cụ thể về kết quả và các chỉ số tài chính đạt được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a:t>
                      </a:r>
                      <a:r>
                        <a:rPr lang="vi-VN" sz="1800" dirty="0">
                          <a:effectLst/>
                          <a:latin typeface="+mn-lt"/>
                          <a:ea typeface="Calibri" panose="020F0502020204030204" pitchFamily="34" charset="0"/>
                        </a:rPr>
                        <a:t>.</a:t>
                      </a:r>
                      <a:endParaRPr lang="en-US" sz="1800" dirty="0">
                        <a:effectLst/>
                        <a:latin typeface="+mn-lt"/>
                        <a:ea typeface="Calibri" panose="020F0502020204030204" pitchFamily="34" charset="0"/>
                      </a:endParaRPr>
                    </a:p>
                    <a:p>
                      <a:pPr marL="0" lvl="0" indent="0" algn="just">
                        <a:lnSpc>
                          <a:spcPts val="2000"/>
                        </a:lnSpc>
                        <a:spcBef>
                          <a:spcPts val="300"/>
                        </a:spcBef>
                        <a:spcAft>
                          <a:spcPts val="0"/>
                        </a:spcAft>
                        <a:buFontTx/>
                        <a:buNone/>
                        <a:tabLst>
                          <a:tab pos="226060" algn="l"/>
                        </a:tabLst>
                      </a:pPr>
                      <a:r>
                        <a:rPr lang="en-US" sz="1800" dirty="0">
                          <a:effectLst/>
                          <a:latin typeface="+mn-lt"/>
                          <a:ea typeface="Calibri" panose="020F0502020204030204" pitchFamily="34" charset="0"/>
                        </a:rPr>
                        <a:t>2.</a:t>
                      </a:r>
                      <a:r>
                        <a:rPr lang="vi-VN" sz="1800" dirty="0">
                          <a:effectLst/>
                          <a:latin typeface="+mn-lt"/>
                          <a:ea typeface="Calibri" panose="020F0502020204030204" pitchFamily="34" charset="0"/>
                        </a:rPr>
                        <a:t>Có </a:t>
                      </a:r>
                      <a:r>
                        <a:rPr lang="vi-VN" sz="1800" b="1" kern="1200" dirty="0">
                          <a:solidFill>
                            <a:srgbClr val="0000FF"/>
                          </a:solidFill>
                          <a:effectLst/>
                          <a:latin typeface="+mn-lt"/>
                          <a:ea typeface="Calibri" panose="020F0502020204030204" pitchFamily="34" charset="0"/>
                          <a:cs typeface="+mn-cs"/>
                        </a:rPr>
                        <a:t>hệ thống giám sát </a:t>
                      </a:r>
                      <a:r>
                        <a:rPr lang="vi-VN" sz="1800" dirty="0">
                          <a:effectLst/>
                          <a:latin typeface="+mn-lt"/>
                          <a:ea typeface="Calibri" panose="020F0502020204030204" pitchFamily="34" charset="0"/>
                        </a:rPr>
                        <a:t>về kết quả và các chỉ số tài chính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a:t>
                      </a:r>
                      <a:r>
                        <a:rPr lang="vi-VN" sz="1800" dirty="0">
                          <a:effectLst/>
                          <a:latin typeface="+mn-lt"/>
                          <a:ea typeface="Calibri" panose="020F0502020204030204" pitchFamily="34" charset="0"/>
                        </a:rPr>
                        <a:t>.</a:t>
                      </a:r>
                      <a:endParaRPr lang="en-US" sz="1800" dirty="0">
                        <a:effectLst/>
                        <a:latin typeface="+mn-lt"/>
                        <a:ea typeface="Calibri" panose="020F0502020204030204" pitchFamily="34" charset="0"/>
                      </a:endParaRPr>
                    </a:p>
                    <a:p>
                      <a:pPr marL="0" lvl="0" indent="0" algn="just">
                        <a:lnSpc>
                          <a:spcPts val="2000"/>
                        </a:lnSpc>
                        <a:spcBef>
                          <a:spcPts val="300"/>
                        </a:spcBef>
                        <a:spcAft>
                          <a:spcPts val="0"/>
                        </a:spcAft>
                        <a:buFontTx/>
                        <a:buNone/>
                        <a:tabLst>
                          <a:tab pos="226060" algn="l"/>
                        </a:tabLst>
                      </a:pPr>
                      <a:r>
                        <a:rPr lang="en-US" sz="1800" dirty="0">
                          <a:effectLst/>
                          <a:latin typeface="+mn-lt"/>
                          <a:ea typeface="Calibri" panose="020F0502020204030204" pitchFamily="34" charset="0"/>
                        </a:rPr>
                        <a:t>3. </a:t>
                      </a:r>
                      <a:r>
                        <a:rPr lang="vi-VN" sz="1800" dirty="0">
                          <a:effectLst/>
                          <a:latin typeface="+mn-lt"/>
                          <a:ea typeface="Calibri" panose="020F0502020204030204" pitchFamily="34" charset="0"/>
                        </a:rPr>
                        <a:t>Có thực hiện </a:t>
                      </a:r>
                      <a:r>
                        <a:rPr lang="vi-VN" sz="1800" b="1" kern="1200" dirty="0">
                          <a:solidFill>
                            <a:srgbClr val="0000FF"/>
                          </a:solidFill>
                          <a:effectLst/>
                          <a:latin typeface="+mn-lt"/>
                          <a:ea typeface="Calibri" panose="020F0502020204030204" pitchFamily="34" charset="0"/>
                          <a:cs typeface="+mn-cs"/>
                        </a:rPr>
                        <a:t>đối sánh </a:t>
                      </a:r>
                      <a:r>
                        <a:rPr lang="vi-VN" sz="1800" dirty="0">
                          <a:effectLst/>
                          <a:latin typeface="+mn-lt"/>
                          <a:ea typeface="Calibri" panose="020F0502020204030204" pitchFamily="34" charset="0"/>
                        </a:rPr>
                        <a:t>về kết quả và các chỉ số tài chính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a:t>
                      </a:r>
                      <a:r>
                        <a:rPr lang="vi-VN" sz="1800" dirty="0">
                          <a:effectLst/>
                          <a:latin typeface="+mn-lt"/>
                          <a:ea typeface="Calibri" panose="020F0502020204030204" pitchFamily="34" charset="0"/>
                        </a:rPr>
                        <a:t>; thực hiện </a:t>
                      </a:r>
                      <a:r>
                        <a:rPr lang="vi-VN" sz="1800" b="1" dirty="0">
                          <a:solidFill>
                            <a:srgbClr val="0000FF"/>
                          </a:solidFill>
                          <a:effectLst/>
                          <a:latin typeface="+mn-lt"/>
                          <a:ea typeface="Calibri" panose="020F0502020204030204" pitchFamily="34" charset="0"/>
                        </a:rPr>
                        <a:t>rà soát, điều chỉnh</a:t>
                      </a:r>
                      <a:r>
                        <a:rPr lang="vi-VN" sz="1800" dirty="0">
                          <a:effectLst/>
                          <a:latin typeface="+mn-lt"/>
                          <a:ea typeface="Calibri" panose="020F0502020204030204" pitchFamily="34" charset="0"/>
                        </a:rPr>
                        <a:t> kết quả và các chỉ số tài chính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a:t>
                      </a:r>
                      <a:r>
                        <a:rPr lang="vi-VN" sz="1800" dirty="0">
                          <a:effectLst/>
                          <a:latin typeface="+mn-lt"/>
                          <a:ea typeface="Calibri" panose="020F0502020204030204" pitchFamily="34" charset="0"/>
                        </a:rPr>
                        <a:t>hằng năm.</a:t>
                      </a:r>
                      <a:endParaRPr lang="en-US" sz="1800" dirty="0">
                        <a:effectLst/>
                        <a:latin typeface="+mn-lt"/>
                        <a:ea typeface="Calibri" panose="020F0502020204030204" pitchFamily="34" charset="0"/>
                      </a:endParaRPr>
                    </a:p>
                    <a:p>
                      <a:pPr marL="0" lvl="0" indent="0" algn="just">
                        <a:lnSpc>
                          <a:spcPts val="2000"/>
                        </a:lnSpc>
                        <a:spcBef>
                          <a:spcPts val="300"/>
                        </a:spcBef>
                        <a:spcAft>
                          <a:spcPts val="0"/>
                        </a:spcAft>
                        <a:buFontTx/>
                        <a:buNone/>
                        <a:tabLst>
                          <a:tab pos="226060" algn="l"/>
                        </a:tabLst>
                      </a:pPr>
                      <a:r>
                        <a:rPr lang="en-US" sz="1800" dirty="0">
                          <a:effectLst/>
                          <a:latin typeface="+mn-lt"/>
                          <a:ea typeface="Calibri" panose="020F0502020204030204" pitchFamily="34" charset="0"/>
                        </a:rPr>
                        <a:t>4.</a:t>
                      </a:r>
                      <a:r>
                        <a:rPr lang="vi-VN" sz="1800" dirty="0">
                          <a:effectLst/>
                          <a:latin typeface="+mn-lt"/>
                          <a:ea typeface="Calibri" panose="020F0502020204030204" pitchFamily="34" charset="0"/>
                        </a:rPr>
                        <a:t>Có </a:t>
                      </a:r>
                      <a:r>
                        <a:rPr lang="vi-VN" sz="1800" b="1" kern="1200" dirty="0">
                          <a:solidFill>
                            <a:srgbClr val="0000FF"/>
                          </a:solidFill>
                          <a:effectLst/>
                          <a:latin typeface="+mn-lt"/>
                          <a:ea typeface="Calibri" panose="020F0502020204030204" pitchFamily="34" charset="0"/>
                          <a:cs typeface="+mn-cs"/>
                        </a:rPr>
                        <a:t>hệ thống thu thập thông tin </a:t>
                      </a:r>
                      <a:r>
                        <a:rPr lang="vi-VN" sz="1800" dirty="0">
                          <a:effectLst/>
                          <a:latin typeface="+mn-lt"/>
                          <a:ea typeface="Calibri" panose="020F0502020204030204" pitchFamily="34" charset="0"/>
                        </a:rPr>
                        <a:t>phản hồi của các bên liên quan về kết quả và các chỉ số tài chính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a:t>
                      </a:r>
                      <a:r>
                        <a:rPr lang="vi-VN" sz="1800" dirty="0">
                          <a:effectLst/>
                          <a:latin typeface="+mn-lt"/>
                          <a:ea typeface="Calibri" panose="020F0502020204030204" pitchFamily="34" charset="0"/>
                        </a:rPr>
                        <a:t>.</a:t>
                      </a:r>
                      <a:endParaRPr lang="en-US" sz="1800" dirty="0">
                        <a:effectLst/>
                        <a:latin typeface="+mn-lt"/>
                        <a:ea typeface="Calibri" panose="020F0502020204030204" pitchFamily="34" charset="0"/>
                      </a:endParaRPr>
                    </a:p>
                    <a:p>
                      <a:pPr marL="0" lvl="0" indent="0" algn="just">
                        <a:lnSpc>
                          <a:spcPts val="2000"/>
                        </a:lnSpc>
                        <a:spcBef>
                          <a:spcPts val="300"/>
                        </a:spcBef>
                        <a:spcAft>
                          <a:spcPts val="0"/>
                        </a:spcAft>
                        <a:buFontTx/>
                        <a:buNone/>
                        <a:tabLst>
                          <a:tab pos="226060" algn="l"/>
                        </a:tabLst>
                      </a:pPr>
                      <a:r>
                        <a:rPr lang="en-US" sz="1800" dirty="0">
                          <a:effectLst/>
                          <a:latin typeface="+mn-lt"/>
                          <a:ea typeface="Calibri" panose="020F0502020204030204" pitchFamily="34" charset="0"/>
                        </a:rPr>
                        <a:t>5.</a:t>
                      </a:r>
                      <a:r>
                        <a:rPr lang="vi-VN" sz="1800" dirty="0">
                          <a:effectLst/>
                          <a:latin typeface="+mn-lt"/>
                          <a:ea typeface="Calibri" panose="020F0502020204030204" pitchFamily="34" charset="0"/>
                        </a:rPr>
                        <a:t>Có kế hoạch </a:t>
                      </a:r>
                      <a:r>
                        <a:rPr lang="vi-VN" sz="1800" b="1" kern="1200" dirty="0">
                          <a:solidFill>
                            <a:srgbClr val="0000FF"/>
                          </a:solidFill>
                          <a:effectLst/>
                          <a:latin typeface="+mn-lt"/>
                          <a:ea typeface="Calibri" panose="020F0502020204030204" pitchFamily="34" charset="0"/>
                          <a:cs typeface="+mn-cs"/>
                        </a:rPr>
                        <a:t>cải tiến </a:t>
                      </a:r>
                      <a:r>
                        <a:rPr lang="vi-VN" sz="1800" dirty="0">
                          <a:effectLst/>
                          <a:latin typeface="+mn-lt"/>
                          <a:ea typeface="Calibri" panose="020F0502020204030204" pitchFamily="34" charset="0"/>
                        </a:rPr>
                        <a:t>chất lượng hoạt động căn cứ thông tin phản hồi của các </a:t>
                      </a:r>
                      <a:r>
                        <a:rPr lang="en-US" sz="1800" dirty="0">
                          <a:effectLst/>
                          <a:latin typeface="+mn-lt"/>
                          <a:ea typeface="Calibri" panose="020F0502020204030204" pitchFamily="34" charset="0"/>
                        </a:rPr>
                        <a:t>BLQ </a:t>
                      </a:r>
                      <a:r>
                        <a:rPr lang="vi-VN" sz="1800" dirty="0">
                          <a:effectLst/>
                          <a:latin typeface="+mn-lt"/>
                          <a:ea typeface="Calibri" panose="020F0502020204030204" pitchFamily="34" charset="0"/>
                        </a:rPr>
                        <a:t>về kết quả và các chỉ số tài chính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a:t>
                      </a:r>
                      <a:r>
                        <a:rPr lang="vi-VN" sz="1800" dirty="0">
                          <a:effectLst/>
                          <a:latin typeface="+mn-lt"/>
                          <a:ea typeface="Calibri" panose="020F0502020204030204" pitchFamily="34" charset="0"/>
                        </a:rPr>
                        <a:t>.</a:t>
                      </a:r>
                      <a:endParaRPr lang="en-US" sz="1800" dirty="0">
                        <a:effectLst/>
                        <a:latin typeface="+mn-lt"/>
                        <a:ea typeface="Calibri" panose="020F0502020204030204" pitchFamily="34" charset="0"/>
                      </a:endParaRPr>
                    </a:p>
                    <a:p>
                      <a:pPr marL="0" lvl="0" indent="0" algn="just">
                        <a:lnSpc>
                          <a:spcPts val="2000"/>
                        </a:lnSpc>
                        <a:spcBef>
                          <a:spcPts val="300"/>
                        </a:spcBef>
                        <a:spcAft>
                          <a:spcPts val="0"/>
                        </a:spcAft>
                        <a:buFontTx/>
                        <a:buNone/>
                        <a:tabLst>
                          <a:tab pos="276860" algn="l"/>
                        </a:tabLst>
                      </a:pPr>
                      <a:r>
                        <a:rPr lang="en-US" sz="1800" dirty="0">
                          <a:effectLst/>
                          <a:latin typeface="+mn-lt"/>
                          <a:ea typeface="Calibri" panose="020F0502020204030204" pitchFamily="34" charset="0"/>
                        </a:rPr>
                        <a:t>6.</a:t>
                      </a:r>
                      <a:r>
                        <a:rPr lang="vi-VN" sz="1800" dirty="0">
                          <a:effectLst/>
                          <a:latin typeface="+mn-lt"/>
                          <a:ea typeface="Calibri" panose="020F0502020204030204" pitchFamily="34" charset="0"/>
                        </a:rPr>
                        <a:t>Có CSDL </a:t>
                      </a:r>
                      <a:r>
                        <a:rPr lang="vi-VN" sz="1800" b="1" kern="1200" dirty="0">
                          <a:solidFill>
                            <a:srgbClr val="0000FF"/>
                          </a:solidFill>
                          <a:effectLst/>
                          <a:latin typeface="+mn-lt"/>
                          <a:ea typeface="Calibri" panose="020F0502020204030204" pitchFamily="34" charset="0"/>
                          <a:cs typeface="+mn-cs"/>
                        </a:rPr>
                        <a:t>đánh giá </a:t>
                      </a:r>
                      <a:r>
                        <a:rPr lang="vi-VN" sz="1800" dirty="0">
                          <a:effectLst/>
                          <a:latin typeface="+mn-lt"/>
                          <a:ea typeface="Calibri" panose="020F0502020204030204" pitchFamily="34" charset="0"/>
                        </a:rPr>
                        <a:t>về kết quả và các chỉ số tài chính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a:t>
                      </a:r>
                      <a:r>
                        <a:rPr lang="vi-VN" sz="1800" dirty="0">
                          <a:effectLst/>
                          <a:latin typeface="+mn-lt"/>
                          <a:ea typeface="Calibri" panose="020F0502020204030204" pitchFamily="34" charset="0"/>
                        </a:rPr>
                        <a:t>.</a:t>
                      </a:r>
                      <a:endParaRPr lang="en-US" sz="1800" dirty="0">
                        <a:effectLst/>
                        <a:latin typeface="+mn-lt"/>
                        <a:ea typeface="Calibri" panose="020F0502020204030204" pitchFamily="34" charset="0"/>
                      </a:endParaRPr>
                    </a:p>
                  </a:txBody>
                  <a:tcPr marL="68580" marR="68580" marT="0" marB="0">
                    <a:solidFill>
                      <a:schemeClr val="bg1"/>
                    </a:solidFill>
                  </a:tcPr>
                </a:tc>
                <a:tc>
                  <a:txBody>
                    <a:bodyPr/>
                    <a:lstStyle/>
                    <a:p>
                      <a:pPr marL="0" lvl="0" indent="0" algn="just">
                        <a:lnSpc>
                          <a:spcPct val="100000"/>
                        </a:lnSpc>
                        <a:spcBef>
                          <a:spcPts val="0"/>
                        </a:spcBef>
                        <a:spcAft>
                          <a:spcPts val="0"/>
                        </a:spcAft>
                        <a:buFontTx/>
                        <a:buNone/>
                        <a:tabLst>
                          <a:tab pos="172085" algn="l"/>
                        </a:tabLst>
                      </a:pPr>
                      <a:r>
                        <a:rPr lang="en-US" sz="1300" dirty="0">
                          <a:effectLst/>
                          <a:latin typeface="+mn-lt"/>
                          <a:ea typeface="Calibri" panose="020F0502020204030204" pitchFamily="34" charset="0"/>
                        </a:rPr>
                        <a:t>-</a:t>
                      </a:r>
                      <a:r>
                        <a:rPr lang="vi-VN" sz="1300" dirty="0">
                          <a:effectLst/>
                          <a:latin typeface="+mn-lt"/>
                          <a:ea typeface="Calibri" panose="020F0502020204030204" pitchFamily="34" charset="0"/>
                        </a:rPr>
                        <a:t>Kế hoạch, chiến lược phát triển của CSGD, trong đó có xác lập kết quả và các chỉ số về tài chính của </a:t>
                      </a:r>
                      <a:r>
                        <a:rPr lang="en-US" sz="1300" dirty="0">
                          <a:effectLst/>
                          <a:latin typeface="+mn-lt"/>
                          <a:ea typeface="Calibri" panose="020F0502020204030204" pitchFamily="34" charset="0"/>
                        </a:rPr>
                        <a:t>HĐĐT</a:t>
                      </a:r>
                      <a:r>
                        <a:rPr lang="vi-VN" sz="1300" dirty="0">
                          <a:effectLst/>
                          <a:latin typeface="+mn-lt"/>
                          <a:ea typeface="Calibri" panose="020F0502020204030204" pitchFamily="34" charset="0"/>
                        </a:rPr>
                        <a:t>, NCKH và </a:t>
                      </a:r>
                      <a:r>
                        <a:rPr lang="en-US" sz="1300" dirty="0">
                          <a:effectLst/>
                          <a:latin typeface="+mn-lt"/>
                          <a:ea typeface="Calibri" panose="020F0502020204030204" pitchFamily="34" charset="0"/>
                        </a:rPr>
                        <a:t>PVCĐ</a:t>
                      </a:r>
                      <a:r>
                        <a:rPr lang="vi-VN" sz="1300" dirty="0">
                          <a:effectLst/>
                          <a:latin typeface="+mn-lt"/>
                          <a:ea typeface="Calibri" panose="020F0502020204030204" pitchFamily="34" charset="0"/>
                        </a:rPr>
                        <a:t>.</a:t>
                      </a:r>
                      <a:endParaRPr lang="en-US" sz="1300" dirty="0">
                        <a:effectLst/>
                        <a:latin typeface="+mn-lt"/>
                        <a:ea typeface="Calibri" panose="020F0502020204030204" pitchFamily="34" charset="0"/>
                      </a:endParaRPr>
                    </a:p>
                    <a:p>
                      <a:pPr marL="0" lvl="0" indent="0" algn="just">
                        <a:lnSpc>
                          <a:spcPct val="100000"/>
                        </a:lnSpc>
                        <a:spcBef>
                          <a:spcPts val="0"/>
                        </a:spcBef>
                        <a:spcAft>
                          <a:spcPts val="0"/>
                        </a:spcAft>
                        <a:buFontTx/>
                        <a:buNone/>
                        <a:tabLst>
                          <a:tab pos="172085" algn="l"/>
                        </a:tabLst>
                      </a:pPr>
                      <a:r>
                        <a:rPr lang="en-US" sz="1300" dirty="0">
                          <a:effectLst/>
                          <a:latin typeface="+mn-lt"/>
                          <a:ea typeface="Calibri" panose="020F0502020204030204" pitchFamily="34" charset="0"/>
                        </a:rPr>
                        <a:t>-</a:t>
                      </a:r>
                      <a:r>
                        <a:rPr lang="vi-VN" sz="1300" dirty="0">
                          <a:effectLst/>
                          <a:latin typeface="+mn-lt"/>
                          <a:ea typeface="Calibri" panose="020F0502020204030204" pitchFamily="34" charset="0"/>
                        </a:rPr>
                        <a:t>Văn bản quy định cụ thể về kết quả và các chỉ số tài chính của </a:t>
                      </a:r>
                      <a:r>
                        <a:rPr lang="en-US" sz="1300" dirty="0">
                          <a:effectLst/>
                          <a:latin typeface="+mn-lt"/>
                          <a:ea typeface="Calibri" panose="020F0502020204030204" pitchFamily="34" charset="0"/>
                        </a:rPr>
                        <a:t>HĐĐT</a:t>
                      </a:r>
                      <a:r>
                        <a:rPr lang="vi-VN" sz="1300" dirty="0">
                          <a:effectLst/>
                          <a:latin typeface="+mn-lt"/>
                          <a:ea typeface="Calibri" panose="020F0502020204030204" pitchFamily="34" charset="0"/>
                        </a:rPr>
                        <a:t>, NCKH và </a:t>
                      </a:r>
                      <a:r>
                        <a:rPr lang="en-US" sz="1300" dirty="0">
                          <a:effectLst/>
                          <a:latin typeface="+mn-lt"/>
                          <a:ea typeface="Calibri" panose="020F0502020204030204" pitchFamily="34" charset="0"/>
                        </a:rPr>
                        <a:t>PVCĐ</a:t>
                      </a:r>
                      <a:r>
                        <a:rPr lang="vi-VN" sz="1300" dirty="0">
                          <a:effectLst/>
                          <a:latin typeface="+mn-lt"/>
                          <a:ea typeface="Calibri" panose="020F0502020204030204" pitchFamily="34" charset="0"/>
                        </a:rPr>
                        <a:t>*.</a:t>
                      </a:r>
                      <a:endParaRPr lang="en-US" sz="1300" dirty="0">
                        <a:effectLst/>
                        <a:latin typeface="+mn-lt"/>
                        <a:ea typeface="Calibri" panose="020F0502020204030204" pitchFamily="34" charset="0"/>
                      </a:endParaRPr>
                    </a:p>
                    <a:p>
                      <a:pPr algn="just">
                        <a:lnSpc>
                          <a:spcPct val="100000"/>
                        </a:lnSpc>
                        <a:spcBef>
                          <a:spcPts val="0"/>
                        </a:spcBef>
                        <a:spcAft>
                          <a:spcPts val="0"/>
                        </a:spcAft>
                        <a:buFontTx/>
                        <a:buNone/>
                        <a:tabLst>
                          <a:tab pos="172085" algn="l"/>
                        </a:tabLst>
                      </a:pPr>
                      <a:r>
                        <a:rPr lang="en-US" sz="1300" dirty="0">
                          <a:effectLst/>
                          <a:latin typeface="+mn-lt"/>
                          <a:ea typeface="Arial" panose="020B0604020202020204" pitchFamily="34" charset="0"/>
                        </a:rPr>
                        <a:t>-</a:t>
                      </a:r>
                      <a:r>
                        <a:rPr lang="vi-VN" sz="1300" dirty="0">
                          <a:effectLst/>
                          <a:latin typeface="+mn-lt"/>
                          <a:ea typeface="Arial" panose="020B0604020202020204" pitchFamily="34" charset="0"/>
                        </a:rPr>
                        <a:t>Báo cáo về kết quả </a:t>
                      </a:r>
                      <a:r>
                        <a:rPr lang="en-US" sz="1300" dirty="0">
                          <a:effectLst/>
                          <a:latin typeface="+mn-lt"/>
                          <a:ea typeface="Calibri" panose="020F0502020204030204" pitchFamily="34" charset="0"/>
                        </a:rPr>
                        <a:t>HĐĐT</a:t>
                      </a:r>
                      <a:r>
                        <a:rPr lang="vi-VN" sz="1300" dirty="0">
                          <a:effectLst/>
                          <a:latin typeface="+mn-lt"/>
                          <a:ea typeface="Calibri" panose="020F0502020204030204" pitchFamily="34" charset="0"/>
                        </a:rPr>
                        <a:t>, NCKH và </a:t>
                      </a:r>
                      <a:r>
                        <a:rPr lang="en-US" sz="1300" dirty="0">
                          <a:effectLst/>
                          <a:latin typeface="+mn-lt"/>
                          <a:ea typeface="Calibri" panose="020F0502020204030204" pitchFamily="34" charset="0"/>
                        </a:rPr>
                        <a:t>PVCĐ</a:t>
                      </a:r>
                      <a:r>
                        <a:rPr lang="vi-VN" sz="1300" dirty="0">
                          <a:effectLst/>
                          <a:latin typeface="+mn-lt"/>
                          <a:ea typeface="Arial" panose="020B0604020202020204" pitchFamily="34" charset="0"/>
                        </a:rPr>
                        <a:t>hằng năm (trong 5 năm của chu kỳ đánh giá)</a:t>
                      </a:r>
                      <a:r>
                        <a:rPr lang="en-US" sz="1300" dirty="0">
                          <a:effectLst/>
                          <a:latin typeface="+mn-lt"/>
                          <a:ea typeface="Arial" panose="020B0604020202020204" pitchFamily="34" charset="0"/>
                        </a:rPr>
                        <a:t>*</a:t>
                      </a:r>
                      <a:r>
                        <a:rPr lang="vi-VN" sz="1300" dirty="0">
                          <a:effectLst/>
                          <a:latin typeface="+mn-lt"/>
                          <a:ea typeface="Arial" panose="020B0604020202020204" pitchFamily="34" charset="0"/>
                        </a:rPr>
                        <a:t>.</a:t>
                      </a:r>
                      <a:endParaRPr lang="en-US" sz="1300" dirty="0">
                        <a:effectLst/>
                        <a:latin typeface="+mn-lt"/>
                        <a:ea typeface="Arial" panose="020B0604020202020204" pitchFamily="34" charset="0"/>
                      </a:endParaRPr>
                    </a:p>
                    <a:p>
                      <a:pPr marL="0" lvl="0" indent="0" algn="just">
                        <a:lnSpc>
                          <a:spcPct val="100000"/>
                        </a:lnSpc>
                        <a:spcBef>
                          <a:spcPts val="0"/>
                        </a:spcBef>
                        <a:spcAft>
                          <a:spcPts val="0"/>
                        </a:spcAft>
                        <a:buFontTx/>
                        <a:buNone/>
                        <a:tabLst>
                          <a:tab pos="172085" algn="l"/>
                        </a:tabLst>
                      </a:pPr>
                      <a:r>
                        <a:rPr lang="en-US" sz="1300" dirty="0">
                          <a:effectLst/>
                          <a:latin typeface="+mn-lt"/>
                          <a:ea typeface="Calibri" panose="020F0502020204030204" pitchFamily="34" charset="0"/>
                        </a:rPr>
                        <a:t>-</a:t>
                      </a:r>
                      <a:r>
                        <a:rPr lang="vi-VN" sz="1300" dirty="0">
                          <a:effectLst/>
                          <a:latin typeface="+mn-lt"/>
                          <a:ea typeface="Calibri" panose="020F0502020204030204" pitchFamily="34" charset="0"/>
                        </a:rPr>
                        <a:t>Báo cáo về tài chính của </a:t>
                      </a:r>
                      <a:r>
                        <a:rPr lang="en-US" sz="1300" dirty="0">
                          <a:effectLst/>
                          <a:latin typeface="+mn-lt"/>
                          <a:ea typeface="Calibri" panose="020F0502020204030204" pitchFamily="34" charset="0"/>
                        </a:rPr>
                        <a:t>HĐĐT</a:t>
                      </a:r>
                      <a:r>
                        <a:rPr lang="vi-VN" sz="1300" dirty="0">
                          <a:effectLst/>
                          <a:latin typeface="+mn-lt"/>
                          <a:ea typeface="Calibri" panose="020F0502020204030204" pitchFamily="34" charset="0"/>
                        </a:rPr>
                        <a:t>, NCKH và </a:t>
                      </a:r>
                      <a:r>
                        <a:rPr lang="en-US" sz="1300" dirty="0">
                          <a:effectLst/>
                          <a:latin typeface="+mn-lt"/>
                          <a:ea typeface="Calibri" panose="020F0502020204030204" pitchFamily="34" charset="0"/>
                        </a:rPr>
                        <a:t>PVCĐ </a:t>
                      </a:r>
                      <a:r>
                        <a:rPr lang="vi-VN" sz="1300" dirty="0">
                          <a:effectLst/>
                          <a:latin typeface="+mn-lt"/>
                          <a:ea typeface="Calibri" panose="020F0502020204030204" pitchFamily="34" charset="0"/>
                        </a:rPr>
                        <a:t>hằng năm (trong 5 năm của chu kỳ đánh giá).</a:t>
                      </a:r>
                      <a:endParaRPr lang="en-US" sz="1300" dirty="0">
                        <a:effectLst/>
                        <a:latin typeface="+mn-lt"/>
                        <a:ea typeface="Calibri" panose="020F0502020204030204" pitchFamily="34" charset="0"/>
                      </a:endParaRPr>
                    </a:p>
                    <a:p>
                      <a:pPr marL="0" lvl="0" indent="0" algn="just">
                        <a:lnSpc>
                          <a:spcPct val="100000"/>
                        </a:lnSpc>
                        <a:spcBef>
                          <a:spcPts val="0"/>
                        </a:spcBef>
                        <a:spcAft>
                          <a:spcPts val="0"/>
                        </a:spcAft>
                        <a:buFontTx/>
                        <a:buNone/>
                        <a:tabLst>
                          <a:tab pos="182245" algn="l"/>
                        </a:tabLst>
                      </a:pPr>
                      <a:r>
                        <a:rPr lang="en-US" sz="1300" dirty="0">
                          <a:effectLst/>
                          <a:latin typeface="+mn-lt"/>
                          <a:ea typeface="Calibri" panose="020F0502020204030204" pitchFamily="34" charset="0"/>
                        </a:rPr>
                        <a:t>-</a:t>
                      </a:r>
                      <a:r>
                        <a:rPr lang="vi-VN" sz="1300" dirty="0">
                          <a:effectLst/>
                          <a:latin typeface="+mn-lt"/>
                          <a:ea typeface="Calibri" panose="020F0502020204030204" pitchFamily="34" charset="0"/>
                        </a:rPr>
                        <a:t>Văn bản quy định (quy trình, phương pháp, công cụ, hướng dẫn) về việc thu thập thông tin phản hồi của các bên liên quan về kết quả và các chỉ số tài chính của </a:t>
                      </a:r>
                      <a:r>
                        <a:rPr lang="en-US" sz="1300" dirty="0">
                          <a:effectLst/>
                          <a:latin typeface="+mn-lt"/>
                          <a:ea typeface="Calibri" panose="020F0502020204030204" pitchFamily="34" charset="0"/>
                        </a:rPr>
                        <a:t>HĐĐT</a:t>
                      </a:r>
                      <a:r>
                        <a:rPr lang="vi-VN" sz="1300" dirty="0">
                          <a:effectLst/>
                          <a:latin typeface="+mn-lt"/>
                          <a:ea typeface="Calibri" panose="020F0502020204030204" pitchFamily="34" charset="0"/>
                        </a:rPr>
                        <a:t>, NCKH và </a:t>
                      </a:r>
                      <a:r>
                        <a:rPr lang="en-US" sz="1300" dirty="0">
                          <a:effectLst/>
                          <a:latin typeface="+mn-lt"/>
                          <a:ea typeface="Calibri" panose="020F0502020204030204" pitchFamily="34" charset="0"/>
                        </a:rPr>
                        <a:t>PVCĐ</a:t>
                      </a:r>
                      <a:r>
                        <a:rPr lang="vi-VN" sz="1300" dirty="0">
                          <a:effectLst/>
                          <a:latin typeface="+mn-lt"/>
                          <a:ea typeface="Calibri" panose="020F0502020204030204" pitchFamily="34" charset="0"/>
                        </a:rPr>
                        <a:t>.</a:t>
                      </a:r>
                      <a:endParaRPr lang="en-US" sz="1300" dirty="0">
                        <a:effectLst/>
                        <a:latin typeface="+mn-lt"/>
                        <a:ea typeface="Calibri" panose="020F0502020204030204" pitchFamily="34" charset="0"/>
                      </a:endParaRPr>
                    </a:p>
                    <a:p>
                      <a:pPr marL="0" lvl="0" indent="0" algn="just">
                        <a:lnSpc>
                          <a:spcPct val="100000"/>
                        </a:lnSpc>
                        <a:spcBef>
                          <a:spcPts val="0"/>
                        </a:spcBef>
                        <a:spcAft>
                          <a:spcPts val="0"/>
                        </a:spcAft>
                        <a:buFontTx/>
                        <a:buNone/>
                        <a:tabLst>
                          <a:tab pos="172085" algn="l"/>
                        </a:tabLst>
                      </a:pPr>
                      <a:r>
                        <a:rPr lang="vi-VN" sz="1300" dirty="0">
                          <a:effectLst/>
                          <a:latin typeface="+mn-lt"/>
                          <a:ea typeface="Calibri" panose="020F0502020204030204" pitchFamily="34" charset="0"/>
                        </a:rPr>
                        <a:t>CSDL (phiếu khảo sát, dữ liệu khảo sát gốc, báo cáo kết quả khảo sát) đánh giá về kết quả và các chỉ số tài chính của </a:t>
                      </a:r>
                      <a:r>
                        <a:rPr lang="en-US" sz="1300" dirty="0">
                          <a:effectLst/>
                          <a:latin typeface="+mn-lt"/>
                          <a:ea typeface="Calibri" panose="020F0502020204030204" pitchFamily="34" charset="0"/>
                        </a:rPr>
                        <a:t>HĐĐT</a:t>
                      </a:r>
                      <a:r>
                        <a:rPr lang="vi-VN" sz="1300" dirty="0">
                          <a:effectLst/>
                          <a:latin typeface="+mn-lt"/>
                          <a:ea typeface="Calibri" panose="020F0502020204030204" pitchFamily="34" charset="0"/>
                        </a:rPr>
                        <a:t>, NCKH và </a:t>
                      </a:r>
                      <a:r>
                        <a:rPr lang="en-US" sz="1300" dirty="0">
                          <a:effectLst/>
                          <a:latin typeface="+mn-lt"/>
                          <a:ea typeface="Calibri" panose="020F0502020204030204" pitchFamily="34" charset="0"/>
                        </a:rPr>
                        <a:t>PVCĐ</a:t>
                      </a:r>
                      <a:r>
                        <a:rPr lang="vi-VN" sz="1300" dirty="0">
                          <a:effectLst/>
                          <a:latin typeface="+mn-lt"/>
                          <a:ea typeface="Calibri" panose="020F0502020204030204" pitchFamily="34" charset="0"/>
                        </a:rPr>
                        <a:t>.</a:t>
                      </a:r>
                      <a:endParaRPr lang="en-US" sz="1300" dirty="0">
                        <a:effectLst/>
                        <a:latin typeface="+mn-lt"/>
                        <a:ea typeface="Calibri" panose="020F0502020204030204" pitchFamily="34" charset="0"/>
                      </a:endParaRPr>
                    </a:p>
                    <a:p>
                      <a:pPr marL="0" lvl="0" indent="0" algn="just">
                        <a:lnSpc>
                          <a:spcPct val="100000"/>
                        </a:lnSpc>
                        <a:spcBef>
                          <a:spcPts val="0"/>
                        </a:spcBef>
                        <a:spcAft>
                          <a:spcPts val="0"/>
                        </a:spcAft>
                        <a:buFontTx/>
                        <a:buNone/>
                        <a:tabLst>
                          <a:tab pos="189230" algn="l"/>
                        </a:tabLst>
                      </a:pPr>
                      <a:r>
                        <a:rPr lang="en-US" sz="1300" dirty="0">
                          <a:effectLst/>
                          <a:latin typeface="+mn-lt"/>
                          <a:ea typeface="Calibri" panose="020F0502020204030204" pitchFamily="34" charset="0"/>
                        </a:rPr>
                        <a:t>-</a:t>
                      </a:r>
                      <a:r>
                        <a:rPr lang="vi-VN" sz="1300" dirty="0">
                          <a:effectLst/>
                          <a:latin typeface="+mn-lt"/>
                          <a:ea typeface="Calibri" panose="020F0502020204030204" pitchFamily="34" charset="0"/>
                        </a:rPr>
                        <a:t>CSDL về kết quả của </a:t>
                      </a:r>
                      <a:r>
                        <a:rPr lang="en-US" sz="1300" dirty="0">
                          <a:effectLst/>
                          <a:latin typeface="+mn-lt"/>
                          <a:ea typeface="Calibri" panose="020F0502020204030204" pitchFamily="34" charset="0"/>
                        </a:rPr>
                        <a:t>HĐĐT</a:t>
                      </a:r>
                      <a:r>
                        <a:rPr lang="vi-VN" sz="1300" dirty="0">
                          <a:effectLst/>
                          <a:latin typeface="+mn-lt"/>
                          <a:ea typeface="Calibri" panose="020F0502020204030204" pitchFamily="34" charset="0"/>
                        </a:rPr>
                        <a:t>, NCKH và </a:t>
                      </a:r>
                      <a:r>
                        <a:rPr lang="en-US" sz="1300" dirty="0">
                          <a:effectLst/>
                          <a:latin typeface="+mn-lt"/>
                          <a:ea typeface="Calibri" panose="020F0502020204030204" pitchFamily="34" charset="0"/>
                        </a:rPr>
                        <a:t>PVCĐ*</a:t>
                      </a:r>
                      <a:r>
                        <a:rPr lang="vi-VN" sz="1300" dirty="0">
                          <a:effectLst/>
                          <a:latin typeface="+mn-lt"/>
                          <a:ea typeface="Calibri" panose="020F0502020204030204" pitchFamily="34" charset="0"/>
                        </a:rPr>
                        <a:t>.</a:t>
                      </a:r>
                      <a:endParaRPr lang="en-US" sz="1300" dirty="0">
                        <a:effectLst/>
                        <a:latin typeface="+mn-lt"/>
                        <a:ea typeface="Calibri" panose="020F0502020204030204" pitchFamily="34" charset="0"/>
                      </a:endParaRPr>
                    </a:p>
                    <a:p>
                      <a:pPr marL="0" lvl="0" indent="0" algn="just">
                        <a:lnSpc>
                          <a:spcPct val="100000"/>
                        </a:lnSpc>
                        <a:spcBef>
                          <a:spcPts val="0"/>
                        </a:spcBef>
                        <a:spcAft>
                          <a:spcPts val="0"/>
                        </a:spcAft>
                        <a:buFontTx/>
                        <a:buNone/>
                        <a:tabLst>
                          <a:tab pos="189230" algn="l"/>
                        </a:tabLst>
                      </a:pPr>
                      <a:r>
                        <a:rPr lang="en-US" sz="1300" dirty="0">
                          <a:effectLst/>
                          <a:latin typeface="+mn-lt"/>
                          <a:ea typeface="Calibri" panose="020F0502020204030204" pitchFamily="34" charset="0"/>
                        </a:rPr>
                        <a:t>- </a:t>
                      </a:r>
                      <a:r>
                        <a:rPr lang="vi-VN" sz="1300" dirty="0">
                          <a:effectLst/>
                          <a:latin typeface="+mn-lt"/>
                          <a:ea typeface="Calibri" panose="020F0502020204030204" pitchFamily="34" charset="0"/>
                        </a:rPr>
                        <a:t>Hệ thống giám sát về kết quả và các chỉ số tài chính của </a:t>
                      </a:r>
                      <a:r>
                        <a:rPr lang="en-US" sz="1300" dirty="0">
                          <a:effectLst/>
                          <a:latin typeface="+mn-lt"/>
                          <a:ea typeface="Calibri" panose="020F0502020204030204" pitchFamily="34" charset="0"/>
                        </a:rPr>
                        <a:t>HĐĐT</a:t>
                      </a:r>
                      <a:r>
                        <a:rPr lang="vi-VN" sz="1300" dirty="0">
                          <a:effectLst/>
                          <a:latin typeface="+mn-lt"/>
                          <a:ea typeface="Calibri" panose="020F0502020204030204" pitchFamily="34" charset="0"/>
                        </a:rPr>
                        <a:t>, NCKH và </a:t>
                      </a:r>
                      <a:r>
                        <a:rPr lang="en-US" sz="1300" dirty="0">
                          <a:effectLst/>
                          <a:latin typeface="+mn-lt"/>
                          <a:ea typeface="Calibri" panose="020F0502020204030204" pitchFamily="34" charset="0"/>
                        </a:rPr>
                        <a:t>PVCĐ</a:t>
                      </a:r>
                      <a:r>
                        <a:rPr lang="vi-VN" sz="1300" dirty="0">
                          <a:effectLst/>
                          <a:latin typeface="+mn-lt"/>
                          <a:ea typeface="Calibri" panose="020F0502020204030204" pitchFamily="34" charset="0"/>
                        </a:rPr>
                        <a:t>.</a:t>
                      </a:r>
                      <a:endParaRPr lang="en-US" sz="1300" dirty="0">
                        <a:effectLst/>
                        <a:latin typeface="+mn-lt"/>
                        <a:ea typeface="Calibri" panose="020F0502020204030204" pitchFamily="34" charset="0"/>
                      </a:endParaRPr>
                    </a:p>
                    <a:p>
                      <a:pPr marL="0" lvl="0" indent="0" algn="just">
                        <a:lnSpc>
                          <a:spcPct val="100000"/>
                        </a:lnSpc>
                        <a:spcBef>
                          <a:spcPts val="0"/>
                        </a:spcBef>
                        <a:spcAft>
                          <a:spcPts val="0"/>
                        </a:spcAft>
                        <a:buFontTx/>
                        <a:buNone/>
                        <a:tabLst>
                          <a:tab pos="128270" algn="l"/>
                        </a:tabLst>
                      </a:pPr>
                      <a:r>
                        <a:rPr lang="en-US" sz="1300" dirty="0">
                          <a:effectLst/>
                          <a:latin typeface="+mn-lt"/>
                          <a:ea typeface="Calibri" panose="020F0502020204030204" pitchFamily="34" charset="0"/>
                        </a:rPr>
                        <a:t>-</a:t>
                      </a:r>
                      <a:r>
                        <a:rPr lang="vi-VN" sz="1300" dirty="0">
                          <a:effectLst/>
                          <a:latin typeface="+mn-lt"/>
                          <a:ea typeface="Calibri" panose="020F0502020204030204" pitchFamily="34" charset="0"/>
                        </a:rPr>
                        <a:t>Các biên bản họp rà soát, điều chỉnh; các quyết định điều chỉnh về kết quả và các chỉ số tài chính của </a:t>
                      </a:r>
                      <a:r>
                        <a:rPr lang="en-US" sz="1300" dirty="0">
                          <a:effectLst/>
                          <a:latin typeface="+mn-lt"/>
                          <a:ea typeface="Calibri" panose="020F0502020204030204" pitchFamily="34" charset="0"/>
                        </a:rPr>
                        <a:t>HĐĐT</a:t>
                      </a:r>
                      <a:r>
                        <a:rPr lang="vi-VN" sz="1300" dirty="0">
                          <a:effectLst/>
                          <a:latin typeface="+mn-lt"/>
                          <a:ea typeface="Calibri" panose="020F0502020204030204" pitchFamily="34" charset="0"/>
                        </a:rPr>
                        <a:t>, NCKH và </a:t>
                      </a:r>
                      <a:r>
                        <a:rPr lang="en-US" sz="1300" dirty="0">
                          <a:effectLst/>
                          <a:latin typeface="+mn-lt"/>
                          <a:ea typeface="Calibri" panose="020F0502020204030204" pitchFamily="34" charset="0"/>
                        </a:rPr>
                        <a:t>PVCĐ</a:t>
                      </a:r>
                      <a:r>
                        <a:rPr lang="vi-VN" sz="1300" dirty="0">
                          <a:effectLst/>
                          <a:latin typeface="+mn-lt"/>
                          <a:ea typeface="Calibri" panose="020F0502020204030204" pitchFamily="34" charset="0"/>
                        </a:rPr>
                        <a:t>.</a:t>
                      </a:r>
                      <a:endParaRPr lang="en-US" sz="1300" dirty="0">
                        <a:effectLst/>
                        <a:latin typeface="+mn-lt"/>
                        <a:ea typeface="Calibri" panose="020F0502020204030204" pitchFamily="34" charset="0"/>
                      </a:endParaRPr>
                    </a:p>
                    <a:p>
                      <a:pPr marL="0" lvl="0" indent="0" algn="just">
                        <a:lnSpc>
                          <a:spcPct val="100000"/>
                        </a:lnSpc>
                        <a:spcBef>
                          <a:spcPts val="0"/>
                        </a:spcBef>
                        <a:spcAft>
                          <a:spcPts val="0"/>
                        </a:spcAft>
                        <a:buFontTx/>
                        <a:buNone/>
                        <a:tabLst>
                          <a:tab pos="128270" algn="l"/>
                        </a:tabLst>
                      </a:pPr>
                      <a:r>
                        <a:rPr lang="en-US" sz="1300" dirty="0">
                          <a:effectLst/>
                          <a:latin typeface="+mn-lt"/>
                          <a:ea typeface="Calibri" panose="020F0502020204030204" pitchFamily="34" charset="0"/>
                        </a:rPr>
                        <a:t>-</a:t>
                      </a:r>
                      <a:r>
                        <a:rPr lang="vi-VN" sz="1300" dirty="0">
                          <a:effectLst/>
                          <a:latin typeface="+mn-lt"/>
                          <a:ea typeface="Calibri" panose="020F0502020204030204" pitchFamily="34" charset="0"/>
                        </a:rPr>
                        <a:t>Các quyết định, kết luận, các đầu tư của CSGD thể hiện sự cải tiến chất lượng các hoạt động căn cứ thông tin phản hồi của các </a:t>
                      </a:r>
                      <a:r>
                        <a:rPr lang="en-US" sz="1300" dirty="0">
                          <a:effectLst/>
                          <a:latin typeface="+mn-lt"/>
                          <a:ea typeface="Calibri" panose="020F0502020204030204" pitchFamily="34" charset="0"/>
                        </a:rPr>
                        <a:t>BLQ </a:t>
                      </a:r>
                      <a:r>
                        <a:rPr lang="vi-VN" sz="1300" dirty="0">
                          <a:effectLst/>
                          <a:latin typeface="+mn-lt"/>
                          <a:ea typeface="Calibri" panose="020F0502020204030204" pitchFamily="34" charset="0"/>
                        </a:rPr>
                        <a:t>về kết quả và các chỉ số tài chính của </a:t>
                      </a:r>
                      <a:r>
                        <a:rPr lang="en-US" sz="1300" dirty="0">
                          <a:effectLst/>
                          <a:latin typeface="+mn-lt"/>
                          <a:ea typeface="Calibri" panose="020F0502020204030204" pitchFamily="34" charset="0"/>
                        </a:rPr>
                        <a:t>HĐĐT</a:t>
                      </a:r>
                      <a:r>
                        <a:rPr lang="vi-VN" sz="1300" dirty="0">
                          <a:effectLst/>
                          <a:latin typeface="+mn-lt"/>
                          <a:ea typeface="Calibri" panose="020F0502020204030204" pitchFamily="34" charset="0"/>
                        </a:rPr>
                        <a:t>, NCKH và </a:t>
                      </a:r>
                      <a:r>
                        <a:rPr lang="en-US" sz="1300" dirty="0">
                          <a:effectLst/>
                          <a:latin typeface="+mn-lt"/>
                          <a:ea typeface="Calibri" panose="020F0502020204030204" pitchFamily="34" charset="0"/>
                        </a:rPr>
                        <a:t>PVCĐ</a:t>
                      </a:r>
                      <a:r>
                        <a:rPr lang="vi-VN" sz="1300" dirty="0">
                          <a:effectLst/>
                          <a:latin typeface="+mn-lt"/>
                          <a:ea typeface="Calibri" panose="020F0502020204030204" pitchFamily="34" charset="0"/>
                        </a:rPr>
                        <a:t>.</a:t>
                      </a:r>
                      <a:endParaRPr lang="en-US" sz="1300" dirty="0">
                        <a:effectLst/>
                        <a:latin typeface="+mn-lt"/>
                        <a:ea typeface="Calibri" panose="020F0502020204030204" pitchFamily="34" charset="0"/>
                      </a:endParaRPr>
                    </a:p>
                    <a:p>
                      <a:pPr marL="0" lvl="0" indent="0" algn="just">
                        <a:lnSpc>
                          <a:spcPct val="100000"/>
                        </a:lnSpc>
                        <a:spcBef>
                          <a:spcPts val="0"/>
                        </a:spcBef>
                        <a:spcAft>
                          <a:spcPts val="0"/>
                        </a:spcAft>
                        <a:buFontTx/>
                        <a:buNone/>
                        <a:tabLst>
                          <a:tab pos="172085" algn="l"/>
                        </a:tabLst>
                      </a:pPr>
                      <a:r>
                        <a:rPr lang="en-US" sz="1300" dirty="0">
                          <a:effectLst/>
                          <a:latin typeface="+mn-lt"/>
                          <a:ea typeface="Calibri" panose="020F0502020204030204" pitchFamily="34" charset="0"/>
                        </a:rPr>
                        <a:t>-</a:t>
                      </a:r>
                      <a:r>
                        <a:rPr lang="vi-VN" sz="1300" dirty="0">
                          <a:effectLst/>
                          <a:latin typeface="+mn-lt"/>
                          <a:ea typeface="Calibri" panose="020F0502020204030204" pitchFamily="34" charset="0"/>
                        </a:rPr>
                        <a:t>Bản đối sánh về kết quả và các chỉ số tài chính của </a:t>
                      </a:r>
                      <a:r>
                        <a:rPr lang="en-US" sz="1300" dirty="0">
                          <a:effectLst/>
                          <a:latin typeface="+mn-lt"/>
                          <a:ea typeface="Calibri" panose="020F0502020204030204" pitchFamily="34" charset="0"/>
                        </a:rPr>
                        <a:t>HĐĐT</a:t>
                      </a:r>
                      <a:r>
                        <a:rPr lang="vi-VN" sz="1300" dirty="0">
                          <a:effectLst/>
                          <a:latin typeface="+mn-lt"/>
                          <a:ea typeface="Calibri" panose="020F0502020204030204" pitchFamily="34" charset="0"/>
                        </a:rPr>
                        <a:t>, NCKH và </a:t>
                      </a:r>
                      <a:r>
                        <a:rPr lang="en-US" sz="1300" dirty="0">
                          <a:effectLst/>
                          <a:latin typeface="+mn-lt"/>
                          <a:ea typeface="Calibri" panose="020F0502020204030204" pitchFamily="34" charset="0"/>
                        </a:rPr>
                        <a:t>PVCĐ</a:t>
                      </a:r>
                      <a:r>
                        <a:rPr lang="vi-VN" sz="1300" dirty="0">
                          <a:effectLst/>
                          <a:latin typeface="+mn-lt"/>
                          <a:ea typeface="Calibri" panose="020F0502020204030204" pitchFamily="34" charset="0"/>
                        </a:rPr>
                        <a:t>.</a:t>
                      </a:r>
                      <a:endParaRPr lang="en-US" sz="1300" dirty="0">
                        <a:effectLst/>
                        <a:latin typeface="+mn-lt"/>
                        <a:ea typeface="Calibri" panose="020F050202020403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841916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81497" y="65315"/>
            <a:ext cx="11803224" cy="1091680"/>
          </a:xfrm>
          <a:solidFill>
            <a:schemeClr val="accent6">
              <a:lumMod val="20000"/>
              <a:lumOff val="80000"/>
            </a:schemeClr>
          </a:solidFill>
        </p:spPr>
        <p:txBody>
          <a:bodyPr>
            <a:noAutofit/>
          </a:bodyPr>
          <a:lstStyle/>
          <a:p>
            <a:pPr lvl="0" algn="just" defTabSz="889000">
              <a:spcAft>
                <a:spcPct val="35000"/>
              </a:spcAft>
            </a:pPr>
            <a:r>
              <a:rPr lang="en-US" sz="2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TC 25.2</a:t>
            </a: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b="1" dirty="0">
                <a:solidFill>
                  <a:srgbClr val="FF0000"/>
                </a:solidFill>
                <a:latin typeface="Arial" panose="020B0604020202020204" pitchFamily="34" charset="0"/>
                <a:cs typeface="Arial" panose="020B0604020202020204" pitchFamily="34" charset="0"/>
              </a:rPr>
              <a:t>K</a:t>
            </a:r>
            <a:r>
              <a:rPr lang="vi-VN" sz="2800" b="1" dirty="0">
                <a:solidFill>
                  <a:srgbClr val="FF0000"/>
                </a:solidFill>
                <a:latin typeface="Arial" panose="020B0604020202020204" pitchFamily="34" charset="0"/>
                <a:cs typeface="Arial" panose="020B0604020202020204" pitchFamily="34" charset="0"/>
              </a:rPr>
              <a:t>ết quả </a:t>
            </a:r>
            <a:r>
              <a:rPr lang="vi-VN" sz="2800" dirty="0">
                <a:solidFill>
                  <a:prstClr val="black"/>
                </a:solidFill>
                <a:latin typeface="Arial" panose="020B0604020202020204" pitchFamily="34" charset="0"/>
                <a:cs typeface="Arial" panose="020B0604020202020204" pitchFamily="34" charset="0"/>
              </a:rPr>
              <a:t>v</a:t>
            </a:r>
            <a:r>
              <a:rPr lang="en-US" sz="2800" dirty="0">
                <a:solidFill>
                  <a:prstClr val="black"/>
                </a:solidFill>
                <a:latin typeface="Arial" panose="020B0604020202020204" pitchFamily="34" charset="0"/>
                <a:cs typeface="Arial" panose="020B0604020202020204" pitchFamily="34" charset="0"/>
              </a:rPr>
              <a:t>à </a:t>
            </a:r>
            <a:r>
              <a:rPr lang="en-US" sz="2800" dirty="0" err="1">
                <a:solidFill>
                  <a:prstClr val="black"/>
                </a:solidFill>
                <a:latin typeface="Arial" panose="020B0604020202020204" pitchFamily="34" charset="0"/>
                <a:cs typeface="Arial" panose="020B0604020202020204" pitchFamily="34" charset="0"/>
              </a:rPr>
              <a:t>các</a:t>
            </a:r>
            <a:r>
              <a:rPr lang="en-US" sz="2800" dirty="0">
                <a:solidFill>
                  <a:prstClr val="black"/>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ch</a:t>
            </a:r>
            <a:r>
              <a:rPr lang="vi-VN" sz="2800" b="1" dirty="0">
                <a:solidFill>
                  <a:srgbClr val="FF0000"/>
                </a:solidFill>
                <a:latin typeface="Arial" panose="020B0604020202020204" pitchFamily="34" charset="0"/>
                <a:cs typeface="Arial" panose="020B0604020202020204" pitchFamily="34" charset="0"/>
              </a:rPr>
              <a:t>ỉ số thị trường</a:t>
            </a:r>
            <a:r>
              <a:rPr lang="vi-VN" sz="2800" dirty="0">
                <a:solidFill>
                  <a:prstClr val="black"/>
                </a:solidFill>
                <a:latin typeface="Arial" panose="020B0604020202020204" pitchFamily="34" charset="0"/>
                <a:cs typeface="Arial" panose="020B0604020202020204" pitchFamily="34" charset="0"/>
              </a:rPr>
              <a:t> của hoạt động đ</a:t>
            </a:r>
            <a:r>
              <a:rPr lang="en-US" sz="2800" dirty="0" err="1">
                <a:solidFill>
                  <a:prstClr val="black"/>
                </a:solidFill>
                <a:latin typeface="Arial" panose="020B0604020202020204" pitchFamily="34" charset="0"/>
                <a:cs typeface="Arial" panose="020B0604020202020204" pitchFamily="34" charset="0"/>
              </a:rPr>
              <a:t>ào</a:t>
            </a:r>
            <a:r>
              <a:rPr lang="en-US" sz="2800" dirty="0">
                <a:solidFill>
                  <a:prstClr val="black"/>
                </a:solidFill>
                <a:latin typeface="Arial" panose="020B0604020202020204" pitchFamily="34" charset="0"/>
                <a:cs typeface="Arial" panose="020B0604020202020204" pitchFamily="34" charset="0"/>
              </a:rPr>
              <a:t> t</a:t>
            </a:r>
            <a:r>
              <a:rPr lang="vi-VN" sz="2800" dirty="0">
                <a:solidFill>
                  <a:prstClr val="black"/>
                </a:solidFill>
                <a:latin typeface="Arial" panose="020B0604020202020204" pitchFamily="34" charset="0"/>
                <a:cs typeface="Arial" panose="020B0604020202020204" pitchFamily="34" charset="0"/>
              </a:rPr>
              <a:t>ạo, </a:t>
            </a:r>
            <a:r>
              <a:rPr lang="en-US" sz="2800" dirty="0">
                <a:solidFill>
                  <a:prstClr val="black"/>
                </a:solidFill>
                <a:latin typeface="Arial" panose="020B0604020202020204" pitchFamily="34" charset="0"/>
                <a:cs typeface="Arial" panose="020B0604020202020204" pitchFamily="34" charset="0"/>
              </a:rPr>
              <a:t>NCKH </a:t>
            </a:r>
            <a:r>
              <a:rPr lang="vi-VN" sz="2800" dirty="0">
                <a:solidFill>
                  <a:prstClr val="black"/>
                </a:solidFill>
                <a:latin typeface="Arial" panose="020B0604020202020204" pitchFamily="34" charset="0"/>
                <a:cs typeface="Arial" panose="020B0604020202020204" pitchFamily="34" charset="0"/>
              </a:rPr>
              <a:t>v</a:t>
            </a:r>
            <a:r>
              <a:rPr lang="en-US" sz="2800" dirty="0">
                <a:solidFill>
                  <a:prstClr val="black"/>
                </a:solidFill>
                <a:latin typeface="Arial" panose="020B0604020202020204" pitchFamily="34" charset="0"/>
                <a:cs typeface="Arial" panose="020B0604020202020204" pitchFamily="34" charset="0"/>
              </a:rPr>
              <a:t>à </a:t>
            </a:r>
            <a:r>
              <a:rPr lang="en-US" sz="2800" dirty="0" err="1">
                <a:solidFill>
                  <a:prstClr val="black"/>
                </a:solidFill>
                <a:latin typeface="Arial" panose="020B0604020202020204" pitchFamily="34" charset="0"/>
                <a:cs typeface="Arial" panose="020B0604020202020204" pitchFamily="34" charset="0"/>
              </a:rPr>
              <a:t>ph</a:t>
            </a:r>
            <a:r>
              <a:rPr lang="vi-VN" sz="2800" dirty="0">
                <a:solidFill>
                  <a:prstClr val="black"/>
                </a:solidFill>
                <a:latin typeface="Arial" panose="020B0604020202020204" pitchFamily="34" charset="0"/>
                <a:cs typeface="Arial" panose="020B0604020202020204" pitchFamily="34" charset="0"/>
              </a:rPr>
              <a:t>ục vụ cộng đồng được </a:t>
            </a:r>
            <a:r>
              <a:rPr lang="vi-VN" sz="2800" b="1" dirty="0">
                <a:solidFill>
                  <a:srgbClr val="FF0000"/>
                </a:solidFill>
                <a:latin typeface="Arial" panose="020B0604020202020204" pitchFamily="34" charset="0"/>
                <a:cs typeface="Arial" panose="020B0604020202020204" pitchFamily="34" charset="0"/>
              </a:rPr>
              <a:t>x</a:t>
            </a:r>
            <a:r>
              <a:rPr lang="en-US" sz="2800" b="1" dirty="0" err="1">
                <a:solidFill>
                  <a:srgbClr val="FF0000"/>
                </a:solidFill>
                <a:latin typeface="Arial" panose="020B0604020202020204" pitchFamily="34" charset="0"/>
                <a:cs typeface="Arial" panose="020B0604020202020204" pitchFamily="34" charset="0"/>
              </a:rPr>
              <a:t>ác</a:t>
            </a:r>
            <a:r>
              <a:rPr lang="en-US" sz="2800" b="1" dirty="0">
                <a:solidFill>
                  <a:srgbClr val="FF0000"/>
                </a:solidFill>
                <a:latin typeface="Arial" panose="020B0604020202020204" pitchFamily="34" charset="0"/>
                <a:cs typeface="Arial" panose="020B0604020202020204" pitchFamily="34" charset="0"/>
              </a:rPr>
              <a:t> l</a:t>
            </a:r>
            <a:r>
              <a:rPr lang="vi-VN" sz="2800" b="1" dirty="0">
                <a:solidFill>
                  <a:srgbClr val="FF0000"/>
                </a:solidFill>
                <a:latin typeface="Arial" panose="020B0604020202020204" pitchFamily="34" charset="0"/>
                <a:cs typeface="Arial" panose="020B0604020202020204" pitchFamily="34" charset="0"/>
              </a:rPr>
              <a:t>ập, gi</a:t>
            </a:r>
            <a:r>
              <a:rPr lang="en-US" sz="2800" b="1" dirty="0" err="1">
                <a:solidFill>
                  <a:srgbClr val="FF0000"/>
                </a:solidFill>
                <a:latin typeface="Arial" panose="020B0604020202020204" pitchFamily="34" charset="0"/>
                <a:cs typeface="Arial" panose="020B0604020202020204" pitchFamily="34" charset="0"/>
              </a:rPr>
              <a:t>ám</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sát</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và</a:t>
            </a:r>
            <a:r>
              <a:rPr lang="en-US" sz="2800" b="1" dirty="0">
                <a:solidFill>
                  <a:srgbClr val="FF0000"/>
                </a:solidFill>
                <a:latin typeface="Arial" panose="020B0604020202020204" pitchFamily="34" charset="0"/>
                <a:cs typeface="Arial" panose="020B0604020202020204" pitchFamily="34" charset="0"/>
              </a:rPr>
              <a:t> đ</a:t>
            </a:r>
            <a:r>
              <a:rPr lang="vi-VN" sz="2800" b="1" dirty="0">
                <a:solidFill>
                  <a:srgbClr val="FF0000"/>
                </a:solidFill>
                <a:latin typeface="Arial" panose="020B0604020202020204" pitchFamily="34" charset="0"/>
                <a:cs typeface="Arial" panose="020B0604020202020204" pitchFamily="34" charset="0"/>
              </a:rPr>
              <a:t>ối s</a:t>
            </a:r>
            <a:r>
              <a:rPr lang="en-US" sz="2800" b="1" dirty="0" err="1">
                <a:solidFill>
                  <a:srgbClr val="FF0000"/>
                </a:solidFill>
                <a:latin typeface="Arial" panose="020B0604020202020204" pitchFamily="34" charset="0"/>
                <a:cs typeface="Arial" panose="020B0604020202020204" pitchFamily="34" charset="0"/>
              </a:rPr>
              <a:t>ánh</a:t>
            </a:r>
            <a:r>
              <a:rPr lang="en-US" sz="2800" b="1" dirty="0">
                <a:solidFill>
                  <a:srgbClr val="FF0000"/>
                </a:solidFill>
                <a:latin typeface="Arial" panose="020B0604020202020204" pitchFamily="34" charset="0"/>
                <a:cs typeface="Arial" panose="020B0604020202020204" pitchFamily="34" charset="0"/>
              </a:rPr>
              <a:t> </a:t>
            </a:r>
            <a:r>
              <a:rPr lang="en-US" sz="2800" dirty="0">
                <a:solidFill>
                  <a:prstClr val="black"/>
                </a:solidFill>
                <a:latin typeface="Arial" panose="020B0604020202020204" pitchFamily="34" charset="0"/>
                <a:cs typeface="Arial" panose="020B0604020202020204" pitchFamily="34" charset="0"/>
              </a:rPr>
              <a:t>đ</a:t>
            </a:r>
            <a:r>
              <a:rPr lang="vi-VN" sz="2800" dirty="0">
                <a:solidFill>
                  <a:prstClr val="black"/>
                </a:solidFill>
                <a:latin typeface="Arial" panose="020B0604020202020204" pitchFamily="34" charset="0"/>
                <a:cs typeface="Arial" panose="020B0604020202020204" pitchFamily="34" charset="0"/>
              </a:rPr>
              <a:t>ể cải tiến</a:t>
            </a: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645735301"/>
              </p:ext>
            </p:extLst>
          </p:nvPr>
        </p:nvGraphicFramePr>
        <p:xfrm>
          <a:off x="181497" y="1084947"/>
          <a:ext cx="11938968" cy="5689773"/>
        </p:xfrm>
        <a:graphic>
          <a:graphicData uri="http://schemas.openxmlformats.org/drawingml/2006/table">
            <a:tbl>
              <a:tblPr firstRow="1" bandRow="1">
                <a:tableStyleId>{5C22544A-7EE6-4342-B048-85BDC9FD1C3A}</a:tableStyleId>
              </a:tblPr>
              <a:tblGrid>
                <a:gridCol w="1813294">
                  <a:extLst>
                    <a:ext uri="{9D8B030D-6E8A-4147-A177-3AD203B41FA5}">
                      <a16:colId xmlns:a16="http://schemas.microsoft.com/office/drawing/2014/main" xmlns="" val="1338212068"/>
                    </a:ext>
                  </a:extLst>
                </a:gridCol>
                <a:gridCol w="4840517">
                  <a:extLst>
                    <a:ext uri="{9D8B030D-6E8A-4147-A177-3AD203B41FA5}">
                      <a16:colId xmlns:a16="http://schemas.microsoft.com/office/drawing/2014/main" xmlns="" val="4227679062"/>
                    </a:ext>
                  </a:extLst>
                </a:gridCol>
                <a:gridCol w="5285157">
                  <a:extLst>
                    <a:ext uri="{9D8B030D-6E8A-4147-A177-3AD203B41FA5}">
                      <a16:colId xmlns:a16="http://schemas.microsoft.com/office/drawing/2014/main" xmlns="" val="2341633141"/>
                    </a:ext>
                  </a:extLst>
                </a:gridCol>
              </a:tblGrid>
              <a:tr h="3862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FFFF00"/>
                          </a:solidFill>
                          <a:effectLst/>
                          <a:latin typeface="Arial" panose="020B0604020202020204" pitchFamily="34" charset="0"/>
                          <a:ea typeface="+mn-ea"/>
                          <a:cs typeface="Arial" panose="020B0604020202020204" pitchFamily="34" charset="0"/>
                        </a:rPr>
                        <a:t>Y/C TC</a:t>
                      </a:r>
                    </a:p>
                  </a:txBody>
                  <a:tcPr/>
                </a:tc>
                <a:tc>
                  <a:txBody>
                    <a:bodyPr/>
                    <a:lstStyle/>
                    <a:p>
                      <a:pPr marL="0" indent="0"/>
                      <a:r>
                        <a:rPr lang="en-US" sz="1800" dirty="0" err="1">
                          <a:solidFill>
                            <a:schemeClr val="tx1">
                              <a:lumMod val="95000"/>
                              <a:lumOff val="5000"/>
                            </a:schemeClr>
                          </a:solidFill>
                          <a:latin typeface="Arial" panose="020B0604020202020204" pitchFamily="34" charset="0"/>
                          <a:cs typeface="Arial" panose="020B0604020202020204" pitchFamily="34" charset="0"/>
                        </a:rPr>
                        <a:t>Mốc</a:t>
                      </a:r>
                      <a:r>
                        <a:rPr lang="en-US" sz="1800" dirty="0">
                          <a:solidFill>
                            <a:schemeClr val="tx1">
                              <a:lumMod val="95000"/>
                              <a:lumOff val="5000"/>
                            </a:schemeClr>
                          </a:solidFill>
                          <a:latin typeface="Arial" panose="020B0604020202020204" pitchFamily="34" charset="0"/>
                          <a:cs typeface="Arial" panose="020B0604020202020204" pitchFamily="34" charset="0"/>
                        </a:rPr>
                        <a:t> </a:t>
                      </a:r>
                      <a:r>
                        <a:rPr lang="en-US" sz="1800" dirty="0" err="1">
                          <a:solidFill>
                            <a:schemeClr val="tx1">
                              <a:lumMod val="95000"/>
                              <a:lumOff val="5000"/>
                            </a:schemeClr>
                          </a:solidFill>
                          <a:latin typeface="Arial" panose="020B0604020202020204" pitchFamily="34" charset="0"/>
                          <a:cs typeface="Arial" panose="020B0604020202020204" pitchFamily="34" charset="0"/>
                        </a:rPr>
                        <a:t>chuẩn</a:t>
                      </a:r>
                      <a:endParaRPr lang="en-US" sz="1800" dirty="0">
                        <a:solidFill>
                          <a:schemeClr val="tx1">
                            <a:lumMod val="95000"/>
                            <a:lumOff val="5000"/>
                          </a:schemeClr>
                        </a:solidFill>
                        <a:latin typeface="Arial" panose="020B0604020202020204" pitchFamily="34" charset="0"/>
                        <a:cs typeface="Arial" panose="020B0604020202020204" pitchFamily="34" charset="0"/>
                      </a:endParaRPr>
                    </a:p>
                  </a:txBody>
                  <a:tcPr>
                    <a:solidFill>
                      <a:schemeClr val="bg1"/>
                    </a:solidFill>
                  </a:tcPr>
                </a:tc>
                <a:tc>
                  <a:txBody>
                    <a:bodyPr/>
                    <a:lstStyle/>
                    <a:p>
                      <a:pPr marL="0" indent="0"/>
                      <a:r>
                        <a:rPr lang="en-US" sz="1800" dirty="0">
                          <a:solidFill>
                            <a:schemeClr val="tx1">
                              <a:lumMod val="95000"/>
                              <a:lumOff val="5000"/>
                            </a:schemeClr>
                          </a:solidFill>
                          <a:latin typeface="Arial" panose="020B0604020202020204" pitchFamily="34" charset="0"/>
                          <a:cs typeface="Arial" panose="020B0604020202020204" pitchFamily="34" charset="0"/>
                        </a:rPr>
                        <a:t>Minh </a:t>
                      </a:r>
                      <a:r>
                        <a:rPr lang="en-US" sz="1800" dirty="0" err="1">
                          <a:solidFill>
                            <a:schemeClr val="tx1">
                              <a:lumMod val="95000"/>
                              <a:lumOff val="5000"/>
                            </a:schemeClr>
                          </a:solidFill>
                          <a:latin typeface="Arial" panose="020B0604020202020204" pitchFamily="34" charset="0"/>
                          <a:cs typeface="Arial" panose="020B0604020202020204" pitchFamily="34" charset="0"/>
                        </a:rPr>
                        <a:t>chứng</a:t>
                      </a:r>
                      <a:endParaRPr lang="en-US" sz="1800" dirty="0">
                        <a:solidFill>
                          <a:schemeClr val="tx1">
                            <a:lumMod val="95000"/>
                            <a:lumOff val="5000"/>
                          </a:schemeClr>
                        </a:solidFill>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xmlns="" val="1881705326"/>
                  </a:ext>
                </a:extLst>
              </a:tr>
              <a:tr h="4793150">
                <a:tc>
                  <a:txBody>
                    <a:bodyPr/>
                    <a:lstStyle/>
                    <a:p>
                      <a:pPr marL="0" lvl="0" indent="0" algn="just">
                        <a:lnSpc>
                          <a:spcPts val="2000"/>
                        </a:lnSpc>
                        <a:spcBef>
                          <a:spcPts val="300"/>
                        </a:spcBef>
                        <a:spcAft>
                          <a:spcPts val="0"/>
                        </a:spcAft>
                        <a:buFont typeface="+mj-lt"/>
                        <a:buAutoNum type="arabicPeriod"/>
                        <a:tabLst>
                          <a:tab pos="269875" algn="l"/>
                        </a:tabLst>
                      </a:pPr>
                      <a:r>
                        <a:rPr lang="vi-VN" sz="1800" dirty="0">
                          <a:effectLst/>
                          <a:latin typeface="Arial" panose="020B0604020202020204" pitchFamily="34" charset="0"/>
                          <a:ea typeface="Calibri" panose="020F0502020204030204" pitchFamily="34" charset="0"/>
                          <a:cs typeface="Arial" panose="020B0604020202020204" pitchFamily="34" charset="0"/>
                        </a:rPr>
                        <a:t>Kết quả và các </a:t>
                      </a:r>
                      <a:r>
                        <a:rPr lang="vi-VN" sz="1800" b="1" kern="1200" dirty="0">
                          <a:solidFill>
                            <a:srgbClr val="FF0000"/>
                          </a:solidFill>
                          <a:effectLst/>
                          <a:latin typeface="Arial" panose="020B0604020202020204" pitchFamily="34" charset="0"/>
                          <a:ea typeface="+mj-ea"/>
                          <a:cs typeface="Arial" panose="020B0604020202020204" pitchFamily="34" charset="0"/>
                        </a:rPr>
                        <a:t>chỉ số thị trường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 </a:t>
                      </a:r>
                      <a:r>
                        <a:rPr lang="vi-VN" sz="1800" dirty="0">
                          <a:effectLst/>
                          <a:latin typeface="Arial" panose="020B0604020202020204" pitchFamily="34" charset="0"/>
                          <a:ea typeface="Calibri" panose="020F0502020204030204" pitchFamily="34" charset="0"/>
                          <a:cs typeface="Arial" panose="020B0604020202020204" pitchFamily="34" charset="0"/>
                        </a:rPr>
                        <a:t>được </a:t>
                      </a:r>
                      <a:r>
                        <a:rPr lang="vi-VN" sz="1800" b="1" dirty="0">
                          <a:solidFill>
                            <a:srgbClr val="FF0000"/>
                          </a:solidFill>
                          <a:effectLst/>
                          <a:latin typeface="Arial" panose="020B0604020202020204" pitchFamily="34" charset="0"/>
                          <a:ea typeface="+mj-ea"/>
                          <a:cs typeface="Arial" panose="020B0604020202020204" pitchFamily="34" charset="0"/>
                        </a:rPr>
                        <a:t>xác lập</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 typeface="+mj-lt"/>
                        <a:buAutoNum type="arabicPeriod"/>
                        <a:tabLst>
                          <a:tab pos="269875" algn="l"/>
                        </a:tabLst>
                      </a:pPr>
                      <a:r>
                        <a:rPr lang="vi-VN" sz="1800" dirty="0">
                          <a:effectLst/>
                          <a:latin typeface="Arial" panose="020B0604020202020204" pitchFamily="34" charset="0"/>
                          <a:ea typeface="Calibri" panose="020F0502020204030204" pitchFamily="34" charset="0"/>
                          <a:cs typeface="Arial" panose="020B0604020202020204" pitchFamily="34" charset="0"/>
                        </a:rPr>
                        <a:t>Kết quả và các chỉ số thị trường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 </a:t>
                      </a:r>
                      <a:r>
                        <a:rPr lang="vi-VN" sz="1800" dirty="0">
                          <a:effectLst/>
                          <a:latin typeface="Arial" panose="020B0604020202020204" pitchFamily="34" charset="0"/>
                          <a:ea typeface="Calibri" panose="020F0502020204030204" pitchFamily="34" charset="0"/>
                          <a:cs typeface="Arial" panose="020B0604020202020204" pitchFamily="34" charset="0"/>
                        </a:rPr>
                        <a:t>được </a:t>
                      </a:r>
                      <a:r>
                        <a:rPr lang="vi-VN" sz="1800" b="1" kern="1200" dirty="0">
                          <a:solidFill>
                            <a:srgbClr val="FF0000"/>
                          </a:solidFill>
                          <a:effectLst/>
                          <a:latin typeface="Arial" panose="020B0604020202020204" pitchFamily="34" charset="0"/>
                          <a:ea typeface="+mj-ea"/>
                          <a:cs typeface="Arial" panose="020B0604020202020204" pitchFamily="34" charset="0"/>
                        </a:rPr>
                        <a:t>giám sát.</a:t>
                      </a:r>
                      <a:endParaRPr lang="en-US" sz="1800" b="1" kern="1200" dirty="0">
                        <a:solidFill>
                          <a:srgbClr val="FF0000"/>
                        </a:solidFill>
                        <a:effectLst/>
                        <a:latin typeface="Arial" panose="020B0604020202020204" pitchFamily="34" charset="0"/>
                        <a:ea typeface="+mj-ea"/>
                        <a:cs typeface="Arial" panose="020B0604020202020204" pitchFamily="34" charset="0"/>
                      </a:endParaRPr>
                    </a:p>
                    <a:p>
                      <a:pPr marL="0" lvl="0" indent="0" algn="just">
                        <a:lnSpc>
                          <a:spcPts val="2000"/>
                        </a:lnSpc>
                        <a:spcBef>
                          <a:spcPts val="300"/>
                        </a:spcBef>
                        <a:spcAft>
                          <a:spcPts val="0"/>
                        </a:spcAft>
                        <a:buFont typeface="+mj-lt"/>
                        <a:buAutoNum type="arabicPeriod"/>
                        <a:tabLst>
                          <a:tab pos="269875" algn="l"/>
                        </a:tabLst>
                      </a:pPr>
                      <a:r>
                        <a:rPr lang="vi-VN" sz="1800" dirty="0">
                          <a:effectLst/>
                          <a:latin typeface="Arial" panose="020B0604020202020204" pitchFamily="34" charset="0"/>
                          <a:ea typeface="Calibri" panose="020F0502020204030204" pitchFamily="34" charset="0"/>
                          <a:cs typeface="Arial" panose="020B0604020202020204" pitchFamily="34" charset="0"/>
                        </a:rPr>
                        <a:t>Kết quả và các chỉ số thị trường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 </a:t>
                      </a:r>
                      <a:r>
                        <a:rPr lang="vi-VN" sz="1800" dirty="0">
                          <a:effectLst/>
                          <a:latin typeface="Arial" panose="020B0604020202020204" pitchFamily="34" charset="0"/>
                          <a:ea typeface="Calibri" panose="020F0502020204030204" pitchFamily="34" charset="0"/>
                          <a:cs typeface="Arial" panose="020B0604020202020204" pitchFamily="34" charset="0"/>
                        </a:rPr>
                        <a:t>được </a:t>
                      </a:r>
                      <a:r>
                        <a:rPr lang="vi-VN" sz="1800" b="1" kern="1200" dirty="0">
                          <a:solidFill>
                            <a:srgbClr val="FF0000"/>
                          </a:solidFill>
                          <a:effectLst/>
                          <a:latin typeface="Arial" panose="020B0604020202020204" pitchFamily="34" charset="0"/>
                          <a:ea typeface="+mj-ea"/>
                          <a:cs typeface="Arial" panose="020B0604020202020204" pitchFamily="34" charset="0"/>
                        </a:rPr>
                        <a:t>đối sánh</a:t>
                      </a:r>
                      <a:r>
                        <a:rPr lang="vi-VN" sz="1800" dirty="0">
                          <a:effectLst/>
                          <a:latin typeface="Arial" panose="020B0604020202020204" pitchFamily="34" charset="0"/>
                          <a:ea typeface="Calibri" panose="020F0502020204030204" pitchFamily="34" charset="0"/>
                          <a:cs typeface="Arial" panose="020B0604020202020204" pitchFamily="34" charset="0"/>
                        </a:rPr>
                        <a:t> để cải tiến.</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lvl="0" indent="0" algn="just">
                        <a:lnSpc>
                          <a:spcPts val="2000"/>
                        </a:lnSpc>
                        <a:spcBef>
                          <a:spcPts val="300"/>
                        </a:spcBef>
                        <a:spcAft>
                          <a:spcPts val="0"/>
                        </a:spcAft>
                        <a:buFont typeface="+mj-lt"/>
                        <a:buAutoNum type="arabicPeriod"/>
                        <a:tabLst>
                          <a:tab pos="226060" algn="l"/>
                        </a:tabLst>
                      </a:pPr>
                      <a:r>
                        <a:rPr lang="vi-VN" sz="1800" dirty="0">
                          <a:effectLst/>
                          <a:latin typeface="Arial" panose="020B0604020202020204" pitchFamily="34" charset="0"/>
                          <a:ea typeface="Calibri" panose="020F0502020204030204" pitchFamily="34" charset="0"/>
                          <a:cs typeface="Arial" panose="020B0604020202020204" pitchFamily="34" charset="0"/>
                        </a:rPr>
                        <a:t>CSGD </a:t>
                      </a:r>
                      <a:r>
                        <a:rPr lang="vi-VN" sz="1800" b="1" dirty="0">
                          <a:solidFill>
                            <a:srgbClr val="0000FF"/>
                          </a:solidFill>
                          <a:effectLst/>
                          <a:latin typeface="Arial" panose="020B0604020202020204" pitchFamily="34" charset="0"/>
                          <a:ea typeface="Calibri" panose="020F0502020204030204" pitchFamily="34" charset="0"/>
                          <a:cs typeface="Arial" panose="020B0604020202020204" pitchFamily="34" charset="0"/>
                        </a:rPr>
                        <a:t>có quy định </a:t>
                      </a:r>
                      <a:r>
                        <a:rPr lang="vi-VN" sz="1800" dirty="0">
                          <a:effectLst/>
                          <a:latin typeface="Arial" panose="020B0604020202020204" pitchFamily="34" charset="0"/>
                          <a:ea typeface="Calibri" panose="020F0502020204030204" pitchFamily="34" charset="0"/>
                          <a:cs typeface="Arial" panose="020B0604020202020204" pitchFamily="34" charset="0"/>
                        </a:rPr>
                        <a:t>cụ thể về kết quả và các chỉ số thị trường giáo dục (chỉ số cạnh tranh, thứ hạng, thị phần…)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 typeface="+mj-lt"/>
                        <a:buAutoNum type="arabicPeriod"/>
                        <a:tabLst>
                          <a:tab pos="226060" algn="l"/>
                        </a:tabLst>
                      </a:pPr>
                      <a:r>
                        <a:rPr lang="vi-VN" sz="1800" dirty="0">
                          <a:effectLst/>
                          <a:latin typeface="Arial" panose="020B0604020202020204" pitchFamily="34" charset="0"/>
                          <a:ea typeface="Calibri" panose="020F0502020204030204" pitchFamily="34" charset="0"/>
                          <a:cs typeface="Arial" panose="020B0604020202020204" pitchFamily="34" charset="0"/>
                        </a:rPr>
                        <a:t>Có </a:t>
                      </a:r>
                      <a:r>
                        <a:rPr lang="vi-VN" sz="1800" b="1" kern="1200" dirty="0">
                          <a:solidFill>
                            <a:srgbClr val="0000FF"/>
                          </a:solidFill>
                          <a:effectLst/>
                          <a:latin typeface="Arial" panose="020B0604020202020204" pitchFamily="34" charset="0"/>
                          <a:ea typeface="Calibri" panose="020F0502020204030204" pitchFamily="34" charset="0"/>
                          <a:cs typeface="Arial" panose="020B0604020202020204" pitchFamily="34" charset="0"/>
                        </a:rPr>
                        <a:t>hệ thống giám sát </a:t>
                      </a:r>
                      <a:r>
                        <a:rPr lang="vi-VN" sz="1800" dirty="0">
                          <a:effectLst/>
                          <a:latin typeface="Arial" panose="020B0604020202020204" pitchFamily="34" charset="0"/>
                          <a:ea typeface="Calibri" panose="020F0502020204030204" pitchFamily="34" charset="0"/>
                          <a:cs typeface="Arial" panose="020B0604020202020204" pitchFamily="34" charset="0"/>
                        </a:rPr>
                        <a:t>về kết quả và các chỉ số thị trường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a:t>
                      </a:r>
                    </a:p>
                    <a:p>
                      <a:pPr marL="0" lvl="0" indent="0" algn="just">
                        <a:lnSpc>
                          <a:spcPts val="2000"/>
                        </a:lnSpc>
                        <a:spcBef>
                          <a:spcPts val="300"/>
                        </a:spcBef>
                        <a:spcAft>
                          <a:spcPts val="0"/>
                        </a:spcAft>
                        <a:buFont typeface="+mj-lt"/>
                        <a:buAutoNum type="arabicPeriod"/>
                        <a:tabLst>
                          <a:tab pos="226060" algn="l"/>
                        </a:tabLst>
                      </a:pPr>
                      <a:r>
                        <a:rPr lang="en-US" sz="1800" dirty="0">
                          <a:effectLst/>
                          <a:latin typeface="+mn-lt"/>
                          <a:ea typeface="Calibri" panose="020F0502020204030204" pitchFamily="34" charset="0"/>
                        </a:rPr>
                        <a:t> </a:t>
                      </a:r>
                      <a:r>
                        <a:rPr lang="vi-VN" sz="1800" dirty="0">
                          <a:effectLst/>
                          <a:latin typeface="Arial" panose="020B0604020202020204" pitchFamily="34" charset="0"/>
                          <a:ea typeface="Calibri" panose="020F0502020204030204" pitchFamily="34" charset="0"/>
                          <a:cs typeface="Arial" panose="020B0604020202020204" pitchFamily="34" charset="0"/>
                        </a:rPr>
                        <a:t>Có thực hiện </a:t>
                      </a:r>
                      <a:r>
                        <a:rPr lang="vi-VN" sz="1800" b="1" kern="1200" dirty="0">
                          <a:solidFill>
                            <a:srgbClr val="0000FF"/>
                          </a:solidFill>
                          <a:effectLst/>
                          <a:latin typeface="Arial" panose="020B0604020202020204" pitchFamily="34" charset="0"/>
                          <a:ea typeface="Calibri" panose="020F0502020204030204" pitchFamily="34" charset="0"/>
                          <a:cs typeface="Arial" panose="020B0604020202020204" pitchFamily="34" charset="0"/>
                        </a:rPr>
                        <a:t>đối sánh </a:t>
                      </a:r>
                      <a:r>
                        <a:rPr lang="vi-VN" sz="1800" dirty="0">
                          <a:effectLst/>
                          <a:latin typeface="Arial" panose="020B0604020202020204" pitchFamily="34" charset="0"/>
                          <a:ea typeface="Calibri" panose="020F0502020204030204" pitchFamily="34" charset="0"/>
                          <a:cs typeface="Arial" panose="020B0604020202020204" pitchFamily="34" charset="0"/>
                        </a:rPr>
                        <a:t>về kết quả và các chỉ số thị trường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 </a:t>
                      </a:r>
                      <a:r>
                        <a:rPr lang="vi-VN" sz="1800" dirty="0">
                          <a:effectLst/>
                          <a:latin typeface="Arial" panose="020B0604020202020204" pitchFamily="34" charset="0"/>
                          <a:ea typeface="Calibri" panose="020F0502020204030204" pitchFamily="34" charset="0"/>
                          <a:cs typeface="Arial" panose="020B0604020202020204" pitchFamily="34" charset="0"/>
                        </a:rPr>
                        <a:t>; thực hiện </a:t>
                      </a:r>
                      <a:r>
                        <a:rPr lang="vi-VN" sz="1800" b="1" kern="1200" dirty="0">
                          <a:solidFill>
                            <a:srgbClr val="0000FF"/>
                          </a:solidFill>
                          <a:effectLst/>
                          <a:latin typeface="Arial" panose="020B0604020202020204" pitchFamily="34" charset="0"/>
                          <a:ea typeface="Calibri" panose="020F0502020204030204" pitchFamily="34" charset="0"/>
                          <a:cs typeface="Arial" panose="020B0604020202020204" pitchFamily="34" charset="0"/>
                        </a:rPr>
                        <a:t>rà soát, điều chỉnh </a:t>
                      </a:r>
                      <a:r>
                        <a:rPr lang="vi-VN" sz="1800" dirty="0">
                          <a:effectLst/>
                          <a:latin typeface="Arial" panose="020B0604020202020204" pitchFamily="34" charset="0"/>
                          <a:ea typeface="Calibri" panose="020F0502020204030204" pitchFamily="34" charset="0"/>
                          <a:cs typeface="Arial" panose="020B0604020202020204" pitchFamily="34" charset="0"/>
                        </a:rPr>
                        <a:t>kết quả và các chỉ số thị trường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 </a:t>
                      </a:r>
                      <a:r>
                        <a:rPr lang="vi-VN" sz="1800" dirty="0">
                          <a:effectLst/>
                          <a:latin typeface="Arial" panose="020B0604020202020204" pitchFamily="34" charset="0"/>
                          <a:ea typeface="Calibri" panose="020F0502020204030204" pitchFamily="34" charset="0"/>
                          <a:cs typeface="Arial" panose="020B0604020202020204" pitchFamily="34" charset="0"/>
                        </a:rPr>
                        <a:t> hằng năm.</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 typeface="+mj-lt"/>
                        <a:buAutoNum type="arabicPeriod"/>
                        <a:tabLst>
                          <a:tab pos="226060" algn="l"/>
                        </a:tabLst>
                      </a:pPr>
                      <a:r>
                        <a:rPr lang="vi-VN" sz="1800" dirty="0">
                          <a:effectLst/>
                          <a:latin typeface="Arial" panose="020B0604020202020204" pitchFamily="34" charset="0"/>
                          <a:ea typeface="Calibri" panose="020F0502020204030204" pitchFamily="34" charset="0"/>
                          <a:cs typeface="Arial" panose="020B0604020202020204" pitchFamily="34" charset="0"/>
                        </a:rPr>
                        <a:t>Có </a:t>
                      </a:r>
                      <a:r>
                        <a:rPr lang="vi-VN" sz="1800" b="1" kern="1200" dirty="0">
                          <a:solidFill>
                            <a:srgbClr val="0000FF"/>
                          </a:solidFill>
                          <a:effectLst/>
                          <a:latin typeface="Arial" panose="020B0604020202020204" pitchFamily="34" charset="0"/>
                          <a:ea typeface="Calibri" panose="020F0502020204030204" pitchFamily="34" charset="0"/>
                          <a:cs typeface="Arial" panose="020B0604020202020204" pitchFamily="34" charset="0"/>
                        </a:rPr>
                        <a:t>hệ thống thu thập thông tin </a:t>
                      </a:r>
                      <a:r>
                        <a:rPr lang="vi-VN" sz="1800" dirty="0">
                          <a:effectLst/>
                          <a:latin typeface="Arial" panose="020B0604020202020204" pitchFamily="34" charset="0"/>
                          <a:ea typeface="Calibri" panose="020F0502020204030204" pitchFamily="34" charset="0"/>
                          <a:cs typeface="Arial" panose="020B0604020202020204" pitchFamily="34" charset="0"/>
                        </a:rPr>
                        <a:t>phản hồi của các </a:t>
                      </a:r>
                      <a:r>
                        <a:rPr lang="en-US" sz="1800" dirty="0">
                          <a:effectLst/>
                          <a:latin typeface="Arial" panose="020B0604020202020204" pitchFamily="34" charset="0"/>
                          <a:ea typeface="Calibri" panose="020F0502020204030204" pitchFamily="34" charset="0"/>
                          <a:cs typeface="Arial" panose="020B0604020202020204" pitchFamily="34" charset="0"/>
                        </a:rPr>
                        <a:t>BLQ </a:t>
                      </a:r>
                      <a:r>
                        <a:rPr lang="vi-VN" sz="1800" dirty="0">
                          <a:effectLst/>
                          <a:latin typeface="Arial" panose="020B0604020202020204" pitchFamily="34" charset="0"/>
                          <a:ea typeface="Calibri" panose="020F0502020204030204" pitchFamily="34" charset="0"/>
                          <a:cs typeface="Arial" panose="020B0604020202020204" pitchFamily="34" charset="0"/>
                        </a:rPr>
                        <a:t>về kết quả và các chỉ số thị trường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 typeface="+mj-lt"/>
                        <a:buAutoNum type="arabicPeriod"/>
                        <a:tabLst>
                          <a:tab pos="226060" algn="l"/>
                        </a:tabLst>
                      </a:pPr>
                      <a:r>
                        <a:rPr lang="vi-VN" sz="1800" dirty="0">
                          <a:effectLst/>
                          <a:latin typeface="Arial" panose="020B0604020202020204" pitchFamily="34" charset="0"/>
                          <a:ea typeface="Calibri" panose="020F0502020204030204" pitchFamily="34" charset="0"/>
                          <a:cs typeface="Arial" panose="020B0604020202020204" pitchFamily="34" charset="0"/>
                        </a:rPr>
                        <a:t>Có </a:t>
                      </a:r>
                      <a:r>
                        <a:rPr lang="en-US" sz="1800" dirty="0">
                          <a:effectLst/>
                          <a:latin typeface="Arial" panose="020B0604020202020204" pitchFamily="34" charset="0"/>
                          <a:ea typeface="Calibri" panose="020F0502020204030204" pitchFamily="34" charset="0"/>
                          <a:cs typeface="Arial" panose="020B0604020202020204" pitchFamily="34" charset="0"/>
                        </a:rPr>
                        <a:t>KH</a:t>
                      </a:r>
                      <a:r>
                        <a:rPr lang="vi-VN" sz="1800" dirty="0">
                          <a:effectLst/>
                          <a:latin typeface="Arial" panose="020B0604020202020204" pitchFamily="34" charset="0"/>
                          <a:ea typeface="Calibri" panose="020F0502020204030204" pitchFamily="34" charset="0"/>
                          <a:cs typeface="Arial" panose="020B0604020202020204" pitchFamily="34" charset="0"/>
                        </a:rPr>
                        <a:t> </a:t>
                      </a:r>
                      <a:r>
                        <a:rPr lang="vi-VN" sz="1800" b="1" kern="1200" dirty="0">
                          <a:solidFill>
                            <a:srgbClr val="0000FF"/>
                          </a:solidFill>
                          <a:effectLst/>
                          <a:latin typeface="Arial" panose="020B0604020202020204" pitchFamily="34" charset="0"/>
                          <a:ea typeface="Calibri" panose="020F0502020204030204" pitchFamily="34" charset="0"/>
                          <a:cs typeface="Arial" panose="020B0604020202020204" pitchFamily="34" charset="0"/>
                        </a:rPr>
                        <a:t>cải tiến </a:t>
                      </a:r>
                      <a:r>
                        <a:rPr lang="vi-VN" sz="1800" dirty="0">
                          <a:effectLst/>
                          <a:latin typeface="Arial" panose="020B0604020202020204" pitchFamily="34" charset="0"/>
                          <a:ea typeface="Calibri" panose="020F0502020204030204" pitchFamily="34" charset="0"/>
                          <a:cs typeface="Arial" panose="020B0604020202020204" pitchFamily="34" charset="0"/>
                        </a:rPr>
                        <a:t>chất lượng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căn cứ </a:t>
                      </a:r>
                      <a:r>
                        <a:rPr lang="en-US" sz="1800" dirty="0">
                          <a:effectLst/>
                          <a:latin typeface="Arial" panose="020B0604020202020204" pitchFamily="34" charset="0"/>
                          <a:ea typeface="Calibri" panose="020F0502020204030204" pitchFamily="34" charset="0"/>
                          <a:cs typeface="Arial" panose="020B0604020202020204" pitchFamily="34" charset="0"/>
                        </a:rPr>
                        <a:t>TT </a:t>
                      </a:r>
                      <a:r>
                        <a:rPr lang="vi-VN" sz="1800" dirty="0">
                          <a:effectLst/>
                          <a:latin typeface="Arial" panose="020B0604020202020204" pitchFamily="34" charset="0"/>
                          <a:ea typeface="Calibri" panose="020F0502020204030204" pitchFamily="34" charset="0"/>
                          <a:cs typeface="Arial" panose="020B0604020202020204" pitchFamily="34" charset="0"/>
                        </a:rPr>
                        <a:t>phản hồi của các </a:t>
                      </a:r>
                      <a:r>
                        <a:rPr lang="en-US" sz="1800" dirty="0">
                          <a:effectLst/>
                          <a:latin typeface="Arial" panose="020B0604020202020204" pitchFamily="34" charset="0"/>
                          <a:ea typeface="Calibri" panose="020F0502020204030204" pitchFamily="34" charset="0"/>
                          <a:cs typeface="Arial" panose="020B0604020202020204" pitchFamily="34" charset="0"/>
                        </a:rPr>
                        <a:t>BLQ </a:t>
                      </a:r>
                      <a:r>
                        <a:rPr lang="vi-VN" sz="1800" dirty="0">
                          <a:effectLst/>
                          <a:latin typeface="Arial" panose="020B0604020202020204" pitchFamily="34" charset="0"/>
                          <a:ea typeface="Calibri" panose="020F0502020204030204" pitchFamily="34" charset="0"/>
                          <a:cs typeface="Arial" panose="020B0604020202020204" pitchFamily="34" charset="0"/>
                        </a:rPr>
                        <a:t>về kết quả và các chỉ số thị trường 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 typeface="+mj-lt"/>
                        <a:buAutoNum type="arabicPeriod"/>
                        <a:tabLst>
                          <a:tab pos="226060" algn="l"/>
                        </a:tabLst>
                      </a:pPr>
                      <a:r>
                        <a:rPr lang="vi-VN" sz="1800" dirty="0">
                          <a:effectLst/>
                          <a:latin typeface="Arial" panose="020B0604020202020204" pitchFamily="34" charset="0"/>
                          <a:ea typeface="Calibri" panose="020F0502020204030204" pitchFamily="34" charset="0"/>
                          <a:cs typeface="Arial" panose="020B0604020202020204" pitchFamily="34" charset="0"/>
                        </a:rPr>
                        <a:t>Có CSDL </a:t>
                      </a:r>
                      <a:r>
                        <a:rPr lang="vi-VN" sz="1800" b="1" kern="1200" dirty="0">
                          <a:solidFill>
                            <a:srgbClr val="0000FF"/>
                          </a:solidFill>
                          <a:effectLst/>
                          <a:latin typeface="Arial" panose="020B0604020202020204" pitchFamily="34" charset="0"/>
                          <a:ea typeface="Calibri" panose="020F0502020204030204" pitchFamily="34" charset="0"/>
                          <a:cs typeface="Arial" panose="020B0604020202020204" pitchFamily="34" charset="0"/>
                        </a:rPr>
                        <a:t>đánh giá </a:t>
                      </a:r>
                      <a:r>
                        <a:rPr lang="vi-VN" sz="1800" dirty="0">
                          <a:effectLst/>
                          <a:latin typeface="Arial" panose="020B0604020202020204" pitchFamily="34" charset="0"/>
                          <a:ea typeface="Calibri" panose="020F0502020204030204" pitchFamily="34" charset="0"/>
                          <a:cs typeface="Arial" panose="020B0604020202020204" pitchFamily="34" charset="0"/>
                        </a:rPr>
                        <a:t>về kết quả và các chỉ số </a:t>
                      </a:r>
                      <a:r>
                        <a:rPr lang="en-US" sz="1800" dirty="0" err="1">
                          <a:effectLst/>
                          <a:latin typeface="Arial" panose="020B0604020202020204" pitchFamily="34" charset="0"/>
                          <a:ea typeface="Calibri" panose="020F0502020204030204" pitchFamily="34" charset="0"/>
                          <a:cs typeface="Arial" panose="020B0604020202020204" pitchFamily="34" charset="0"/>
                        </a:rPr>
                        <a:t>thị</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trường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vi-VN" sz="1800" dirty="0">
                          <a:effectLst/>
                          <a:latin typeface="Arial" panose="020B0604020202020204" pitchFamily="34" charset="0"/>
                          <a:ea typeface="Calibri" panose="020F0502020204030204" pitchFamily="34" charset="0"/>
                          <a:cs typeface="Arial" panose="020B0604020202020204" pitchFamily="34" charset="0"/>
                        </a:rPr>
                        <a:t>của </a:t>
                      </a:r>
                      <a:r>
                        <a:rPr lang="en-US" sz="1800" dirty="0">
                          <a:effectLst/>
                          <a:latin typeface="+mn-lt"/>
                          <a:ea typeface="Calibri" panose="020F0502020204030204" pitchFamily="34" charset="0"/>
                        </a:rPr>
                        <a:t>HĐĐT</a:t>
                      </a:r>
                      <a:r>
                        <a:rPr lang="vi-VN" sz="1800" dirty="0">
                          <a:effectLst/>
                          <a:latin typeface="+mn-lt"/>
                          <a:ea typeface="Calibri" panose="020F0502020204030204" pitchFamily="34" charset="0"/>
                        </a:rPr>
                        <a:t>, NCKH và </a:t>
                      </a:r>
                      <a:r>
                        <a:rPr lang="en-US" sz="1800" dirty="0">
                          <a:effectLst/>
                          <a:latin typeface="+mn-lt"/>
                          <a:ea typeface="Calibri" panose="020F0502020204030204" pitchFamily="34" charset="0"/>
                        </a:rPr>
                        <a:t>PVCĐ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1"/>
                    </a:solidFill>
                  </a:tcPr>
                </a:tc>
                <a:tc>
                  <a:txBody>
                    <a:bodyPr/>
                    <a:lstStyle/>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200" dirty="0">
                          <a:effectLst/>
                          <a:latin typeface="Arial" panose="020B0604020202020204" pitchFamily="34" charset="0"/>
                          <a:ea typeface="Calibri" panose="020F0502020204030204" pitchFamily="34" charset="0"/>
                          <a:cs typeface="Arial" panose="020B0604020202020204" pitchFamily="34" charset="0"/>
                        </a:rPr>
                        <a:t>Kế hoạch, chiến lược phát triển của CSGD, trong đó có xác định kết quả và các chỉ số về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r>
                        <a:rPr lang="vi-VN" sz="1200" dirty="0">
                          <a:effectLst/>
                          <a:latin typeface="Arial" panose="020B0604020202020204" pitchFamily="34" charset="0"/>
                          <a:ea typeface="Calibri" panose="020F0502020204030204" pitchFamily="34" charset="0"/>
                          <a:cs typeface="Arial" panose="020B0604020202020204" pitchFamily="34" charset="0"/>
                        </a:rPr>
                        <a:t>.</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200" dirty="0">
                          <a:effectLst/>
                          <a:latin typeface="Arial" panose="020B0604020202020204" pitchFamily="34" charset="0"/>
                          <a:ea typeface="Calibri" panose="020F0502020204030204" pitchFamily="34" charset="0"/>
                          <a:cs typeface="Arial" panose="020B0604020202020204" pitchFamily="34" charset="0"/>
                        </a:rPr>
                        <a:t>Văn bản quy định cụ thể về kết quả và các chỉ số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r>
                        <a:rPr lang="vi-VN" sz="1200" dirty="0">
                          <a:effectLst/>
                          <a:latin typeface="Arial" panose="020B0604020202020204" pitchFamily="34" charset="0"/>
                          <a:ea typeface="Calibri" panose="020F0502020204030204" pitchFamily="34" charset="0"/>
                          <a:cs typeface="Arial" panose="020B0604020202020204" pitchFamily="34" charset="0"/>
                        </a:rPr>
                        <a:t>*.</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200" dirty="0">
                          <a:effectLst/>
                          <a:latin typeface="Arial" panose="020B0604020202020204" pitchFamily="34" charset="0"/>
                          <a:ea typeface="Calibri" panose="020F0502020204030204" pitchFamily="34" charset="0"/>
                          <a:cs typeface="Arial" panose="020B0604020202020204" pitchFamily="34" charset="0"/>
                        </a:rPr>
                        <a:t>Văn bản thể hiện hệ thống giám sát về kết quả và các chỉ số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r>
                        <a:rPr lang="vi-VN" sz="1200" dirty="0">
                          <a:effectLst/>
                          <a:latin typeface="Arial" panose="020B0604020202020204" pitchFamily="34" charset="0"/>
                          <a:ea typeface="Calibri" panose="020F0502020204030204" pitchFamily="34" charset="0"/>
                          <a:cs typeface="Arial" panose="020B0604020202020204" pitchFamily="34" charset="0"/>
                        </a:rPr>
                        <a:t>*.</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200" dirty="0">
                          <a:effectLst/>
                          <a:latin typeface="Arial" panose="020B0604020202020204" pitchFamily="34" charset="0"/>
                          <a:ea typeface="Calibri" panose="020F0502020204030204" pitchFamily="34" charset="0"/>
                          <a:cs typeface="Arial" panose="020B0604020202020204" pitchFamily="34" charset="0"/>
                        </a:rPr>
                        <a:t>Báo cáo thực hiện đối sánh về kết quả và các chỉ số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r>
                        <a:rPr lang="vi-VN" sz="1200" dirty="0">
                          <a:effectLst/>
                          <a:latin typeface="Arial" panose="020B0604020202020204" pitchFamily="34" charset="0"/>
                          <a:ea typeface="Calibri" panose="020F0502020204030204" pitchFamily="34" charset="0"/>
                          <a:cs typeface="Arial" panose="020B0604020202020204" pitchFamily="34" charset="0"/>
                        </a:rPr>
                        <a:t>; thực hiện rà soát, điều chỉnh kết quả và các chỉ số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r>
                        <a:rPr lang="vi-VN" sz="1200" dirty="0">
                          <a:effectLst/>
                          <a:latin typeface="Arial" panose="020B0604020202020204" pitchFamily="34" charset="0"/>
                          <a:ea typeface="Calibri" panose="020F0502020204030204" pitchFamily="34" charset="0"/>
                          <a:cs typeface="Arial" panose="020B0604020202020204" pitchFamily="34" charset="0"/>
                        </a:rPr>
                        <a:t>hằng năm (trong 5 năm của chu kỳ đánh giá)*.</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200" dirty="0">
                          <a:effectLst/>
                          <a:latin typeface="Arial" panose="020B0604020202020204" pitchFamily="34" charset="0"/>
                          <a:ea typeface="Calibri" panose="020F0502020204030204" pitchFamily="34" charset="0"/>
                          <a:cs typeface="Arial" panose="020B0604020202020204" pitchFamily="34" charset="0"/>
                        </a:rPr>
                        <a:t>Báo cáo về kết quả hoạt động đào tạo, NCKH và phục vụ cộng đồng hằng năm (trong 5 năm của chu kỳ đánh giá).</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200" dirty="0">
                          <a:effectLst/>
                          <a:latin typeface="Arial" panose="020B0604020202020204" pitchFamily="34" charset="0"/>
                          <a:ea typeface="Calibri" panose="020F0502020204030204" pitchFamily="34" charset="0"/>
                          <a:cs typeface="Arial" panose="020B0604020202020204" pitchFamily="34" charset="0"/>
                        </a:rPr>
                        <a:t>Báo cáo về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r>
                        <a:rPr lang="vi-VN" sz="1200" dirty="0">
                          <a:effectLst/>
                          <a:latin typeface="Arial" panose="020B0604020202020204" pitchFamily="34" charset="0"/>
                          <a:ea typeface="Calibri" panose="020F0502020204030204" pitchFamily="34" charset="0"/>
                          <a:cs typeface="Arial" panose="020B0604020202020204" pitchFamily="34" charset="0"/>
                        </a:rPr>
                        <a:t>hằng năm (trong 5 năm của chu kỳ đánh giá).</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82245" algn="l"/>
                        </a:tabLst>
                      </a:pPr>
                      <a:r>
                        <a:rPr lang="vi-VN" sz="1200" dirty="0">
                          <a:effectLst/>
                          <a:latin typeface="Arial" panose="020B0604020202020204" pitchFamily="34" charset="0"/>
                          <a:ea typeface="Calibri" panose="020F0502020204030204" pitchFamily="34" charset="0"/>
                          <a:cs typeface="Arial" panose="020B0604020202020204" pitchFamily="34" charset="0"/>
                        </a:rPr>
                        <a:t>Văn bản quy định (quy trình, phương pháp, công cụ, hướng dẫn) về việc thu thập thông tin phản hồi của các </a:t>
                      </a:r>
                      <a:r>
                        <a:rPr lang="en-US" sz="1200" dirty="0">
                          <a:effectLst/>
                          <a:latin typeface="Arial" panose="020B0604020202020204" pitchFamily="34" charset="0"/>
                          <a:ea typeface="Calibri" panose="020F0502020204030204" pitchFamily="34" charset="0"/>
                          <a:cs typeface="Arial" panose="020B0604020202020204" pitchFamily="34" charset="0"/>
                        </a:rPr>
                        <a:t>BLQ </a:t>
                      </a:r>
                      <a:r>
                        <a:rPr lang="vi-VN" sz="1200" dirty="0">
                          <a:effectLst/>
                          <a:latin typeface="Arial" panose="020B0604020202020204" pitchFamily="34" charset="0"/>
                          <a:ea typeface="Calibri" panose="020F0502020204030204" pitchFamily="34" charset="0"/>
                          <a:cs typeface="Arial" panose="020B0604020202020204" pitchFamily="34" charset="0"/>
                        </a:rPr>
                        <a:t>về kết quả và các chỉ số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r>
                        <a:rPr lang="vi-VN" sz="1200" dirty="0">
                          <a:effectLst/>
                          <a:latin typeface="Arial" panose="020B0604020202020204" pitchFamily="34" charset="0"/>
                          <a:ea typeface="Calibri" panose="020F0502020204030204" pitchFamily="34" charset="0"/>
                          <a:cs typeface="Arial" panose="020B0604020202020204" pitchFamily="34" charset="0"/>
                        </a:rPr>
                        <a:t>.</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200" dirty="0">
                          <a:effectLst/>
                          <a:latin typeface="Arial" panose="020B0604020202020204" pitchFamily="34" charset="0"/>
                          <a:ea typeface="Calibri" panose="020F0502020204030204" pitchFamily="34" charset="0"/>
                          <a:cs typeface="Arial" panose="020B0604020202020204" pitchFamily="34" charset="0"/>
                        </a:rPr>
                        <a:t>CSDL (phiếu khảo sát, dữ liệu khảo sát gốc, báo cáo kết quả khảo sát) đánh giá về kết quả và các chỉ số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89230" algn="l"/>
                        </a:tabLst>
                      </a:pPr>
                      <a:r>
                        <a:rPr lang="vi-VN" sz="1200" dirty="0">
                          <a:effectLst/>
                          <a:latin typeface="Arial" panose="020B0604020202020204" pitchFamily="34" charset="0"/>
                          <a:ea typeface="Calibri" panose="020F0502020204030204" pitchFamily="34" charset="0"/>
                          <a:cs typeface="Arial" panose="020B0604020202020204" pitchFamily="34" charset="0"/>
                        </a:rPr>
                        <a:t>CSDL về kết quả của hoạt động đào tạo, NCKH và phục vụ cộng đồng.</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89230" algn="l"/>
                        </a:tabLst>
                      </a:pPr>
                      <a:r>
                        <a:rPr lang="vi-VN" sz="1200" dirty="0">
                          <a:effectLst/>
                          <a:latin typeface="Arial" panose="020B0604020202020204" pitchFamily="34" charset="0"/>
                          <a:ea typeface="Calibri" panose="020F0502020204030204" pitchFamily="34" charset="0"/>
                          <a:cs typeface="Arial" panose="020B0604020202020204" pitchFamily="34" charset="0"/>
                        </a:rPr>
                        <a:t>Hệ thống giám sát về kết quả và các chỉ số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28270" algn="l"/>
                        </a:tabLst>
                      </a:pPr>
                      <a:r>
                        <a:rPr lang="vi-VN" sz="1200" dirty="0">
                          <a:effectLst/>
                          <a:latin typeface="Arial" panose="020B0604020202020204" pitchFamily="34" charset="0"/>
                          <a:ea typeface="Calibri" panose="020F0502020204030204" pitchFamily="34" charset="0"/>
                          <a:cs typeface="Arial" panose="020B0604020202020204" pitchFamily="34" charset="0"/>
                        </a:rPr>
                        <a:t>Các biên bản họp rà soát, điều chỉnh; các quyết định điều chỉnh về kết quả và các chỉ số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r>
                        <a:rPr lang="vi-VN" sz="1200" dirty="0">
                          <a:effectLst/>
                          <a:latin typeface="Arial" panose="020B0604020202020204" pitchFamily="34" charset="0"/>
                          <a:ea typeface="Calibri" panose="020F0502020204030204" pitchFamily="34" charset="0"/>
                          <a:cs typeface="Arial" panose="020B0604020202020204" pitchFamily="34" charset="0"/>
                        </a:rPr>
                        <a:t>;</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28270" algn="l"/>
                        </a:tabLst>
                      </a:pPr>
                      <a:r>
                        <a:rPr lang="vi-VN" sz="1200" dirty="0">
                          <a:effectLst/>
                          <a:latin typeface="Arial" panose="020B0604020202020204" pitchFamily="34" charset="0"/>
                          <a:ea typeface="Calibri" panose="020F0502020204030204" pitchFamily="34" charset="0"/>
                          <a:cs typeface="Arial" panose="020B0604020202020204" pitchFamily="34" charset="0"/>
                        </a:rPr>
                        <a:t>Các quyết định, kết luận, đầu tư </a:t>
                      </a:r>
                      <a:r>
                        <a:rPr lang="en-US" sz="1200" dirty="0" err="1">
                          <a:effectLst/>
                          <a:latin typeface="Arial" panose="020B0604020202020204" pitchFamily="34" charset="0"/>
                          <a:ea typeface="Calibri" panose="020F0502020204030204" pitchFamily="34" charset="0"/>
                          <a:cs typeface="Arial" panose="020B0604020202020204" pitchFamily="34" charset="0"/>
                        </a:rPr>
                        <a:t>dựa</a:t>
                      </a: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1200" dirty="0" err="1">
                          <a:effectLst/>
                          <a:latin typeface="Arial" panose="020B0604020202020204" pitchFamily="34" charset="0"/>
                          <a:ea typeface="Calibri" panose="020F0502020204030204" pitchFamily="34" charset="0"/>
                          <a:cs typeface="Arial" panose="020B0604020202020204" pitchFamily="34" charset="0"/>
                        </a:rPr>
                        <a:t>trên</a:t>
                      </a:r>
                      <a:r>
                        <a:rPr lang="en-US" sz="1200" dirty="0">
                          <a:effectLst/>
                          <a:latin typeface="Arial" panose="020B0604020202020204" pitchFamily="34" charset="0"/>
                          <a:ea typeface="Calibri" panose="020F0502020204030204" pitchFamily="34" charset="0"/>
                          <a:cs typeface="Arial" panose="020B0604020202020204" pitchFamily="34" charset="0"/>
                        </a:rPr>
                        <a:t> </a:t>
                      </a:r>
                      <a:r>
                        <a:rPr lang="vi-VN" sz="1200" dirty="0">
                          <a:effectLst/>
                          <a:latin typeface="Arial" panose="020B0604020202020204" pitchFamily="34" charset="0"/>
                          <a:ea typeface="Calibri" panose="020F0502020204030204" pitchFamily="34" charset="0"/>
                          <a:cs typeface="Arial" panose="020B0604020202020204" pitchFamily="34" charset="0"/>
                        </a:rPr>
                        <a:t>thông tin phản hồi của các bên liên quan về kết quả và các chỉ số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r>
                        <a:rPr lang="en-US" sz="1200" dirty="0" err="1">
                          <a:effectLst/>
                          <a:latin typeface="Arial" panose="020B0604020202020204" pitchFamily="34" charset="0"/>
                          <a:ea typeface="Calibri" panose="020F0502020204030204" pitchFamily="34" charset="0"/>
                          <a:cs typeface="Arial" panose="020B0604020202020204" pitchFamily="34" charset="0"/>
                        </a:rPr>
                        <a:t>thể</a:t>
                      </a: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1200" dirty="0" err="1">
                          <a:effectLst/>
                          <a:latin typeface="Arial" panose="020B0604020202020204" pitchFamily="34" charset="0"/>
                          <a:ea typeface="Calibri" panose="020F0502020204030204" pitchFamily="34" charset="0"/>
                          <a:cs typeface="Arial" panose="020B0604020202020204" pitchFamily="34" charset="0"/>
                        </a:rPr>
                        <a:t>hiện</a:t>
                      </a: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1200" dirty="0" err="1">
                          <a:effectLst/>
                          <a:latin typeface="Arial" panose="020B0604020202020204" pitchFamily="34" charset="0"/>
                          <a:ea typeface="Calibri" panose="020F0502020204030204" pitchFamily="34" charset="0"/>
                          <a:cs typeface="Arial" panose="020B0604020202020204" pitchFamily="34" charset="0"/>
                        </a:rPr>
                        <a:t>sự</a:t>
                      </a: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1200" dirty="0" err="1">
                          <a:effectLst/>
                          <a:latin typeface="Arial" panose="020B0604020202020204" pitchFamily="34" charset="0"/>
                          <a:ea typeface="Calibri" panose="020F0502020204030204" pitchFamily="34" charset="0"/>
                          <a:cs typeface="Arial" panose="020B0604020202020204" pitchFamily="34" charset="0"/>
                        </a:rPr>
                        <a:t>cải</a:t>
                      </a: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1200" dirty="0" err="1">
                          <a:effectLst/>
                          <a:latin typeface="Arial" panose="020B0604020202020204" pitchFamily="34" charset="0"/>
                          <a:ea typeface="Calibri" panose="020F0502020204030204" pitchFamily="34" charset="0"/>
                          <a:cs typeface="Arial" panose="020B0604020202020204" pitchFamily="34" charset="0"/>
                        </a:rPr>
                        <a:t>tiến</a:t>
                      </a: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1200" dirty="0" err="1">
                          <a:effectLst/>
                          <a:latin typeface="Arial" panose="020B0604020202020204" pitchFamily="34" charset="0"/>
                          <a:ea typeface="Calibri" panose="020F0502020204030204" pitchFamily="34" charset="0"/>
                          <a:cs typeface="Arial" panose="020B0604020202020204" pitchFamily="34" charset="0"/>
                        </a:rPr>
                        <a:t>chất</a:t>
                      </a: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1200" dirty="0" err="1">
                          <a:effectLst/>
                          <a:latin typeface="Arial" panose="020B0604020202020204" pitchFamily="34" charset="0"/>
                          <a:ea typeface="Calibri" panose="020F0502020204030204" pitchFamily="34" charset="0"/>
                          <a:cs typeface="Arial" panose="020B0604020202020204" pitchFamily="34" charset="0"/>
                        </a:rPr>
                        <a:t>lượng</a:t>
                      </a: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1200" dirty="0" err="1">
                          <a:effectLst/>
                          <a:latin typeface="Arial" panose="020B0604020202020204" pitchFamily="34" charset="0"/>
                          <a:ea typeface="Calibri" panose="020F0502020204030204" pitchFamily="34" charset="0"/>
                          <a:cs typeface="Arial" panose="020B0604020202020204" pitchFamily="34" charset="0"/>
                        </a:rPr>
                        <a:t>của</a:t>
                      </a:r>
                      <a:r>
                        <a:rPr lang="en-US" sz="1200" dirty="0">
                          <a:effectLst/>
                          <a:latin typeface="Arial" panose="020B0604020202020204" pitchFamily="34" charset="0"/>
                          <a:ea typeface="Calibri" panose="020F0502020204030204" pitchFamily="34" charset="0"/>
                          <a:cs typeface="Arial" panose="020B0604020202020204" pitchFamily="34" charset="0"/>
                        </a:rPr>
                        <a:t> CSGD</a:t>
                      </a:r>
                      <a:r>
                        <a:rPr lang="vi-VN" sz="1200" dirty="0">
                          <a:effectLst/>
                          <a:latin typeface="Arial" panose="020B0604020202020204" pitchFamily="34" charset="0"/>
                          <a:ea typeface="Calibri" panose="020F0502020204030204" pitchFamily="34" charset="0"/>
                          <a:cs typeface="Arial" panose="020B0604020202020204" pitchFamily="34" charset="0"/>
                        </a:rPr>
                        <a:t>.</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200" dirty="0">
                          <a:effectLst/>
                          <a:latin typeface="Arial" panose="020B0604020202020204" pitchFamily="34" charset="0"/>
                          <a:ea typeface="Calibri" panose="020F0502020204030204" pitchFamily="34" charset="0"/>
                          <a:cs typeface="Arial" panose="020B0604020202020204" pitchFamily="34" charset="0"/>
                        </a:rPr>
                        <a:t>Bản đối sánh về kết quả và các chỉ số thị trường của </a:t>
                      </a:r>
                      <a:r>
                        <a:rPr lang="en-US" sz="1200" dirty="0">
                          <a:effectLst/>
                          <a:latin typeface="+mn-lt"/>
                          <a:ea typeface="Calibri" panose="020F0502020204030204" pitchFamily="34" charset="0"/>
                        </a:rPr>
                        <a:t>HĐĐT</a:t>
                      </a:r>
                      <a:r>
                        <a:rPr lang="vi-VN" sz="1200" dirty="0">
                          <a:effectLst/>
                          <a:latin typeface="+mn-lt"/>
                          <a:ea typeface="Calibri" panose="020F0502020204030204" pitchFamily="34" charset="0"/>
                        </a:rPr>
                        <a:t>, NCKH và </a:t>
                      </a:r>
                      <a:r>
                        <a:rPr lang="en-US" sz="1200" dirty="0">
                          <a:effectLst/>
                          <a:latin typeface="+mn-lt"/>
                          <a:ea typeface="Calibri" panose="020F0502020204030204" pitchFamily="34" charset="0"/>
                        </a:rPr>
                        <a:t>PVCĐ </a:t>
                      </a:r>
                      <a:r>
                        <a:rPr lang="vi-VN" sz="1200" dirty="0">
                          <a:effectLst/>
                          <a:latin typeface="Arial" panose="020B0604020202020204" pitchFamily="34" charset="0"/>
                          <a:ea typeface="Calibri" panose="020F0502020204030204" pitchFamily="34" charset="0"/>
                          <a:cs typeface="Arial" panose="020B0604020202020204" pitchFamily="34" charset="0"/>
                        </a:rPr>
                        <a:t>.</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2589566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8EE4F7A1-35AB-7074-F3A1-BBC6BCCC5B87}"/>
              </a:ext>
            </a:extLst>
          </p:cNvPr>
          <p:cNvSpPr txBox="1"/>
          <p:nvPr/>
        </p:nvSpPr>
        <p:spPr>
          <a:xfrm>
            <a:off x="102637" y="292952"/>
            <a:ext cx="10944808" cy="6309420"/>
          </a:xfrm>
          <a:prstGeom prst="rect">
            <a:avLst/>
          </a:prstGeom>
          <a:solidFill>
            <a:schemeClr val="bg2"/>
          </a:solidFill>
        </p:spPr>
        <p:txBody>
          <a:bodyPr wrap="square" rtlCol="0">
            <a:spAutoFit/>
          </a:bodyPr>
          <a:lstStyle/>
          <a:p>
            <a:pPr indent="457200" algn="just">
              <a:spcBef>
                <a:spcPts val="600"/>
              </a:spcBef>
              <a:spcAft>
                <a:spcPts val="600"/>
              </a:spcAft>
            </a:pPr>
            <a:r>
              <a:rPr lang="en-US" sz="2200" dirty="0" err="1">
                <a:effectLst/>
                <a:latin typeface="Arial" panose="020B0604020202020204" pitchFamily="34" charset="0"/>
                <a:ea typeface="Calibri" panose="020F0502020204030204" pitchFamily="34" charset="0"/>
                <a:cs typeface="Arial" panose="020B0604020202020204" pitchFamily="34" charset="0"/>
              </a:rPr>
              <a:t>Học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viện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đã</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thiết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lập</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hệ</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thống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giám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đối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sánh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kết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quả</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việc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thực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hiện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chỉ</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số</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tài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chính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để</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cải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tiến</a:t>
            </a:r>
            <a:r>
              <a:rPr lang="en-US" sz="2200" dirty="0">
                <a:effectLst/>
                <a:latin typeface="Arial" panose="020B0604020202020204" pitchFamily="34" charset="0"/>
                <a:ea typeface="Calibri" panose="020F0502020204030204" pitchFamily="34" charset="0"/>
                <a:cs typeface="Arial" panose="020B0604020202020204" pitchFamily="34" charset="0"/>
              </a:rPr>
              <a:t> bao </a:t>
            </a:r>
            <a:r>
              <a:rPr lang="en-US" sz="2200" dirty="0" err="1">
                <a:effectLst/>
                <a:latin typeface="Arial" panose="020B0604020202020204" pitchFamily="34" charset="0"/>
                <a:ea typeface="Calibri" panose="020F0502020204030204" pitchFamily="34" charset="0"/>
                <a:cs typeface="Arial" panose="020B0604020202020204" pitchFamily="34" charset="0"/>
              </a:rPr>
              <a:t>gồm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báo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quyết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toán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tài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chính</a:t>
            </a:r>
            <a:r>
              <a:rPr lang="en-US" sz="2200" dirty="0">
                <a:effectLst/>
                <a:latin typeface="Arial" panose="020B0604020202020204" pitchFamily="34" charset="0"/>
                <a:ea typeface="Calibri" panose="020F0502020204030204" pitchFamily="34" charset="0"/>
                <a:cs typeface="Arial" panose="020B0604020202020204" pitchFamily="34" charset="0"/>
              </a:rPr>
              <a:t> [MC 1351]. </a:t>
            </a:r>
            <a:r>
              <a:rPr lang="en-US" sz="2200" dirty="0" err="1">
                <a:effectLst/>
                <a:latin typeface="Arial" panose="020B0604020202020204" pitchFamily="34" charset="0"/>
                <a:ea typeface="Calibri" panose="020F0502020204030204" pitchFamily="34" charset="0"/>
                <a:cs typeface="Arial" panose="020B0604020202020204" pitchFamily="34" charset="0"/>
              </a:rPr>
              <a:t>Báo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tài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chính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tại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hội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nghị</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tài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chính</a:t>
            </a:r>
            <a:r>
              <a:rPr lang="en-US" sz="2200" dirty="0">
                <a:effectLst/>
                <a:latin typeface="Arial" panose="020B0604020202020204" pitchFamily="34" charset="0"/>
                <a:ea typeface="Calibri" panose="020F0502020204030204" pitchFamily="34" charset="0"/>
                <a:cs typeface="Arial" panose="020B0604020202020204" pitchFamily="34" charset="0"/>
              </a:rPr>
              <a:t> [MC 1352], </a:t>
            </a:r>
            <a:r>
              <a:rPr lang="en-US" sz="2200" dirty="0" err="1">
                <a:effectLst/>
                <a:latin typeface="Arial" panose="020B0604020202020204" pitchFamily="34" charset="0"/>
                <a:ea typeface="Calibri" panose="020F0502020204030204" pitchFamily="34" charset="0"/>
                <a:cs typeface="Arial" panose="020B0604020202020204" pitchFamily="34" charset="0"/>
              </a:rPr>
              <a:t>Báo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tại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Hội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nghị</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bộ</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viên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chức</a:t>
            </a:r>
            <a:r>
              <a:rPr lang="en-US" sz="2200" dirty="0">
                <a:effectLst/>
                <a:latin typeface="Arial" panose="020B0604020202020204" pitchFamily="34" charset="0"/>
                <a:ea typeface="Calibri" panose="020F0502020204030204" pitchFamily="34" charset="0"/>
                <a:cs typeface="Arial" panose="020B0604020202020204" pitchFamily="34" charset="0"/>
              </a:rPr>
              <a:t> [MC 29]. </a:t>
            </a:r>
            <a:r>
              <a:rPr lang="en-US" sz="2200" dirty="0" err="1">
                <a:effectLst/>
                <a:latin typeface="Arial" panose="020B0604020202020204" pitchFamily="34" charset="0"/>
                <a:ea typeface="Calibri" panose="020F0502020204030204" pitchFamily="34" charset="0"/>
                <a:cs typeface="Arial" panose="020B0604020202020204" pitchFamily="34" charset="0"/>
              </a:rPr>
              <a:t>Học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viện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đã</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phân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bổ</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một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hợp</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lý</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và</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sử</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dụng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có</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hiệu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quả</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nguồn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nhằm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đảm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bảo</a:t>
            </a:r>
            <a:r>
              <a:rPr lang="en-US" sz="2200" dirty="0">
                <a:effectLst/>
                <a:latin typeface="Arial" panose="020B0604020202020204" pitchFamily="34" charset="0"/>
                <a:ea typeface="Calibri" panose="020F0502020204030204" pitchFamily="34" charset="0"/>
                <a:cs typeface="Arial" panose="020B0604020202020204" pitchFamily="34" charset="0"/>
              </a:rPr>
              <a:t> chi </a:t>
            </a:r>
            <a:r>
              <a:rPr lang="en-US" sz="2200" dirty="0" err="1">
                <a:effectLst/>
                <a:latin typeface="Arial" panose="020B0604020202020204" pitchFamily="34" charset="0"/>
                <a:ea typeface="Calibri" panose="020F0502020204030204" pitchFamily="34" charset="0"/>
                <a:cs typeface="Arial" panose="020B0604020202020204" pitchFamily="34" charset="0"/>
              </a:rPr>
              <a:t>phí</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hoạt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động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thường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xuyên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trong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đó</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có</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hoạt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động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đào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tạo</a:t>
            </a:r>
            <a:r>
              <a:rPr lang="en-US" sz="2200" dirty="0">
                <a:effectLst/>
                <a:latin typeface="Arial" panose="020B0604020202020204" pitchFamily="34" charset="0"/>
                <a:ea typeface="Calibri" panose="020F0502020204030204" pitchFamily="34" charset="0"/>
                <a:cs typeface="Arial" panose="020B0604020202020204" pitchFamily="34" charset="0"/>
              </a:rPr>
              <a:t>, NCKH </a:t>
            </a:r>
            <a:r>
              <a:rPr lang="en-US" sz="2200" dirty="0" err="1">
                <a:effectLst/>
                <a:latin typeface="Arial" panose="020B0604020202020204" pitchFamily="34" charset="0"/>
                <a:ea typeface="Calibri" panose="020F0502020204030204" pitchFamily="34" charset="0"/>
                <a:cs typeface="Arial" panose="020B0604020202020204" pitchFamily="34" charset="0"/>
              </a:rPr>
              <a:t>và</a:t>
            </a:r>
            <a:r>
              <a:rPr lang="en-US" sz="2200" dirty="0">
                <a:effectLst/>
                <a:latin typeface="Arial" panose="020B0604020202020204" pitchFamily="34" charset="0"/>
                <a:ea typeface="Calibri" panose="020F0502020204030204" pitchFamily="34" charset="0"/>
                <a:cs typeface="Arial" panose="020B0604020202020204" pitchFamily="34" charset="0"/>
              </a:rPr>
              <a:t> PVCĐ. </a:t>
            </a:r>
            <a:r>
              <a:rPr lang="en-US" sz="2200" dirty="0" err="1">
                <a:effectLst/>
                <a:latin typeface="Arial" panose="020B0604020202020204" pitchFamily="34" charset="0"/>
                <a:ea typeface="Calibri" panose="020F0502020204030204" pitchFamily="34" charset="0"/>
                <a:cs typeface="Arial" panose="020B0604020202020204" pitchFamily="34" charset="0"/>
              </a:rPr>
              <a:t>Cơ</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cấu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nguồn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kinh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phí</a:t>
            </a:r>
            <a:r>
              <a:rPr lang="en-US" sz="2200" dirty="0">
                <a:effectLst/>
                <a:latin typeface="Arial" panose="020B0604020202020204" pitchFamily="34" charset="0"/>
                <a:ea typeface="Calibri" panose="020F0502020204030204" pitchFamily="34" charset="0"/>
                <a:cs typeface="Arial" panose="020B0604020202020204" pitchFamily="34" charset="0"/>
              </a:rPr>
              <a:t> chi </a:t>
            </a:r>
            <a:r>
              <a:rPr lang="en-US" sz="2200" dirty="0" err="1">
                <a:effectLst/>
                <a:latin typeface="Arial" panose="020B0604020202020204" pitchFamily="34" charset="0"/>
                <a:ea typeface="Calibri" panose="020F0502020204030204" pitchFamily="34" charset="0"/>
                <a:cs typeface="Arial" panose="020B0604020202020204" pitchFamily="34" charset="0"/>
              </a:rPr>
              <a:t>thường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xuyên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trung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bình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trong</a:t>
            </a:r>
            <a:r>
              <a:rPr lang="en-US" sz="2200" dirty="0">
                <a:effectLst/>
                <a:latin typeface="Arial" panose="020B0604020202020204" pitchFamily="34" charset="0"/>
                <a:ea typeface="Calibri" panose="020F0502020204030204" pitchFamily="34" charset="0"/>
                <a:cs typeface="Arial" panose="020B0604020202020204" pitchFamily="34" charset="0"/>
              </a:rPr>
              <a:t> 5 </a:t>
            </a:r>
            <a:r>
              <a:rPr lang="en-US" sz="2200" dirty="0" err="1">
                <a:effectLst/>
                <a:latin typeface="Arial" panose="020B0604020202020204" pitchFamily="34" charset="0"/>
                <a:ea typeface="Calibri" panose="020F0502020204030204" pitchFamily="34" charset="0"/>
                <a:cs typeface="Arial" panose="020B0604020202020204" pitchFamily="34" charset="0"/>
              </a:rPr>
              <a:t>năm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lần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lượt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là</a:t>
            </a:r>
            <a:r>
              <a:rPr lang="en-US" sz="2200" dirty="0">
                <a:effectLst/>
                <a:latin typeface="Arial" panose="020B0604020202020204" pitchFamily="34" charset="0"/>
                <a:ea typeface="Calibri" panose="020F0502020204030204" pitchFamily="34" charset="0"/>
                <a:cs typeface="Arial" panose="020B0604020202020204" pitchFamily="34" charset="0"/>
              </a:rPr>
              <a:t>: NSNN </a:t>
            </a:r>
            <a:r>
              <a:rPr lang="en-US" sz="2200" dirty="0" err="1">
                <a:effectLst/>
                <a:latin typeface="Arial" panose="020B0604020202020204" pitchFamily="34" charset="0"/>
                <a:ea typeface="Calibri" panose="020F0502020204030204" pitchFamily="34" charset="0"/>
                <a:cs typeface="Arial" panose="020B0604020202020204" pitchFamily="34" charset="0"/>
              </a:rPr>
              <a:t>chiếm</a:t>
            </a:r>
            <a:r>
              <a:rPr lang="en-US" sz="2200" dirty="0">
                <a:effectLst/>
                <a:latin typeface="Arial" panose="020B0604020202020204" pitchFamily="34" charset="0"/>
                <a:ea typeface="Calibri" panose="020F0502020204030204" pitchFamily="34" charset="0"/>
                <a:cs typeface="Arial" panose="020B0604020202020204" pitchFamily="34" charset="0"/>
              </a:rPr>
              <a:t> 25% ; </a:t>
            </a:r>
            <a:r>
              <a:rPr lang="en-US" sz="2200" dirty="0" err="1">
                <a:effectLst/>
                <a:latin typeface="Arial" panose="020B0604020202020204" pitchFamily="34" charset="0"/>
                <a:ea typeface="Calibri" panose="020F0502020204030204" pitchFamily="34" charset="0"/>
                <a:cs typeface="Arial" panose="020B0604020202020204" pitchFamily="34" charset="0"/>
              </a:rPr>
              <a:t>nguồn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từ</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học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phí</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chiếm</a:t>
            </a:r>
            <a:r>
              <a:rPr lang="en-US" sz="2200" dirty="0">
                <a:effectLst/>
                <a:latin typeface="Arial" panose="020B0604020202020204" pitchFamily="34" charset="0"/>
                <a:ea typeface="Calibri" panose="020F0502020204030204" pitchFamily="34" charset="0"/>
                <a:cs typeface="Arial" panose="020B0604020202020204" pitchFamily="34" charset="0"/>
              </a:rPr>
              <a:t> 53% </a:t>
            </a:r>
            <a:r>
              <a:rPr lang="en-US" sz="2200" dirty="0" err="1">
                <a:effectLst/>
                <a:latin typeface="Arial" panose="020B0604020202020204" pitchFamily="34" charset="0"/>
                <a:ea typeface="Calibri" panose="020F0502020204030204" pitchFamily="34" charset="0"/>
                <a:cs typeface="Arial" panose="020B0604020202020204" pitchFamily="34" charset="0"/>
              </a:rPr>
              <a:t>và</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nguồn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khác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chiếm</a:t>
            </a:r>
            <a:r>
              <a:rPr lang="en-US" sz="2200" dirty="0">
                <a:effectLst/>
                <a:latin typeface="Arial" panose="020B0604020202020204" pitchFamily="34" charset="0"/>
                <a:ea typeface="Calibri" panose="020F0502020204030204" pitchFamily="34" charset="0"/>
                <a:cs typeface="Arial" panose="020B0604020202020204" pitchFamily="34" charset="0"/>
              </a:rPr>
              <a:t> 22%.</a:t>
            </a:r>
          </a:p>
          <a:p>
            <a:pPr indent="457200" algn="just">
              <a:spcBef>
                <a:spcPts val="600"/>
              </a:spcBef>
              <a:spcAft>
                <a:spcPts val="600"/>
              </a:spcAft>
              <a:tabLst>
                <a:tab pos="332105" algn="l"/>
              </a:tabLst>
            </a:pPr>
            <a:r>
              <a:rPr lang="en-US" sz="2200" dirty="0" err="1">
                <a:effectLst/>
                <a:latin typeface="Arial" panose="020B0604020202020204" pitchFamily="34" charset="0"/>
                <a:ea typeface="Calibri" panose="020F0502020204030204" pitchFamily="34" charset="0"/>
                <a:cs typeface="Arial" panose="020B0604020202020204" pitchFamily="34" charset="0"/>
              </a:rPr>
              <a:t>Tổng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có</a:t>
            </a:r>
            <a:r>
              <a:rPr lang="en-US" sz="2200" dirty="0">
                <a:effectLst/>
                <a:latin typeface="Arial" panose="020B0604020202020204" pitchFamily="34" charset="0"/>
                <a:ea typeface="Calibri" panose="020F0502020204030204" pitchFamily="34" charset="0"/>
                <a:cs typeface="Arial" panose="020B0604020202020204" pitchFamily="34" charset="0"/>
              </a:rPr>
              <a:t> xu </a:t>
            </a:r>
            <a:r>
              <a:rPr lang="en-US" sz="2200" dirty="0" err="1">
                <a:effectLst/>
                <a:latin typeface="Arial" panose="020B0604020202020204" pitchFamily="34" charset="0"/>
                <a:ea typeface="Calibri" panose="020F0502020204030204" pitchFamily="34" charset="0"/>
                <a:cs typeface="Arial" panose="020B0604020202020204" pitchFamily="34" charset="0"/>
              </a:rPr>
              <a:t>hướng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tăng</a:t>
            </a:r>
            <a:r>
              <a:rPr lang="en-US" sz="2200" dirty="0">
                <a:effectLst/>
                <a:latin typeface="Arial" panose="020B0604020202020204" pitchFamily="34" charset="0"/>
                <a:ea typeface="Calibri" panose="020F0502020204030204" pitchFamily="34" charset="0"/>
                <a:cs typeface="Arial" panose="020B0604020202020204" pitchFamily="34" charset="0"/>
              </a:rPr>
              <a:t> qua </a:t>
            </a:r>
            <a:r>
              <a:rPr lang="en-US" sz="2200" dirty="0" err="1">
                <a:effectLst/>
                <a:latin typeface="Arial" panose="020B0604020202020204" pitchFamily="34" charset="0"/>
                <a:ea typeface="Calibri" panose="020F0502020204030204" pitchFamily="34" charset="0"/>
                <a:cs typeface="Arial" panose="020B0604020202020204" pitchFamily="34" charset="0"/>
              </a:rPr>
              <a:t>từng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năm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năm</a:t>
            </a:r>
            <a:r>
              <a:rPr lang="en-US" sz="2200" dirty="0">
                <a:effectLst/>
                <a:latin typeface="Arial" panose="020B0604020202020204" pitchFamily="34" charset="0"/>
                <a:ea typeface="Calibri" panose="020F0502020204030204" pitchFamily="34" charset="0"/>
                <a:cs typeface="Arial" panose="020B0604020202020204" pitchFamily="34" charset="0"/>
              </a:rPr>
              <a:t> 2021 </a:t>
            </a:r>
            <a:r>
              <a:rPr lang="en-US" sz="2200" dirty="0" err="1">
                <a:effectLst/>
                <a:latin typeface="Arial" panose="020B0604020202020204" pitchFamily="34" charset="0"/>
                <a:ea typeface="Calibri" panose="020F0502020204030204" pitchFamily="34" charset="0"/>
                <a:cs typeface="Arial" panose="020B0604020202020204" pitchFamily="34" charset="0"/>
              </a:rPr>
              <a:t>tổng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tăng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gấp</a:t>
            </a:r>
            <a:r>
              <a:rPr lang="en-US" sz="2200" dirty="0">
                <a:effectLst/>
                <a:latin typeface="Arial" panose="020B0604020202020204" pitchFamily="34" charset="0"/>
                <a:ea typeface="Calibri" panose="020F0502020204030204" pitchFamily="34" charset="0"/>
                <a:cs typeface="Arial" panose="020B0604020202020204" pitchFamily="34" charset="0"/>
              </a:rPr>
              <a:t> 1,35 </a:t>
            </a:r>
            <a:r>
              <a:rPr lang="en-US" sz="2200" dirty="0" err="1">
                <a:effectLst/>
                <a:latin typeface="Arial" panose="020B0604020202020204" pitchFamily="34" charset="0"/>
                <a:ea typeface="Calibri" panose="020F0502020204030204" pitchFamily="34" charset="0"/>
                <a:cs typeface="Arial" panose="020B0604020202020204" pitchFamily="34" charset="0"/>
              </a:rPr>
              <a:t>lần</a:t>
            </a:r>
            <a:r>
              <a:rPr lang="en-US" sz="2200" dirty="0">
                <a:effectLst/>
                <a:latin typeface="Arial" panose="020B0604020202020204" pitchFamily="34" charset="0"/>
                <a:ea typeface="Calibri" panose="020F0502020204030204" pitchFamily="34" charset="0"/>
                <a:cs typeface="Arial" panose="020B0604020202020204" pitchFamily="34" charset="0"/>
              </a:rPr>
              <a:t> so </a:t>
            </a:r>
            <a:r>
              <a:rPr lang="en-US" sz="2200" dirty="0" err="1">
                <a:effectLst/>
                <a:latin typeface="Arial" panose="020B0604020202020204" pitchFamily="34" charset="0"/>
                <a:ea typeface="Calibri" panose="020F0502020204030204" pitchFamily="34" charset="0"/>
                <a:cs typeface="Arial" panose="020B0604020202020204" pitchFamily="34" charset="0"/>
              </a:rPr>
              <a:t>với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năm</a:t>
            </a:r>
            <a:r>
              <a:rPr lang="en-US" sz="2200" dirty="0">
                <a:effectLst/>
                <a:latin typeface="Arial" panose="020B0604020202020204" pitchFamily="34" charset="0"/>
                <a:ea typeface="Calibri" panose="020F0502020204030204" pitchFamily="34" charset="0"/>
                <a:cs typeface="Arial" panose="020B0604020202020204" pitchFamily="34" charset="0"/>
              </a:rPr>
              <a:t> 2017. </a:t>
            </a:r>
            <a:r>
              <a:rPr lang="en-US" sz="2200" dirty="0" err="1">
                <a:effectLst/>
                <a:latin typeface="Arial" panose="020B0604020202020204" pitchFamily="34" charset="0"/>
                <a:ea typeface="Calibri" panose="020F0502020204030204" pitchFamily="34" charset="0"/>
                <a:cs typeface="Arial" panose="020B0604020202020204" pitchFamily="34" charset="0"/>
              </a:rPr>
              <a:t>Tỷ</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lệ</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triển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nguồn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của</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Học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viện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tăng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dần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hàng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năm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năm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sau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cao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hơn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năm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trước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Bảng</a:t>
            </a:r>
            <a:r>
              <a:rPr lang="en-US" sz="2200" dirty="0">
                <a:effectLst/>
                <a:latin typeface="Arial" panose="020B0604020202020204" pitchFamily="34" charset="0"/>
                <a:ea typeface="Calibri" panose="020F0502020204030204" pitchFamily="34" charset="0"/>
                <a:cs typeface="Arial" panose="020B0604020202020204" pitchFamily="34" charset="0"/>
              </a:rPr>
              <a:t> 25.1), </a:t>
            </a:r>
            <a:r>
              <a:rPr lang="en-US" sz="2200" dirty="0" err="1">
                <a:effectLst/>
                <a:latin typeface="Arial" panose="020B0604020202020204" pitchFamily="34" charset="0"/>
                <a:ea typeface="Calibri" panose="020F0502020204030204" pitchFamily="34" charset="0"/>
                <a:cs typeface="Arial" panose="020B0604020202020204" pitchFamily="34" charset="0"/>
              </a:rPr>
              <a:t>đảm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bảo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sự</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triển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ổn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định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và</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bền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vững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của</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Học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viện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góp</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phần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tăng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nhập</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bộ</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giảng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viên</a:t>
            </a:r>
            <a:r>
              <a:rPr lang="en-US" sz="2200" dirty="0">
                <a:effectLst/>
                <a:latin typeface="Arial" panose="020B0604020202020204" pitchFamily="34" charset="0"/>
                <a:ea typeface="Calibri" panose="020F0502020204030204" pitchFamily="34" charset="0"/>
                <a:cs typeface="Arial" panose="020B0604020202020204" pitchFamily="34" charset="0"/>
              </a:rPr>
              <a:t>. </a:t>
            </a:r>
          </a:p>
          <a:p>
            <a:pPr indent="457200" algn="just">
              <a:spcBef>
                <a:spcPts val="600"/>
              </a:spcBef>
              <a:spcAft>
                <a:spcPts val="600"/>
              </a:spcAft>
              <a:tabLst>
                <a:tab pos="332105" algn="l"/>
              </a:tabLst>
            </a:pPr>
            <a:r>
              <a:rPr lang="en-US" sz="2200" dirty="0" err="1">
                <a:effectLst/>
                <a:latin typeface="Arial" panose="020B0604020202020204" pitchFamily="34" charset="0"/>
                <a:ea typeface="Calibri" panose="020F0502020204030204" pitchFamily="34" charset="0"/>
                <a:cs typeface="Arial" panose="020B0604020202020204" pitchFamily="34" charset="0"/>
              </a:rPr>
              <a:t>Bảng</a:t>
            </a:r>
            <a:r>
              <a:rPr lang="en-US" sz="2200" dirty="0">
                <a:effectLst/>
                <a:latin typeface="Arial" panose="020B0604020202020204" pitchFamily="34" charset="0"/>
                <a:ea typeface="Calibri" panose="020F0502020204030204" pitchFamily="34" charset="0"/>
                <a:cs typeface="Arial" panose="020B0604020202020204" pitchFamily="34" charset="0"/>
              </a:rPr>
              <a:t> 25.1.1. </a:t>
            </a:r>
            <a:r>
              <a:rPr lang="en-US" sz="2200" dirty="0" err="1">
                <a:effectLst/>
                <a:latin typeface="Arial" panose="020B0604020202020204" pitchFamily="34" charset="0"/>
                <a:ea typeface="Calibri" panose="020F0502020204030204" pitchFamily="34" charset="0"/>
                <a:cs typeface="Arial" panose="020B0604020202020204" pitchFamily="34" charset="0"/>
              </a:rPr>
              <a:t>Thống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kê</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nguồn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trong</a:t>
            </a:r>
            <a:r>
              <a:rPr lang="en-US" sz="2200" dirty="0">
                <a:effectLst/>
                <a:latin typeface="Arial" panose="020B0604020202020204" pitchFamily="34" charset="0"/>
                <a:ea typeface="Calibri" panose="020F0502020204030204" pitchFamily="34" charset="0"/>
                <a:cs typeface="Arial" panose="020B0604020202020204" pitchFamily="34" charset="0"/>
              </a:rPr>
              <a:t> 5 </a:t>
            </a:r>
            <a:r>
              <a:rPr lang="en-US" sz="2200" dirty="0" err="1">
                <a:effectLst/>
                <a:latin typeface="Arial" panose="020B0604020202020204" pitchFamily="34" charset="0"/>
                <a:ea typeface="Calibri" panose="020F0502020204030204" pitchFamily="34" charset="0"/>
                <a:cs typeface="Arial" panose="020B0604020202020204" pitchFamily="34" charset="0"/>
              </a:rPr>
              <a:t>năm</a:t>
            </a:r>
            <a:r>
              <a:rPr lang="en-US" sz="2200" dirty="0">
                <a:effectLst/>
                <a:latin typeface="Arial" panose="020B0604020202020204" pitchFamily="34" charset="0"/>
                <a:ea typeface="Calibri" panose="020F0502020204030204" pitchFamily="34" charset="0"/>
                <a:cs typeface="Arial" panose="020B0604020202020204" pitchFamily="34" charset="0"/>
              </a:rPr>
              <a:t> 2017 – 2021</a:t>
            </a:r>
          </a:p>
          <a:p>
            <a:pPr indent="457200" algn="just">
              <a:spcBef>
                <a:spcPts val="600"/>
              </a:spcBef>
              <a:spcAft>
                <a:spcPts val="600"/>
              </a:spcAft>
            </a:pPr>
            <a:r>
              <a:rPr lang="en-US" sz="2200" dirty="0" err="1">
                <a:effectLst/>
                <a:latin typeface="Arial" panose="020B0604020202020204" pitchFamily="34" charset="0"/>
                <a:ea typeface="Calibri" panose="020F0502020204030204" pitchFamily="34" charset="0"/>
                <a:cs typeface="Arial" panose="020B0604020202020204" pitchFamily="34" charset="0"/>
              </a:rPr>
              <a:t>Ngoài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ra</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Bảng</a:t>
            </a:r>
            <a:r>
              <a:rPr lang="en-US" sz="2200" dirty="0">
                <a:effectLst/>
                <a:latin typeface="Arial" panose="020B0604020202020204" pitchFamily="34" charset="0"/>
                <a:ea typeface="Calibri" panose="020F0502020204030204" pitchFamily="34" charset="0"/>
                <a:cs typeface="Arial" panose="020B0604020202020204" pitchFamily="34" charset="0"/>
              </a:rPr>
              <a:t> 25.2, </a:t>
            </a:r>
            <a:r>
              <a:rPr lang="en-US" sz="2200" dirty="0" err="1">
                <a:effectLst/>
                <a:latin typeface="Arial" panose="020B0604020202020204" pitchFamily="34" charset="0"/>
                <a:ea typeface="Calibri" panose="020F0502020204030204" pitchFamily="34" charset="0"/>
                <a:cs typeface="Arial" panose="020B0604020202020204" pitchFamily="34" charset="0"/>
              </a:rPr>
              <a:t>đối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sánh</a:t>
            </a:r>
            <a:r>
              <a:rPr lang="en-US" sz="2200" dirty="0">
                <a:effectLst/>
                <a:latin typeface="Arial" panose="020B0604020202020204" pitchFamily="34" charset="0"/>
                <a:ea typeface="Calibri" panose="020F0502020204030204" pitchFamily="34" charset="0"/>
                <a:cs typeface="Arial" panose="020B0604020202020204" pitchFamily="34" charset="0"/>
              </a:rPr>
              <a:t> chi </a:t>
            </a:r>
            <a:r>
              <a:rPr lang="en-US" sz="2200" dirty="0" err="1">
                <a:effectLst/>
                <a:latin typeface="Arial" panose="020B0604020202020204" pitchFamily="34" charset="0"/>
                <a:ea typeface="Calibri" panose="020F0502020204030204" pitchFamily="34" charset="0"/>
                <a:cs typeface="Arial" panose="020B0604020202020204" pitchFamily="34" charset="0"/>
              </a:rPr>
              <a:t>cho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hoạt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động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đào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tạo</a:t>
            </a:r>
            <a:r>
              <a:rPr lang="en-US" sz="2200" dirty="0">
                <a:effectLst/>
                <a:latin typeface="Arial" panose="020B0604020202020204" pitchFamily="34" charset="0"/>
                <a:ea typeface="Calibri" panose="020F0502020204030204" pitchFamily="34" charset="0"/>
                <a:cs typeface="Arial" panose="020B0604020202020204" pitchFamily="34" charset="0"/>
              </a:rPr>
              <a:t>, NCKH, con </a:t>
            </a:r>
            <a:r>
              <a:rPr lang="en-US" sz="2200" dirty="0" err="1">
                <a:effectLst/>
                <a:latin typeface="Arial" panose="020B0604020202020204" pitchFamily="34" charset="0"/>
                <a:ea typeface="Calibri" panose="020F0502020204030204" pitchFamily="34" charset="0"/>
                <a:cs typeface="Arial" panose="020B0604020202020204" pitchFamily="34" charset="0"/>
              </a:rPr>
              <a:t>người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và</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cơ</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sở</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vật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chất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với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tổng</a:t>
            </a:r>
            <a:r>
              <a:rPr lang="en-US" sz="2200" dirty="0">
                <a:effectLst/>
                <a:latin typeface="Arial" panose="020B0604020202020204" pitchFamily="34" charset="0"/>
                <a:ea typeface="Calibri" panose="020F0502020204030204" pitchFamily="34" charset="0"/>
                <a:cs typeface="Arial" panose="020B0604020202020204" pitchFamily="34" charset="0"/>
              </a:rPr>
              <a:t> chi </a:t>
            </a:r>
            <a:r>
              <a:rPr lang="en-US" sz="2200" dirty="0" err="1">
                <a:effectLst/>
                <a:latin typeface="Arial" panose="020B0604020202020204" pitchFamily="34" charset="0"/>
                <a:ea typeface="Calibri" panose="020F0502020204030204" pitchFamily="34" charset="0"/>
                <a:cs typeface="Arial" panose="020B0604020202020204" pitchFamily="34" charset="0"/>
              </a:rPr>
              <a:t>thường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xuyên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thấy</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chỉ</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số</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tài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chính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luôn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được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giám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được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rà</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soát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điều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chỉnh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thay</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đổi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từng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năm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phù</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hợp</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với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chiến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lược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triển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của</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Học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viện</a:t>
            </a:r>
            <a:r>
              <a:rPr lang="en-US" sz="2200" dirty="0">
                <a:effectLst/>
                <a:latin typeface="Arial" panose="020B0604020202020204" pitchFamily="34" charset="0"/>
                <a:ea typeface="Calibri" panose="020F0502020204030204" pitchFamily="34" charset="0"/>
                <a:cs typeface="Arial" panose="020B0604020202020204" pitchFamily="34" charset="0"/>
              </a:rPr>
              <a:t> [MC 516]…</a:t>
            </a:r>
            <a:r>
              <a:rPr lang="en-US" sz="2200" dirty="0">
                <a:latin typeface="Arial" panose="020B0604020202020204" pitchFamily="34" charset="0"/>
                <a:ea typeface="Calibri" panose="020F050202020403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7CBA4DC4-C547-8037-14A4-1BA38CFACE6E}"/>
              </a:ext>
            </a:extLst>
          </p:cNvPr>
          <p:cNvSpPr txBox="1"/>
          <p:nvPr/>
        </p:nvSpPr>
        <p:spPr>
          <a:xfrm>
            <a:off x="11122090" y="830424"/>
            <a:ext cx="821094" cy="646331"/>
          </a:xfrm>
          <a:prstGeom prst="rect">
            <a:avLst/>
          </a:prstGeom>
          <a:solidFill>
            <a:srgbClr val="E19F27"/>
          </a:solidFill>
        </p:spPr>
        <p:txBody>
          <a:bodyPr wrap="square" rtlCol="0">
            <a:spAutoFit/>
          </a:bodyPr>
          <a:lstStyle/>
          <a:p>
            <a:r>
              <a:rPr lang="en-US" dirty="0"/>
              <a:t>   (25.1)</a:t>
            </a:r>
          </a:p>
        </p:txBody>
      </p:sp>
    </p:spTree>
    <p:extLst>
      <p:ext uri="{BB962C8B-B14F-4D97-AF65-F5344CB8AC3E}">
        <p14:creationId xmlns:p14="http://schemas.microsoft.com/office/powerpoint/2010/main" val="130731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3556D520-5D5D-C9B7-8369-154BB4FA304D}"/>
              </a:ext>
            </a:extLst>
          </p:cNvPr>
          <p:cNvSpPr txBox="1"/>
          <p:nvPr/>
        </p:nvSpPr>
        <p:spPr>
          <a:xfrm>
            <a:off x="11523306" y="718457"/>
            <a:ext cx="578498" cy="923330"/>
          </a:xfrm>
          <a:prstGeom prst="rect">
            <a:avLst/>
          </a:prstGeom>
          <a:solidFill>
            <a:schemeClr val="accent4"/>
          </a:solidFill>
        </p:spPr>
        <p:txBody>
          <a:bodyPr wrap="square" rtlCol="0">
            <a:spAutoFit/>
          </a:bodyPr>
          <a:lstStyle/>
          <a:p>
            <a:r>
              <a:rPr lang="en-US" dirty="0"/>
              <a:t>   (</a:t>
            </a:r>
            <a:r>
              <a:rPr lang="en-US" sz="1600" dirty="0">
                <a:latin typeface="Arial" panose="020B0604020202020204" pitchFamily="34" charset="0"/>
                <a:cs typeface="Arial" panose="020B0604020202020204" pitchFamily="34" charset="0"/>
              </a:rPr>
              <a:t>25.2)</a:t>
            </a:r>
            <a:endParaRPr lang="en-US"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B8D6ABFA-60DC-71DD-8D6B-644CC2BA710B}"/>
              </a:ext>
            </a:extLst>
          </p:cNvPr>
          <p:cNvSpPr txBox="1"/>
          <p:nvPr/>
        </p:nvSpPr>
        <p:spPr>
          <a:xfrm>
            <a:off x="167951" y="74645"/>
            <a:ext cx="11243388" cy="6524863"/>
          </a:xfrm>
          <a:prstGeom prst="rect">
            <a:avLst/>
          </a:prstGeom>
          <a:solidFill>
            <a:schemeClr val="accent5">
              <a:lumMod val="20000"/>
              <a:lumOff val="80000"/>
            </a:schemeClr>
          </a:solidFill>
        </p:spPr>
        <p:txBody>
          <a:bodyPr wrap="square" rtlCol="0">
            <a:spAutoFit/>
          </a:bodyPr>
          <a:lstStyle/>
          <a:p>
            <a:pPr algn="just"/>
            <a:r>
              <a:rPr lang="en-US" sz="1900" dirty="0">
                <a:effectLst/>
                <a:latin typeface="Arial" panose="020B0604020202020204" pitchFamily="34" charset="0"/>
                <a:ea typeface="Calibri" panose="020F0502020204030204" pitchFamily="34" charset="0"/>
                <a:cs typeface="Arial" panose="020B0604020202020204" pitchFamily="34" charset="0"/>
              </a:rPr>
              <a:t>HV </a:t>
            </a:r>
            <a:r>
              <a:rPr lang="en-US" sz="1900" dirty="0" err="1">
                <a:effectLst/>
                <a:latin typeface="Arial" panose="020B0604020202020204" pitchFamily="34" charset="0"/>
                <a:ea typeface="Calibri" panose="020F0502020204030204" pitchFamily="34" charset="0"/>
                <a:cs typeface="Arial" panose="020B0604020202020204" pitchFamily="34" charset="0"/>
              </a:rPr>
              <a:t>xác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định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sứ</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mệnh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cung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cấp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xã</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hội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nguồn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nhân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lực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chất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lượng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cao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nghiên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cứu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tầm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ảnh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hưởng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cùng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với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dịch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vụ</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tư</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vấn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phục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vụ</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đồng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trong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lĩnh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vực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tế</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doanh</a:t>
            </a:r>
            <a:r>
              <a:rPr lang="en-US" sz="1900" dirty="0">
                <a:effectLst/>
                <a:latin typeface="Arial" panose="020B0604020202020204" pitchFamily="34" charset="0"/>
                <a:ea typeface="Calibri" panose="020F0502020204030204" pitchFamily="34" charset="0"/>
                <a:cs typeface="Arial" panose="020B0604020202020204" pitchFamily="34" charset="0"/>
              </a:rPr>
              <a:t> - </a:t>
            </a:r>
            <a:r>
              <a:rPr lang="en-US" sz="1900" dirty="0" err="1">
                <a:effectLst/>
                <a:latin typeface="Arial" panose="020B0604020202020204" pitchFamily="34" charset="0"/>
                <a:ea typeface="Calibri" panose="020F0502020204030204" pitchFamily="34" charset="0"/>
                <a:cs typeface="Arial" panose="020B0604020202020204" pitchFamily="34" charset="0"/>
              </a:rPr>
              <a:t>quản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lý</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pháp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luật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ngoại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ngữ</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nghệ</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thông</a:t>
            </a:r>
            <a:r>
              <a:rPr lang="en-US" sz="1900" dirty="0">
                <a:effectLst/>
                <a:latin typeface="Arial" panose="020B0604020202020204" pitchFamily="34" charset="0"/>
                <a:ea typeface="Calibri" panose="020F0502020204030204" pitchFamily="34" charset="0"/>
                <a:cs typeface="Arial" panose="020B0604020202020204" pitchFamily="34" charset="0"/>
              </a:rPr>
              <a:t> tin. HV </a:t>
            </a:r>
            <a:r>
              <a:rPr lang="en-US" sz="1900" dirty="0" err="1">
                <a:effectLst/>
                <a:latin typeface="Arial" panose="020B0604020202020204" pitchFamily="34" charset="0"/>
                <a:ea typeface="Calibri" panose="020F0502020204030204" pitchFamily="34" charset="0"/>
                <a:cs typeface="Arial" panose="020B0604020202020204" pitchFamily="34" charset="0"/>
              </a:rPr>
              <a:t>tiên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phong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xây</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dựng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môi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trường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giáo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dục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tiến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văn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minh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mang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đến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cơ</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hội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tập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tục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khai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phóng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sự</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sáng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tạo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triển</a:t>
            </a:r>
            <a:r>
              <a:rPr lang="en-US" sz="1900" dirty="0">
                <a:effectLst/>
                <a:latin typeface="Arial" panose="020B0604020202020204" pitchFamily="34" charset="0"/>
                <a:ea typeface="Calibri" panose="020F0502020204030204" pitchFamily="34" charset="0"/>
                <a:cs typeface="Arial" panose="020B0604020202020204" pitchFamily="34" charset="0"/>
              </a:rPr>
              <a:t> con </a:t>
            </a:r>
            <a:r>
              <a:rPr lang="en-US" sz="1900" dirty="0" err="1">
                <a:effectLst/>
                <a:latin typeface="Arial" panose="020B0604020202020204" pitchFamily="34" charset="0"/>
                <a:ea typeface="Calibri" panose="020F0502020204030204" pitchFamily="34" charset="0"/>
                <a:cs typeface="Arial" panose="020B0604020202020204" pitchFamily="34" charset="0"/>
              </a:rPr>
              <a:t>người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diện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HV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đã</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ban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hành</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các</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văn</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bản</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các</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quy</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định</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kế</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hoạch</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cụ</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thể</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về</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quả</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chỉ</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số</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thị</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trường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về</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tạo</a:t>
            </a:r>
            <a:r>
              <a:rPr lang="en-US" sz="1900" dirty="0">
                <a:effectLst/>
                <a:latin typeface="Arial" panose="020B0604020202020204" pitchFamily="34" charset="0"/>
                <a:ea typeface="Calibri" panose="020F0502020204030204" pitchFamily="34" charset="0"/>
                <a:cs typeface="Arial" panose="020B0604020202020204" pitchFamily="34" charset="0"/>
              </a:rPr>
              <a:t>, NCKH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PVCĐ </a:t>
            </a:r>
            <a:r>
              <a:rPr lang="en-US" sz="1900" dirty="0" err="1">
                <a:effectLst/>
                <a:latin typeface="Arial" panose="020B0604020202020204" pitchFamily="34" charset="0"/>
                <a:ea typeface="Calibri" panose="020F0502020204030204" pitchFamily="34" charset="0"/>
                <a:cs typeface="Arial" panose="020B0604020202020204" pitchFamily="34" charset="0"/>
              </a:rPr>
              <a:t>như</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Chỉ</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tiêu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tuyển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hàng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tỷ</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lệ</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tốt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nghiệp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dự</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kiến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chỉ</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số</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về</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KHCN, </a:t>
            </a:r>
            <a:r>
              <a:rPr lang="en-US" sz="1900" dirty="0" err="1">
                <a:effectLst/>
                <a:latin typeface="Arial" panose="020B0604020202020204" pitchFamily="34" charset="0"/>
                <a:ea typeface="Calibri" panose="020F0502020204030204" pitchFamily="34" charset="0"/>
                <a:cs typeface="Arial" panose="020B0604020202020204" pitchFamily="34" charset="0"/>
              </a:rPr>
              <a:t>tăng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cường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nguồn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lực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sự</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triển</a:t>
            </a:r>
            <a:r>
              <a:rPr lang="en-US" sz="1900" dirty="0">
                <a:effectLst/>
                <a:latin typeface="Arial" panose="020B0604020202020204" pitchFamily="34" charset="0"/>
                <a:ea typeface="Calibri" panose="020F0502020204030204" pitchFamily="34" charset="0"/>
                <a:cs typeface="Arial" panose="020B0604020202020204" pitchFamily="34" charset="0"/>
              </a:rPr>
              <a:t> CSVC,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hoạch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về</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PVCĐ, ... </a:t>
            </a:r>
            <a:r>
              <a:rPr lang="en-US" sz="1900" dirty="0" err="1">
                <a:effectLst/>
                <a:latin typeface="Arial" panose="020B0604020202020204" pitchFamily="34" charset="0"/>
                <a:ea typeface="Calibri" panose="020F0502020204030204" pitchFamily="34" charset="0"/>
                <a:cs typeface="Arial" panose="020B0604020202020204" pitchFamily="34" charset="0"/>
              </a:rPr>
              <a:t>Việc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rà</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soát</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tuyển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tạo</a:t>
            </a:r>
            <a:r>
              <a:rPr lang="en-US" sz="1900" dirty="0">
                <a:effectLst/>
                <a:latin typeface="Arial" panose="020B0604020202020204" pitchFamily="34" charset="0"/>
                <a:ea typeface="Calibri" panose="020F0502020204030204" pitchFamily="34" charset="0"/>
                <a:cs typeface="Arial" panose="020B0604020202020204" pitchFamily="34" charset="0"/>
              </a:rPr>
              <a:t>, NCKH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PVCĐ </a:t>
            </a:r>
            <a:r>
              <a:rPr lang="en-US" sz="1900" dirty="0" err="1">
                <a:effectLst/>
                <a:latin typeface="Arial" panose="020B0604020202020204" pitchFamily="34" charset="0"/>
                <a:ea typeface="Calibri" panose="020F0502020204030204" pitchFamily="34" charset="0"/>
                <a:cs typeface="Arial" panose="020B0604020202020204" pitchFamily="34" charset="0"/>
              </a:rPr>
              <a:t>được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viện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theo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dõi</a:t>
            </a:r>
            <a:r>
              <a:rPr lang="en-US" sz="1900" dirty="0">
                <a:effectLst/>
                <a:latin typeface="Arial" panose="020B0604020202020204" pitchFamily="34" charset="0"/>
                <a:ea typeface="Calibri" panose="020F0502020204030204" pitchFamily="34" charset="0"/>
                <a:cs typeface="Arial" panose="020B0604020202020204" pitchFamily="34" charset="0"/>
              </a:rPr>
              <a:t> qua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cuộc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xem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xét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lãnh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đạo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giao</a:t>
            </a:r>
            <a:r>
              <a:rPr lang="en-US" sz="1900" dirty="0">
                <a:effectLst/>
                <a:latin typeface="Arial" panose="020B0604020202020204" pitchFamily="34" charset="0"/>
                <a:ea typeface="Calibri" panose="020F0502020204030204" pitchFamily="34" charset="0"/>
                <a:cs typeface="Arial" panose="020B0604020202020204" pitchFamily="34" charset="0"/>
              </a:rPr>
              <a:t> ban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tác</a:t>
            </a:r>
            <a:r>
              <a:rPr lang="en-US" sz="1900" dirty="0">
                <a:effectLst/>
                <a:latin typeface="Arial" panose="020B0604020202020204" pitchFamily="34" charset="0"/>
                <a:ea typeface="Calibri" panose="020F0502020204030204" pitchFamily="34" charset="0"/>
                <a:cs typeface="Arial" panose="020B0604020202020204" pitchFamily="34" charset="0"/>
              </a:rPr>
              <a:t> SV, </a:t>
            </a:r>
            <a:r>
              <a:rPr lang="en-US" sz="1900" dirty="0" err="1">
                <a:effectLst/>
                <a:latin typeface="Arial" panose="020B0604020202020204" pitchFamily="34" charset="0"/>
                <a:ea typeface="Calibri" panose="020F0502020204030204" pitchFamily="34" charset="0"/>
                <a:cs typeface="Arial" panose="020B0604020202020204" pitchFamily="34" charset="0"/>
              </a:rPr>
              <a:t>giao</a:t>
            </a:r>
            <a:r>
              <a:rPr lang="en-US" sz="1900" dirty="0">
                <a:effectLst/>
                <a:latin typeface="Arial" panose="020B0604020202020204" pitchFamily="34" charset="0"/>
                <a:ea typeface="Calibri" panose="020F0502020204030204" pitchFamily="34" charset="0"/>
                <a:cs typeface="Arial" panose="020B0604020202020204" pitchFamily="34" charset="0"/>
              </a:rPr>
              <a:t> ban </a:t>
            </a:r>
            <a:r>
              <a:rPr lang="en-US" sz="1900" dirty="0" err="1">
                <a:effectLst/>
                <a:latin typeface="Arial" panose="020B0604020202020204" pitchFamily="34" charset="0"/>
                <a:ea typeface="Calibri" panose="020F0502020204030204" pitchFamily="34" charset="0"/>
                <a:cs typeface="Arial" panose="020B0604020202020204" pitchFamily="34" charset="0"/>
              </a:rPr>
              <a:t>đào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tạo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rút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nghiệm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sau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mỗi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tuyển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sinh</a:t>
            </a:r>
            <a:r>
              <a:rPr lang="en-US" sz="1900" dirty="0">
                <a:effectLst/>
                <a:latin typeface="Arial" panose="020B0604020202020204" pitchFamily="34" charset="0"/>
                <a:ea typeface="Calibri" panose="020F0502020204030204" pitchFamily="34" charset="0"/>
                <a:cs typeface="Arial" panose="020B0604020202020204" pitchFamily="34" charset="0"/>
              </a:rPr>
              <a:t>, PVCĐ, …) </a:t>
            </a:r>
            <a:r>
              <a:rPr lang="en-US" sz="1900" dirty="0" err="1">
                <a:effectLst/>
                <a:latin typeface="Arial" panose="020B0604020202020204" pitchFamily="34" charset="0"/>
                <a:ea typeface="Calibri" panose="020F0502020204030204" pitchFamily="34" charset="0"/>
                <a:cs typeface="Arial" panose="020B0604020202020204" pitchFamily="34" charset="0"/>
              </a:rPr>
              <a:t>hàng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tháng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đơn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vị</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làm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báo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tổng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tháng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qua </a:t>
            </a:r>
            <a:r>
              <a:rPr lang="en-US" sz="1900" dirty="0" err="1">
                <a:effectLst/>
                <a:latin typeface="Arial" panose="020B0604020202020204" pitchFamily="34" charset="0"/>
                <a:ea typeface="Calibri" panose="020F0502020204030204" pitchFamily="34" charset="0"/>
                <a:cs typeface="Arial" panose="020B0604020202020204" pitchFamily="34" charset="0"/>
              </a:rPr>
              <a:t>đó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giúp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đơn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vị</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rà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soát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lại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quả</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chỉ</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số</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về</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thị</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trường</a:t>
            </a:r>
            <a:r>
              <a:rPr lang="en-US" sz="1900" dirty="0">
                <a:effectLst/>
                <a:latin typeface="Arial" panose="020B0604020202020204" pitchFamily="34" charset="0"/>
                <a:ea typeface="Calibri" panose="020F0502020204030204" pitchFamily="34" charset="0"/>
                <a:cs typeface="Arial" panose="020B0604020202020204" pitchFamily="34" charset="0"/>
              </a:rPr>
              <a:t> [MC 692]. </a:t>
            </a:r>
            <a:r>
              <a:rPr lang="en-US" sz="1900" dirty="0" err="1">
                <a:effectLst/>
                <a:latin typeface="Arial" panose="020B0604020202020204" pitchFamily="34" charset="0"/>
                <a:ea typeface="Calibri" panose="020F0502020204030204" pitchFamily="34" charset="0"/>
                <a:cs typeface="Arial" panose="020B0604020202020204" pitchFamily="34" charset="0"/>
              </a:rPr>
              <a:t>Chiến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lược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HV </a:t>
            </a:r>
            <a:r>
              <a:rPr lang="en-US" sz="1900" dirty="0" err="1">
                <a:effectLst/>
                <a:latin typeface="Arial" panose="020B0604020202020204" pitchFamily="34" charset="0"/>
                <a:ea typeface="Calibri" panose="020F0502020204030204" pitchFamily="34" charset="0"/>
                <a:cs typeface="Arial" panose="020B0604020202020204" pitchFamily="34" charset="0"/>
              </a:rPr>
              <a:t>là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xây</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dựng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trường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đại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uy</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tín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tạo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ngành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ngành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chuẩn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kiểm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định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quốc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tế</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2030; </a:t>
            </a:r>
            <a:r>
              <a:rPr lang="en-US" sz="1900" dirty="0" err="1">
                <a:effectLst/>
                <a:latin typeface="Arial" panose="020B0604020202020204" pitchFamily="34" charset="0"/>
                <a:ea typeface="Calibri" panose="020F0502020204030204" pitchFamily="34" charset="0"/>
                <a:cs typeface="Arial" panose="020B0604020202020204" pitchFamily="34" charset="0"/>
              </a:rPr>
              <a:t>trở</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thành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đại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tự</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chủ</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hệ</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thống</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quản</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trị</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hiện</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đại</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gắn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liền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với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chuyển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đổi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số</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trong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tạo</a:t>
            </a:r>
            <a:r>
              <a:rPr lang="en-US" sz="1900" dirty="0">
                <a:effectLst/>
                <a:latin typeface="Arial" panose="020B0604020202020204" pitchFamily="34" charset="0"/>
                <a:ea typeface="Calibri" panose="020F0502020204030204" pitchFamily="34" charset="0"/>
                <a:cs typeface="Arial" panose="020B0604020202020204" pitchFamily="34" charset="0"/>
              </a:rPr>
              <a:t>, NCKH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đồng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trở</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thành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đại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minh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2045. </a:t>
            </a:r>
            <a:r>
              <a:rPr lang="en-US" sz="1900" dirty="0" err="1">
                <a:effectLst/>
                <a:latin typeface="Arial" panose="020B0604020202020204" pitchFamily="34" charset="0"/>
                <a:ea typeface="Calibri" panose="020F0502020204030204" pitchFamily="34" charset="0"/>
                <a:cs typeface="Arial" panose="020B0604020202020204" pitchFamily="34" charset="0"/>
              </a:rPr>
              <a:t>Đảng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bộ</a:t>
            </a:r>
            <a:r>
              <a:rPr lang="en-US" sz="1900" dirty="0">
                <a:effectLst/>
                <a:latin typeface="Arial" panose="020B0604020202020204" pitchFamily="34" charset="0"/>
                <a:ea typeface="Calibri" panose="020F0502020204030204" pitchFamily="34" charset="0"/>
                <a:cs typeface="Arial" panose="020B0604020202020204" pitchFamily="34" charset="0"/>
              </a:rPr>
              <a:t> HV </a:t>
            </a:r>
            <a:r>
              <a:rPr lang="en-US" sz="1900" dirty="0" err="1">
                <a:effectLst/>
                <a:latin typeface="Arial" panose="020B0604020202020204" pitchFamily="34" charset="0"/>
                <a:ea typeface="Calibri" panose="020F0502020204030204" pitchFamily="34" charset="0"/>
                <a:cs typeface="Arial" panose="020B0604020202020204" pitchFamily="34" charset="0"/>
              </a:rPr>
              <a:t>liên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tục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danh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hiệu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Đảng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bộ</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trong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sạch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vững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mạnh</a:t>
            </a:r>
            <a:r>
              <a:rPr lang="en-US" sz="1900" dirty="0">
                <a:effectLst/>
                <a:latin typeface="Arial" panose="020B0604020202020204" pitchFamily="34" charset="0"/>
                <a:ea typeface="Calibri" panose="020F0502020204030204" pitchFamily="34" charset="0"/>
                <a:cs typeface="Arial" panose="020B0604020202020204" pitchFamily="34" charset="0"/>
              </a:rPr>
              <a:t>/</a:t>
            </a:r>
            <a:r>
              <a:rPr lang="en-US" sz="1900" dirty="0" err="1">
                <a:effectLst/>
                <a:latin typeface="Arial" panose="020B0604020202020204" pitchFamily="34" charset="0"/>
                <a:ea typeface="Calibri" panose="020F0502020204030204" pitchFamily="34" charset="0"/>
                <a:cs typeface="Arial" panose="020B0604020202020204" pitchFamily="34" charset="0"/>
              </a:rPr>
              <a:t>hoàn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thành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tốt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nhiệm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vụ</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trở</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luôn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được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nhận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thành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xuất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sắc</a:t>
            </a:r>
            <a:r>
              <a:rPr lang="en-US" sz="1900" dirty="0">
                <a:effectLst/>
                <a:latin typeface="Arial" panose="020B0604020202020204" pitchFamily="34" charset="0"/>
                <a:ea typeface="Calibri" panose="020F0502020204030204" pitchFamily="34" charset="0"/>
                <a:cs typeface="Arial" panose="020B0604020202020204" pitchFamily="34" charset="0"/>
              </a:rPr>
              <a:t>/</a:t>
            </a:r>
            <a:r>
              <a:rPr lang="en-US" sz="1900" dirty="0" err="1">
                <a:effectLst/>
                <a:latin typeface="Arial" panose="020B0604020202020204" pitchFamily="34" charset="0"/>
                <a:ea typeface="Calibri" panose="020F0502020204030204" pitchFamily="34" charset="0"/>
                <a:cs typeface="Arial" panose="020B0604020202020204" pitchFamily="34" charset="0"/>
              </a:rPr>
              <a:t>hoàn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thành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nhiệm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vụ</a:t>
            </a:r>
            <a:r>
              <a:rPr lang="en-US" sz="1900" dirty="0">
                <a:effectLst/>
                <a:latin typeface="Arial" panose="020B0604020202020204" pitchFamily="34" charset="0"/>
                <a:ea typeface="Calibri" panose="020F0502020204030204" pitchFamily="34" charset="0"/>
                <a:cs typeface="Arial" panose="020B0604020202020204" pitchFamily="34" charset="0"/>
              </a:rPr>
              <a:t> [MC 694] [MC 695].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việc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đặc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biệt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chú</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trọng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về</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chỉ</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số</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thị</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trường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tạo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thể</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hiện</a:t>
            </a:r>
            <a:r>
              <a:rPr lang="en-US" sz="1900" dirty="0">
                <a:effectLst/>
                <a:latin typeface="Arial" panose="020B0604020202020204" pitchFamily="34" charset="0"/>
                <a:ea typeface="Calibri" panose="020F0502020204030204" pitchFamily="34" charset="0"/>
                <a:cs typeface="Arial" panose="020B0604020202020204" pitchFamily="34" charset="0"/>
              </a:rPr>
              <a:t> qua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mục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tiêu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đánh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giá</a:t>
            </a:r>
            <a:r>
              <a:rPr lang="en-US" sz="1900" dirty="0">
                <a:effectLst/>
                <a:latin typeface="Arial" panose="020B0604020202020204" pitchFamily="34" charset="0"/>
                <a:ea typeface="Calibri" panose="020F0502020204030204" pitchFamily="34" charset="0"/>
                <a:cs typeface="Arial" panose="020B0604020202020204" pitchFamily="34" charset="0"/>
              </a:rPr>
              <a:t> KPI chi </a:t>
            </a:r>
            <a:r>
              <a:rPr lang="en-US" sz="1900" dirty="0" err="1">
                <a:effectLst/>
                <a:latin typeface="Arial" panose="020B0604020202020204" pitchFamily="34" charset="0"/>
                <a:ea typeface="Calibri" panose="020F0502020204030204" pitchFamily="34" charset="0"/>
                <a:cs typeface="Arial" panose="020B0604020202020204" pitchFamily="34" charset="0"/>
              </a:rPr>
              <a:t>tiết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đối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với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Giám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đốc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tập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thể</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trong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nội</a:t>
            </a:r>
            <a:r>
              <a:rPr lang="en-US" sz="1900" dirty="0">
                <a:effectLst/>
                <a:latin typeface="Arial" panose="020B0604020202020204" pitchFamily="34" charset="0"/>
                <a:ea typeface="Calibri" panose="020F0502020204030204" pitchFamily="34" charset="0"/>
                <a:cs typeface="Arial" panose="020B0604020202020204" pitchFamily="34" charset="0"/>
              </a:rPr>
              <a:t> dung </a:t>
            </a:r>
            <a:r>
              <a:rPr lang="en-US" sz="1900" dirty="0" err="1">
                <a:effectLst/>
                <a:latin typeface="Arial" panose="020B0604020202020204" pitchFamily="34" charset="0"/>
                <a:ea typeface="Calibri" panose="020F0502020204030204" pitchFamily="34" charset="0"/>
                <a:cs typeface="Arial" panose="020B0604020202020204" pitchFamily="34" charset="0"/>
              </a:rPr>
              <a:t>đánh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giá</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về</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tuyển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chất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lượng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đầu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ra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chất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lượng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tuyển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đầu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đại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dựa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điểm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chuẩn</a:t>
            </a:r>
            <a:r>
              <a:rPr lang="en-US" sz="1900" dirty="0">
                <a:effectLst/>
                <a:latin typeface="Arial" panose="020B0604020202020204" pitchFamily="34" charset="0"/>
                <a:ea typeface="Calibri" panose="020F0502020204030204" pitchFamily="34" charset="0"/>
                <a:cs typeface="Arial" panose="020B0604020202020204" pitchFamily="34" charset="0"/>
              </a:rPr>
              <a:t> so </a:t>
            </a:r>
            <a:r>
              <a:rPr lang="en-US" sz="1900" dirty="0" err="1">
                <a:effectLst/>
                <a:latin typeface="Arial" panose="020B0604020202020204" pitchFamily="34" charset="0"/>
                <a:ea typeface="Calibri" panose="020F0502020204030204" pitchFamily="34" charset="0"/>
                <a:cs typeface="Arial" panose="020B0604020202020204" pitchFamily="34" charset="0"/>
              </a:rPr>
              <a:t>với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trung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bình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4 </a:t>
            </a:r>
            <a:r>
              <a:rPr lang="en-US" sz="1900" dirty="0" err="1">
                <a:effectLst/>
                <a:latin typeface="Arial" panose="020B0604020202020204" pitchFamily="34" charset="0"/>
                <a:ea typeface="Calibri" panose="020F0502020204030204" pitchFamily="34" charset="0"/>
                <a:cs typeface="Arial" panose="020B0604020202020204" pitchFamily="34" charset="0"/>
              </a:rPr>
              <a:t>trường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tương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đương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tỷ</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lệ</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ra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trường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đúng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hạn</a:t>
            </a:r>
            <a:r>
              <a:rPr lang="en-US" sz="1900" dirty="0">
                <a:effectLst/>
                <a:latin typeface="Arial" panose="020B0604020202020204" pitchFamily="34" charset="0"/>
                <a:ea typeface="Calibri" panose="020F0502020204030204" pitchFamily="34" charset="0"/>
                <a:cs typeface="Arial" panose="020B0604020202020204" pitchFamily="34" charset="0"/>
              </a:rPr>
              <a:t> … </a:t>
            </a:r>
            <a:r>
              <a:rPr lang="en-US" sz="1900" dirty="0" err="1">
                <a:effectLst/>
                <a:latin typeface="Arial" panose="020B0604020202020204" pitchFamily="34" charset="0"/>
                <a:ea typeface="Calibri" panose="020F0502020204030204" pitchFamily="34" charset="0"/>
                <a:cs typeface="Arial" panose="020B0604020202020204" pitchFamily="34" charset="0"/>
              </a:rPr>
              <a:t>hàng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việc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làm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chỉ</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số</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này</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được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theo</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dõi</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tổng</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hợp</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và</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giám</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sát</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thông</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qua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phần</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9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mềm</a:t>
            </a:r>
            <a:r>
              <a:rPr lang="en-US" sz="1900" dirty="0">
                <a:solidFill>
                  <a:srgbClr val="FF0000"/>
                </a:solidFill>
                <a:effectLst/>
                <a:latin typeface="Arial" panose="020B0604020202020204" pitchFamily="34" charset="0"/>
                <a:ea typeface="Calibri" panose="020F0502020204030204" pitchFamily="34" charset="0"/>
                <a:cs typeface="Arial" panose="020B0604020202020204" pitchFamily="34" charset="0"/>
              </a:rPr>
              <a:t> UIS </a:t>
            </a:r>
            <a:r>
              <a:rPr lang="en-US" sz="1900" dirty="0">
                <a:effectLst/>
                <a:latin typeface="Arial" panose="020B0604020202020204" pitchFamily="34" charset="0"/>
                <a:ea typeface="Calibri" panose="020F0502020204030204" pitchFamily="34" charset="0"/>
                <a:cs typeface="Arial" panose="020B0604020202020204" pitchFamily="34" charset="0"/>
              </a:rPr>
              <a:t>do </a:t>
            </a:r>
            <a:r>
              <a:rPr lang="en-US" sz="1900" dirty="0" err="1">
                <a:effectLst/>
                <a:latin typeface="Arial" panose="020B0604020202020204" pitchFamily="34" charset="0"/>
                <a:ea typeface="Calibri" panose="020F0502020204030204" pitchFamily="34" charset="0"/>
                <a:cs typeface="Arial" panose="020B0604020202020204" pitchFamily="34" charset="0"/>
              </a:rPr>
              <a:t>Phòng</a:t>
            </a:r>
            <a:r>
              <a:rPr lang="en-US" sz="1900" dirty="0">
                <a:effectLst/>
                <a:latin typeface="Arial" panose="020B0604020202020204" pitchFamily="34" charset="0"/>
                <a:ea typeface="Calibri" panose="020F0502020204030204" pitchFamily="34" charset="0"/>
                <a:cs typeface="Arial" panose="020B0604020202020204" pitchFamily="34" charset="0"/>
              </a:rPr>
              <a:t> ĐT, </a:t>
            </a:r>
            <a:r>
              <a:rPr lang="en-US" sz="1900" dirty="0" err="1">
                <a:effectLst/>
                <a:latin typeface="Arial" panose="020B0604020202020204" pitchFamily="34" charset="0"/>
                <a:ea typeface="Calibri" panose="020F0502020204030204" pitchFamily="34" charset="0"/>
                <a:cs typeface="Arial" panose="020B0604020202020204" pitchFamily="34" charset="0"/>
              </a:rPr>
              <a:t>Phòng</a:t>
            </a:r>
            <a:r>
              <a:rPr lang="en-US" sz="1900" dirty="0">
                <a:effectLst/>
                <a:latin typeface="Arial" panose="020B0604020202020204" pitchFamily="34" charset="0"/>
                <a:ea typeface="Calibri" panose="020F0502020204030204" pitchFamily="34" charset="0"/>
                <a:cs typeface="Arial" panose="020B0604020202020204" pitchFamily="34" charset="0"/>
              </a:rPr>
              <a:t> QLNH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Phòng</a:t>
            </a:r>
            <a:r>
              <a:rPr lang="en-US" sz="1900" dirty="0">
                <a:effectLst/>
                <a:latin typeface="Arial" panose="020B0604020202020204" pitchFamily="34" charset="0"/>
                <a:ea typeface="Calibri" panose="020F0502020204030204" pitchFamily="34" charset="0"/>
                <a:cs typeface="Arial" panose="020B0604020202020204" pitchFamily="34" charset="0"/>
              </a:rPr>
              <a:t> TT – QLCL </a:t>
            </a:r>
            <a:r>
              <a:rPr lang="en-US" sz="1900" dirty="0" err="1">
                <a:effectLst/>
                <a:latin typeface="Arial" panose="020B0604020202020204" pitchFamily="34" charset="0"/>
                <a:ea typeface="Calibri" panose="020F0502020204030204" pitchFamily="34" charset="0"/>
                <a:cs typeface="Arial" panose="020B0604020202020204" pitchFamily="34" charset="0"/>
              </a:rPr>
              <a:t>phối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hợp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quản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lý</a:t>
            </a:r>
            <a:r>
              <a:rPr lang="en-US" sz="1900" dirty="0">
                <a:effectLst/>
                <a:latin typeface="Arial" panose="020B0604020202020204" pitchFamily="34" charset="0"/>
                <a:ea typeface="Calibri" panose="020F0502020204030204" pitchFamily="34" charset="0"/>
                <a:cs typeface="Arial" panose="020B0604020202020204" pitchFamily="34" charset="0"/>
              </a:rPr>
              <a:t>. </a:t>
            </a:r>
            <a:endParaRPr lang="en-US"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965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ABEE0-68AF-4EFC-9CD4-BE832B18EFF9}"/>
              </a:ext>
            </a:extLst>
          </p:cNvPr>
          <p:cNvSpPr>
            <a:spLocks noGrp="1"/>
          </p:cNvSpPr>
          <p:nvPr>
            <p:ph type="title"/>
          </p:nvPr>
        </p:nvSpPr>
        <p:spPr>
          <a:xfrm>
            <a:off x="838200" y="572225"/>
            <a:ext cx="10515600" cy="2460224"/>
          </a:xfrm>
          <a:solidFill>
            <a:schemeClr val="accent4">
              <a:lumMod val="20000"/>
              <a:lumOff val="80000"/>
            </a:schemeClr>
          </a:solidFill>
        </p:spPr>
        <p:txBody>
          <a:bodyPr>
            <a:normAutofit fontScale="90000"/>
          </a:bodyPr>
          <a:lstStyle/>
          <a:p>
            <a:pPr algn="ctr">
              <a:lnSpc>
                <a:spcPct val="150000"/>
              </a:lnSpc>
              <a:spcBef>
                <a:spcPts val="1200"/>
              </a:spcBef>
              <a:spcAft>
                <a:spcPts val="1200"/>
              </a:spcAft>
            </a:pPr>
            <a:r>
              <a:rPr lang="en-US" sz="5300" b="1" dirty="0">
                <a:solidFill>
                  <a:srgbClr val="3333FF"/>
                </a:solidFill>
                <a:latin typeface="+mn-lt"/>
              </a:rPr>
              <a:t>Xin </a:t>
            </a:r>
            <a:r>
              <a:rPr lang="en-US" sz="5300" b="1" dirty="0" err="1">
                <a:solidFill>
                  <a:srgbClr val="3333FF"/>
                </a:solidFill>
                <a:latin typeface="+mn-lt"/>
              </a:rPr>
              <a:t>chân</a:t>
            </a:r>
            <a:r>
              <a:rPr lang="en-US" sz="5300" b="1" dirty="0">
                <a:solidFill>
                  <a:srgbClr val="3333FF"/>
                </a:solidFill>
                <a:latin typeface="+mn-lt"/>
              </a:rPr>
              <a:t> </a:t>
            </a:r>
            <a:r>
              <a:rPr lang="en-US" sz="5300" b="1" dirty="0" err="1">
                <a:solidFill>
                  <a:srgbClr val="3333FF"/>
                </a:solidFill>
                <a:latin typeface="+mn-lt"/>
              </a:rPr>
              <a:t>thành</a:t>
            </a:r>
            <a:r>
              <a:rPr lang="en-US" sz="5300" b="1" dirty="0">
                <a:solidFill>
                  <a:srgbClr val="3333FF"/>
                </a:solidFill>
                <a:latin typeface="+mn-lt"/>
              </a:rPr>
              <a:t> </a:t>
            </a:r>
            <a:r>
              <a:rPr lang="en-US" sz="5300" b="1" dirty="0" err="1">
                <a:solidFill>
                  <a:srgbClr val="3333FF"/>
                </a:solidFill>
                <a:latin typeface="+mn-lt"/>
              </a:rPr>
              <a:t>cảm</a:t>
            </a:r>
            <a:r>
              <a:rPr lang="en-US" sz="5300" b="1" dirty="0">
                <a:solidFill>
                  <a:srgbClr val="3333FF"/>
                </a:solidFill>
                <a:latin typeface="+mn-lt"/>
              </a:rPr>
              <a:t> </a:t>
            </a:r>
            <a:r>
              <a:rPr lang="en-US" sz="5300" b="1" dirty="0" err="1">
                <a:solidFill>
                  <a:srgbClr val="3333FF"/>
                </a:solidFill>
                <a:latin typeface="+mn-lt"/>
              </a:rPr>
              <a:t>ơn</a:t>
            </a:r>
            <a:r>
              <a:rPr lang="en-US" sz="5300" b="1" dirty="0">
                <a:solidFill>
                  <a:srgbClr val="3333FF"/>
                </a:solidFill>
                <a:latin typeface="+mn-lt"/>
              </a:rPr>
              <a:t> </a:t>
            </a:r>
            <a:r>
              <a:rPr lang="en-US" sz="5300" b="1" dirty="0" err="1">
                <a:solidFill>
                  <a:srgbClr val="3333FF"/>
                </a:solidFill>
                <a:latin typeface="+mn-lt"/>
              </a:rPr>
              <a:t>các</a:t>
            </a:r>
            <a:r>
              <a:rPr lang="en-US" sz="5300" b="1" dirty="0">
                <a:solidFill>
                  <a:srgbClr val="3333FF"/>
                </a:solidFill>
                <a:latin typeface="+mn-lt"/>
              </a:rPr>
              <a:t> </a:t>
            </a:r>
            <a:r>
              <a:rPr lang="en-US" sz="5300" b="1" dirty="0" err="1">
                <a:solidFill>
                  <a:srgbClr val="3333FF"/>
                </a:solidFill>
                <a:latin typeface="+mn-lt"/>
              </a:rPr>
              <a:t>Quý</a:t>
            </a:r>
            <a:r>
              <a:rPr lang="en-US" sz="5300" b="1" dirty="0">
                <a:solidFill>
                  <a:srgbClr val="3333FF"/>
                </a:solidFill>
                <a:latin typeface="+mn-lt"/>
              </a:rPr>
              <a:t> </a:t>
            </a:r>
            <a:r>
              <a:rPr lang="en-US" sz="5300" b="1" dirty="0" err="1">
                <a:solidFill>
                  <a:srgbClr val="3333FF"/>
                </a:solidFill>
                <a:latin typeface="+mn-lt"/>
              </a:rPr>
              <a:t>Thày</a:t>
            </a:r>
            <a:r>
              <a:rPr lang="en-US" sz="5300" b="1" dirty="0">
                <a:solidFill>
                  <a:srgbClr val="3333FF"/>
                </a:solidFill>
                <a:latin typeface="+mn-lt"/>
              </a:rPr>
              <a:t>/</a:t>
            </a:r>
            <a:r>
              <a:rPr lang="en-US" sz="5300" b="1" dirty="0" err="1">
                <a:solidFill>
                  <a:srgbClr val="3333FF"/>
                </a:solidFill>
                <a:latin typeface="+mn-lt"/>
              </a:rPr>
              <a:t>Cô</a:t>
            </a:r>
            <a:r>
              <a:rPr lang="en-US" sz="5300" b="1" dirty="0">
                <a:solidFill>
                  <a:srgbClr val="3333FF"/>
                </a:solidFill>
                <a:latin typeface="+mn-lt"/>
              </a:rPr>
              <a:t> </a:t>
            </a:r>
            <a:r>
              <a:rPr lang="en-US" sz="5400" b="1" dirty="0">
                <a:solidFill>
                  <a:srgbClr val="3333FF"/>
                </a:solidFill>
              </a:rPr>
              <a:t/>
            </a:r>
            <a:br>
              <a:rPr lang="en-US" sz="5400" b="1" dirty="0">
                <a:solidFill>
                  <a:srgbClr val="3333FF"/>
                </a:solidFill>
              </a:rPr>
            </a:br>
            <a:r>
              <a:rPr lang="en-US" sz="5400" b="1" dirty="0" err="1">
                <a:solidFill>
                  <a:srgbClr val="3333FF"/>
                </a:solidFill>
              </a:rPr>
              <a:t>chú</a:t>
            </a:r>
            <a:r>
              <a:rPr lang="en-US" sz="5400" b="1" dirty="0">
                <a:solidFill>
                  <a:srgbClr val="3333FF"/>
                </a:solidFill>
              </a:rPr>
              <a:t> ý </a:t>
            </a:r>
            <a:r>
              <a:rPr lang="en-US" sz="5400" b="1" dirty="0" err="1">
                <a:solidFill>
                  <a:srgbClr val="3333FF"/>
                </a:solidFill>
              </a:rPr>
              <a:t>lắng</a:t>
            </a:r>
            <a:r>
              <a:rPr lang="en-US" sz="5400" b="1" dirty="0">
                <a:solidFill>
                  <a:srgbClr val="3333FF"/>
                </a:solidFill>
              </a:rPr>
              <a:t> </a:t>
            </a:r>
            <a:r>
              <a:rPr lang="en-US" sz="5400" b="1" dirty="0" err="1">
                <a:solidFill>
                  <a:srgbClr val="3333FF"/>
                </a:solidFill>
              </a:rPr>
              <a:t>nghe</a:t>
            </a:r>
            <a:endParaRPr lang="en-US" sz="5400" b="1" dirty="0">
              <a:solidFill>
                <a:srgbClr val="3333FF"/>
              </a:solidFill>
            </a:endParaRPr>
          </a:p>
        </p:txBody>
      </p:sp>
      <p:pic>
        <p:nvPicPr>
          <p:cNvPr id="8" name="Content Placeholder 7" descr="Question mark against red wall">
            <a:extLst>
              <a:ext uri="{FF2B5EF4-FFF2-40B4-BE49-F238E27FC236}">
                <a16:creationId xmlns:a16="http://schemas.microsoft.com/office/drawing/2014/main" xmlns="" id="{C94FCA7B-CE3B-4525-9437-4396EFDDF86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95496" y="1877580"/>
            <a:ext cx="7198336" cy="4351338"/>
          </a:xfrm>
        </p:spPr>
      </p:pic>
    </p:spTree>
    <p:extLst>
      <p:ext uri="{BB962C8B-B14F-4D97-AF65-F5344CB8AC3E}">
        <p14:creationId xmlns:p14="http://schemas.microsoft.com/office/powerpoint/2010/main" val="3592833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ài liệu" ma:contentTypeID="0x0101006B25285A68052C46A2090FE694600705" ma:contentTypeVersion="10" ma:contentTypeDescription="Tạo tài liệu mới." ma:contentTypeScope="" ma:versionID="dc0b6eb2e2109c371cc696be867522fa">
  <xsd:schema xmlns:xsd="http://www.w3.org/2001/XMLSchema" xmlns:xs="http://www.w3.org/2001/XMLSchema" xmlns:p="http://schemas.microsoft.com/office/2006/metadata/properties" xmlns:ns2="230cc20b-92d0-4bdf-892c-58e517b91ea5" xmlns:ns3="e29350eb-b09c-4c27-9ad1-018f79bc2ccd" targetNamespace="http://schemas.microsoft.com/office/2006/metadata/properties" ma:root="true" ma:fieldsID="fab878b398c2cd97f59725b4427bfbfa" ns2:_="" ns3:_="">
    <xsd:import namespace="230cc20b-92d0-4bdf-892c-58e517b91ea5"/>
    <xsd:import namespace="e29350eb-b09c-4c27-9ad1-018f79bc2cc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0cc20b-92d0-4bdf-892c-58e517b91e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Thẻ Hình ảnh" ma:readOnly="false" ma:fieldId="{5cf76f15-5ced-4ddc-b409-7134ff3c332f}" ma:taxonomyMulti="true" ma:sspId="0277f367-8423-4874-94e4-b0a6b4dec2ea"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9350eb-b09c-4c27-9ad1-018f79bc2cc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ba00d0-3403-495f-bcc5-9f24da7a5d2b}" ma:internalName="TaxCatchAll" ma:showField="CatchAllData" ma:web="e29350eb-b09c-4c27-9ad1-018f79bc2c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61E998-31C7-4937-9DA1-3E0825A7177D}">
  <ds:schemaRefs>
    <ds:schemaRef ds:uri="http://schemas.microsoft.com/sharepoint/v3/contenttype/forms"/>
  </ds:schemaRefs>
</ds:datastoreItem>
</file>

<file path=customXml/itemProps2.xml><?xml version="1.0" encoding="utf-8"?>
<ds:datastoreItem xmlns:ds="http://schemas.openxmlformats.org/officeDocument/2006/customXml" ds:itemID="{B9DC4446-A3F9-4F3C-A60B-BC6527D72BD4}"/>
</file>

<file path=docProps/app.xml><?xml version="1.0" encoding="utf-8"?>
<Properties xmlns="http://schemas.openxmlformats.org/officeDocument/2006/extended-properties" xmlns:vt="http://schemas.openxmlformats.org/officeDocument/2006/docPropsVTypes">
  <TotalTime>3645</TotalTime>
  <Words>2276</Words>
  <Application>Microsoft Office PowerPoint</Application>
  <PresentationFormat>Custom</PresentationFormat>
  <Paragraphs>75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TIÊU CHÍ , MỐC CHUẨN, MC LƯU Ý ĐỐI VỚI BC TĐG  TIÊU CHUẨN 25</vt:lpstr>
      <vt:lpstr>Vị trí  TC 25</vt:lpstr>
      <vt:lpstr>PowerPoint Presentation</vt:lpstr>
      <vt:lpstr> TC 25.1. Kết quả và các chỉ số tài chính của hoạt động đào tạo, nghiên cứu khoa học và phục vụ cộng đồng được xác lập, giám sát và đối sánh để cải tiến </vt:lpstr>
      <vt:lpstr>TC 25.2. Kết quả và các chỉ số thị trường của hoạt động đào tạo, NCKH và phục vụ cộng đồng được xác lập, giám sát và đối sánh để cải tiến</vt:lpstr>
      <vt:lpstr>PowerPoint Presentation</vt:lpstr>
      <vt:lpstr>PowerPoint Presentation</vt:lpstr>
      <vt:lpstr>Xin chân thành cảm ơn các Quý Thày/Cô  chú ý lắng nghe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yhct.daotao@gmail.com</dc:creator>
  <cp:lastModifiedBy>Linh Hoàng</cp:lastModifiedBy>
  <cp:revision>166</cp:revision>
  <dcterms:created xsi:type="dcterms:W3CDTF">2022-03-03T09:03:37Z</dcterms:created>
  <dcterms:modified xsi:type="dcterms:W3CDTF">2023-08-18T03:20:50Z</dcterms:modified>
</cp:coreProperties>
</file>