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handoutMasterIdLst>
    <p:handoutMasterId r:id="rId32"/>
  </p:handoutMasterIdLst>
  <p:sldIdLst>
    <p:sldId id="258" r:id="rId4"/>
    <p:sldId id="257" r:id="rId5"/>
    <p:sldId id="279" r:id="rId6"/>
    <p:sldId id="295" r:id="rId7"/>
    <p:sldId id="280" r:id="rId8"/>
    <p:sldId id="297" r:id="rId9"/>
    <p:sldId id="302" r:id="rId10"/>
    <p:sldId id="304" r:id="rId11"/>
    <p:sldId id="341" r:id="rId12"/>
    <p:sldId id="367" r:id="rId13"/>
    <p:sldId id="368" r:id="rId14"/>
    <p:sldId id="298" r:id="rId15"/>
    <p:sldId id="307" r:id="rId16"/>
    <p:sldId id="309" r:id="rId17"/>
    <p:sldId id="369" r:id="rId18"/>
    <p:sldId id="370" r:id="rId19"/>
    <p:sldId id="371" r:id="rId20"/>
    <p:sldId id="299" r:id="rId21"/>
    <p:sldId id="315" r:id="rId22"/>
    <p:sldId id="316" r:id="rId23"/>
    <p:sldId id="317" r:id="rId24"/>
    <p:sldId id="332" r:id="rId25"/>
    <p:sldId id="300" r:id="rId26"/>
    <p:sldId id="372" r:id="rId27"/>
    <p:sldId id="373" r:id="rId28"/>
    <p:sldId id="374" r:id="rId29"/>
    <p:sldId id="375" r:id="rId30"/>
    <p:sldId id="27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0000FF"/>
    <a:srgbClr val="CC0099"/>
    <a:srgbClr val="FFFF00"/>
    <a:srgbClr val="E19F27"/>
    <a:srgbClr val="00FF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FE594-AED1-4FDC-A779-CA519B0FA712}" v="36" dt="2022-03-03T11:18:11.9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033" autoAdjust="0"/>
  </p:normalViewPr>
  <p:slideViewPr>
    <p:cSldViewPr snapToGrid="0">
      <p:cViewPr varScale="1">
        <p:scale>
          <a:sx n="87" d="100"/>
          <a:sy n="87" d="100"/>
        </p:scale>
        <p:origin x="-654" y="-90"/>
      </p:cViewPr>
      <p:guideLst>
        <p:guide orient="horz" pos="2160"/>
        <p:guide pos="3840"/>
      </p:guideLst>
    </p:cSldViewPr>
  </p:slideViewPr>
  <p:notesTextViewPr>
    <p:cViewPr>
      <p:scale>
        <a:sx n="1" d="1"/>
        <a:sy n="1" d="1"/>
      </p:scale>
      <p:origin x="0" y="0"/>
    </p:cViewPr>
  </p:notesTextViewPr>
  <p:notesViewPr>
    <p:cSldViewPr snapToGrid="0">
      <p:cViewPr varScale="1">
        <p:scale>
          <a:sx n="39" d="100"/>
          <a:sy n="39" d="100"/>
        </p:scale>
        <p:origin x="2534"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hct.daotao@gmail.com" userId="8ff8b5e2db74413e" providerId="LiveId" clId="{DC0FE594-AED1-4FDC-A779-CA519B0FA712}"/>
    <pc:docChg chg="undo custSel addSld modSld sldOrd">
      <pc:chgData name="yhct.daotao@gmail.com" userId="8ff8b5e2db74413e" providerId="LiveId" clId="{DC0FE594-AED1-4FDC-A779-CA519B0FA712}" dt="2022-03-03T11:20:16.267" v="73"/>
      <pc:docMkLst>
        <pc:docMk/>
      </pc:docMkLst>
      <pc:sldChg chg="addSp delSp modSp mod">
        <pc:chgData name="yhct.daotao@gmail.com" userId="8ff8b5e2db74413e" providerId="LiveId" clId="{DC0FE594-AED1-4FDC-A779-CA519B0FA712}" dt="2022-03-03T11:20:05.549" v="71" actId="207"/>
        <pc:sldMkLst>
          <pc:docMk/>
          <pc:sldMk cId="2615493651" sldId="261"/>
        </pc:sldMkLst>
        <pc:spChg chg="del">
          <ac:chgData name="yhct.daotao@gmail.com" userId="8ff8b5e2db74413e" providerId="LiveId" clId="{DC0FE594-AED1-4FDC-A779-CA519B0FA712}" dt="2022-03-03T11:18:29.759" v="54" actId="478"/>
          <ac:spMkLst>
            <pc:docMk/>
            <pc:sldMk cId="2615493651" sldId="261"/>
            <ac:spMk id="2" creationId="{AB86084D-AB34-49CD-8AFE-E855AC353ED2}"/>
          </ac:spMkLst>
        </pc:spChg>
        <pc:spChg chg="mod">
          <ac:chgData name="yhct.daotao@gmail.com" userId="8ff8b5e2db74413e" providerId="LiveId" clId="{DC0FE594-AED1-4FDC-A779-CA519B0FA712}" dt="2022-03-03T11:19:17.379" v="66" actId="1076"/>
          <ac:spMkLst>
            <pc:docMk/>
            <pc:sldMk cId="2615493651" sldId="261"/>
            <ac:spMk id="3" creationId="{A26BA0B4-D77A-4763-B9C6-4E62CD370D28}"/>
          </ac:spMkLst>
        </pc:spChg>
        <pc:spChg chg="add del mod">
          <ac:chgData name="yhct.daotao@gmail.com" userId="8ff8b5e2db74413e" providerId="LiveId" clId="{DC0FE594-AED1-4FDC-A779-CA519B0FA712}" dt="2022-03-03T11:20:05.549" v="71" actId="207"/>
          <ac:spMkLst>
            <pc:docMk/>
            <pc:sldMk cId="2615493651" sldId="261"/>
            <ac:spMk id="5" creationId="{4275B4A7-5E79-4773-A3AE-4656F149E318}"/>
          </ac:spMkLst>
        </pc:spChg>
      </pc:sldChg>
      <pc:sldChg chg="addSp delSp modSp new mod ord">
        <pc:chgData name="yhct.daotao@gmail.com" userId="8ff8b5e2db74413e" providerId="LiveId" clId="{DC0FE594-AED1-4FDC-A779-CA519B0FA712}" dt="2022-03-03T11:20:16.267" v="73"/>
        <pc:sldMkLst>
          <pc:docMk/>
          <pc:sldMk cId="3408682207" sldId="278"/>
        </pc:sldMkLst>
        <pc:spChg chg="del">
          <ac:chgData name="yhct.daotao@gmail.com" userId="8ff8b5e2db74413e" providerId="LiveId" clId="{DC0FE594-AED1-4FDC-A779-CA519B0FA712}" dt="2022-03-03T11:10:24.989" v="3" actId="478"/>
          <ac:spMkLst>
            <pc:docMk/>
            <pc:sldMk cId="3408682207" sldId="278"/>
            <ac:spMk id="2" creationId="{FC7E5CA5-A4FB-4C31-A882-2681D76F4BD9}"/>
          </ac:spMkLst>
        </pc:spChg>
        <pc:spChg chg="del">
          <ac:chgData name="yhct.daotao@gmail.com" userId="8ff8b5e2db74413e" providerId="LiveId" clId="{DC0FE594-AED1-4FDC-A779-CA519B0FA712}" dt="2022-03-03T11:09:21.067" v="1" actId="1032"/>
          <ac:spMkLst>
            <pc:docMk/>
            <pc:sldMk cId="3408682207" sldId="278"/>
            <ac:spMk id="3" creationId="{A28F1374-B38F-4EC7-B8C4-F1F2A9EBB79F}"/>
          </ac:spMkLst>
        </pc:spChg>
        <pc:graphicFrameChg chg="add mod modGraphic">
          <ac:chgData name="yhct.daotao@gmail.com" userId="8ff8b5e2db74413e" providerId="LiveId" clId="{DC0FE594-AED1-4FDC-A779-CA519B0FA712}" dt="2022-03-03T11:18:11.976" v="53"/>
          <ac:graphicFrameMkLst>
            <pc:docMk/>
            <pc:sldMk cId="3408682207" sldId="278"/>
            <ac:graphicFrameMk id="4" creationId="{DE19D59C-1C14-4F00-B34E-64479ED6299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DFC92A-3243-4110-8507-B84CE5839F0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02F155C-20B0-4447-A448-C14BF9280736}">
      <dgm:prSet phldrT="[Text]"/>
      <dgm:spPr/>
      <dgm:t>
        <a:bodyPr/>
        <a:lstStyle/>
        <a:p>
          <a:r>
            <a:rPr lang="en-US" b="1" dirty="0">
              <a:solidFill>
                <a:srgbClr val="FFFF00"/>
              </a:solidFill>
              <a:latin typeface="Times New Roman" panose="02020603050405020304" pitchFamily="18" charset="0"/>
              <a:cs typeface="Times New Roman" panose="02020603050405020304" pitchFamily="18" charset="0"/>
            </a:rPr>
            <a:t>CÁC VĂN BẢN LIÊN QUAN ĐGN CTĐT CHUNG</a:t>
          </a:r>
          <a:endParaRPr lang="en-US" dirty="0"/>
        </a:p>
      </dgm:t>
    </dgm:pt>
    <dgm:pt modelId="{F270EAF6-329B-4FC4-AD86-41A054C8830F}" type="parTrans" cxnId="{E59C8FEB-86C0-49F5-9417-EDE95DE98FCE}">
      <dgm:prSet/>
      <dgm:spPr/>
      <dgm:t>
        <a:bodyPr/>
        <a:lstStyle/>
        <a:p>
          <a:endParaRPr lang="en-US"/>
        </a:p>
      </dgm:t>
    </dgm:pt>
    <dgm:pt modelId="{EC8CF6D9-73AC-4369-81BB-CB8790DA4C7A}" type="sibTrans" cxnId="{E59C8FEB-86C0-49F5-9417-EDE95DE98FCE}">
      <dgm:prSet/>
      <dgm:spPr/>
      <dgm:t>
        <a:bodyPr/>
        <a:lstStyle/>
        <a:p>
          <a:endParaRPr lang="en-US"/>
        </a:p>
      </dgm:t>
    </dgm:pt>
    <dgm:pt modelId="{43AD508E-7022-4E40-BDCE-F7204ADD5563}" type="asst">
      <dgm:prSet phldrT="[Text]"/>
      <dgm:spPr>
        <a:solidFill>
          <a:schemeClr val="accent4"/>
        </a:solidFill>
        <a:ln>
          <a:solidFill>
            <a:schemeClr val="accent4">
              <a:lumMod val="20000"/>
              <a:lumOff val="80000"/>
            </a:schemeClr>
          </a:solidFill>
        </a:ln>
      </dgm:spPr>
      <dgm:t>
        <a:bodyPr/>
        <a:lstStyle/>
        <a:p>
          <a:r>
            <a:rPr lang="en-US" b="1" dirty="0">
              <a:effectLst/>
              <a:latin typeface="+mn-lt"/>
              <a:cs typeface="Times New Roman" panose="02020603050405020304" pitchFamily="18" charset="0"/>
            </a:rPr>
            <a:t>TT 12/2017/TT-BGDĐT</a:t>
          </a:r>
          <a:endParaRPr lang="en-US" dirty="0"/>
        </a:p>
      </dgm:t>
    </dgm:pt>
    <dgm:pt modelId="{E808E6DF-ECDF-403E-9F8C-2FDF7AD4CD8F}" type="parTrans" cxnId="{B876F5D1-BCD7-483C-A488-C5C59A4581FD}">
      <dgm:prSet/>
      <dgm:spPr/>
      <dgm:t>
        <a:bodyPr/>
        <a:lstStyle/>
        <a:p>
          <a:endParaRPr lang="en-US"/>
        </a:p>
      </dgm:t>
    </dgm:pt>
    <dgm:pt modelId="{82C4069A-7093-48D2-9012-39733142AE1E}" type="sibTrans" cxnId="{B876F5D1-BCD7-483C-A488-C5C59A4581FD}">
      <dgm:prSet/>
      <dgm:spPr/>
      <dgm:t>
        <a:bodyPr/>
        <a:lstStyle/>
        <a:p>
          <a:endParaRPr lang="en-US"/>
        </a:p>
      </dgm:t>
    </dgm:pt>
    <dgm:pt modelId="{7068194A-F686-4189-99E0-ED9FB99C5DE9}">
      <dgm:prSet phldrT="[Text]" custT="1"/>
      <dgm:spPr>
        <a:solidFill>
          <a:srgbClr val="FFFF00"/>
        </a:solidFill>
      </dgm:spPr>
      <dgm:t>
        <a:bodyPr/>
        <a:lstStyle/>
        <a:p>
          <a:r>
            <a:rPr lang="en-US" sz="2200" b="1" kern="1200" dirty="0">
              <a:solidFill>
                <a:srgbClr val="0070C0"/>
              </a:solidFill>
              <a:effectLst/>
              <a:latin typeface="+mn-lt"/>
              <a:cs typeface="Times New Roman" panose="02020603050405020304" pitchFamily="18" charset="0"/>
            </a:rPr>
            <a:t>CV 1668/QLCL-KĐCLGD, 2019,</a:t>
          </a:r>
        </a:p>
        <a:p>
          <a:r>
            <a:rPr lang="en-US" sz="2200" b="1" kern="1200" dirty="0" err="1">
              <a:solidFill>
                <a:srgbClr val="0070C0"/>
              </a:solidFill>
              <a:effectLst/>
              <a:latin typeface="Calibri" panose="020F0502020204030204"/>
              <a:ea typeface="+mn-ea"/>
              <a:cs typeface="Times New Roman" panose="02020603050405020304" pitchFamily="18" charset="0"/>
            </a:rPr>
            <a:t>Bảng</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hướng</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dẫn</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đánh</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giá</a:t>
          </a:r>
          <a:r>
            <a:rPr lang="en-US" sz="2200" b="1" kern="1200" dirty="0">
              <a:solidFill>
                <a:srgbClr val="0070C0"/>
              </a:solidFill>
              <a:effectLst/>
              <a:latin typeface="Calibri" panose="020F0502020204030204"/>
              <a:ea typeface="+mn-ea"/>
              <a:cs typeface="Times New Roman" panose="02020603050405020304" pitchFamily="18" charset="0"/>
            </a:rPr>
            <a:t> </a:t>
          </a:r>
        </a:p>
      </dgm:t>
    </dgm:pt>
    <dgm:pt modelId="{DE46C72A-9121-48F9-9102-82DC59A4C90A}" type="parTrans" cxnId="{F722FA28-38AC-4395-AC6E-898DE33A13ED}">
      <dgm:prSet/>
      <dgm:spPr/>
      <dgm:t>
        <a:bodyPr/>
        <a:lstStyle/>
        <a:p>
          <a:endParaRPr lang="en-US"/>
        </a:p>
      </dgm:t>
    </dgm:pt>
    <dgm:pt modelId="{D3FEA156-3B27-4CB7-8B57-E337ED78B380}" type="sibTrans" cxnId="{F722FA28-38AC-4395-AC6E-898DE33A13ED}">
      <dgm:prSet/>
      <dgm:spPr/>
      <dgm:t>
        <a:bodyPr/>
        <a:lstStyle/>
        <a:p>
          <a:endParaRPr lang="en-US"/>
        </a:p>
      </dgm:t>
    </dgm:pt>
    <dgm:pt modelId="{FEA3627E-C2C3-4A26-9BB3-BD26A0C79B3B}">
      <dgm:prSet phldrT="[Text]"/>
      <dgm:spPr/>
      <dgm:t>
        <a:bodyPr/>
        <a:lstStyle/>
        <a:p>
          <a:r>
            <a:rPr lang="en-US" b="1" dirty="0">
              <a:solidFill>
                <a:srgbClr val="FFFF00"/>
              </a:solidFill>
              <a:effectLst/>
              <a:latin typeface="+mn-lt"/>
              <a:cs typeface="Times New Roman" panose="02020603050405020304" pitchFamily="18" charset="0"/>
            </a:rPr>
            <a:t>768/QLCL-KĐCLGD, </a:t>
          </a:r>
          <a:r>
            <a:rPr lang="en-US" dirty="0"/>
            <a:t>20/4/2018,  </a:t>
          </a:r>
          <a:r>
            <a:rPr lang="en-US" b="1" dirty="0" err="1">
              <a:solidFill>
                <a:srgbClr val="0070C0"/>
              </a:solidFill>
              <a:effectLst/>
              <a:latin typeface="Calibri" panose="020F0502020204030204"/>
              <a:ea typeface="+mn-ea"/>
              <a:cs typeface="Times New Roman" panose="02020603050405020304" pitchFamily="18" charset="0"/>
            </a:rPr>
            <a:t>Bảng</a:t>
          </a:r>
          <a:r>
            <a:rPr lang="en-US" b="1" dirty="0">
              <a:solidFill>
                <a:srgbClr val="0070C0"/>
              </a:solidFill>
              <a:effectLst/>
              <a:latin typeface="Calibri" panose="020F0502020204030204"/>
              <a:ea typeface="+mn-ea"/>
              <a:cs typeface="Times New Roman" panose="02020603050405020304" pitchFamily="18" charset="0"/>
            </a:rPr>
            <a:t> </a:t>
          </a:r>
          <a:r>
            <a:rPr lang="en-US" b="1" dirty="0" err="1">
              <a:solidFill>
                <a:schemeClr val="bg1"/>
              </a:solidFill>
              <a:effectLst/>
              <a:latin typeface="Calibri" panose="020F0502020204030204"/>
              <a:ea typeface="+mn-ea"/>
              <a:cs typeface="Times New Roman" panose="02020603050405020304" pitchFamily="18" charset="0"/>
            </a:rPr>
            <a:t>hướng</a:t>
          </a:r>
          <a:r>
            <a:rPr lang="en-US" b="1" dirty="0">
              <a:solidFill>
                <a:schemeClr val="bg1"/>
              </a:solidFill>
              <a:effectLst/>
              <a:latin typeface="Calibri" panose="020F0502020204030204"/>
              <a:ea typeface="+mn-ea"/>
              <a:cs typeface="Times New Roman" panose="02020603050405020304" pitchFamily="18" charset="0"/>
            </a:rPr>
            <a:t> </a:t>
          </a:r>
          <a:r>
            <a:rPr lang="en-US" b="1" dirty="0" err="1">
              <a:solidFill>
                <a:schemeClr val="bg1"/>
              </a:solidFill>
              <a:effectLst/>
              <a:latin typeface="Calibri" panose="020F0502020204030204"/>
              <a:ea typeface="+mn-ea"/>
              <a:cs typeface="Times New Roman" panose="02020603050405020304" pitchFamily="18" charset="0"/>
            </a:rPr>
            <a:t>dẫn</a:t>
          </a:r>
          <a:r>
            <a:rPr lang="en-US" b="1" dirty="0">
              <a:solidFill>
                <a:schemeClr val="bg1"/>
              </a:solidFill>
              <a:effectLst/>
              <a:latin typeface="Calibri" panose="020F0502020204030204"/>
              <a:ea typeface="+mn-ea"/>
              <a:cs typeface="Times New Roman" panose="02020603050405020304" pitchFamily="18" charset="0"/>
            </a:rPr>
            <a:t> </a:t>
          </a:r>
          <a:r>
            <a:rPr lang="en-US" b="1" dirty="0" err="1">
              <a:solidFill>
                <a:schemeClr val="bg1"/>
              </a:solidFill>
              <a:effectLst/>
              <a:latin typeface="Calibri" panose="020F0502020204030204"/>
              <a:ea typeface="+mn-ea"/>
              <a:cs typeface="Times New Roman" panose="02020603050405020304" pitchFamily="18" charset="0"/>
            </a:rPr>
            <a:t>đánh</a:t>
          </a:r>
          <a:r>
            <a:rPr lang="en-US" b="1" dirty="0">
              <a:solidFill>
                <a:schemeClr val="bg1"/>
              </a:solidFill>
              <a:effectLst/>
              <a:latin typeface="Calibri" panose="020F0502020204030204"/>
              <a:ea typeface="+mn-ea"/>
              <a:cs typeface="Times New Roman" panose="02020603050405020304" pitchFamily="18" charset="0"/>
            </a:rPr>
            <a:t> </a:t>
          </a:r>
          <a:r>
            <a:rPr lang="en-US" b="1" dirty="0" err="1">
              <a:solidFill>
                <a:schemeClr val="bg1"/>
              </a:solidFill>
              <a:effectLst/>
              <a:latin typeface="Calibri" panose="020F0502020204030204"/>
              <a:ea typeface="+mn-ea"/>
              <a:cs typeface="Times New Roman" panose="02020603050405020304" pitchFamily="18" charset="0"/>
            </a:rPr>
            <a:t>giá</a:t>
          </a:r>
          <a:r>
            <a:rPr lang="en-US" b="1" dirty="0">
              <a:solidFill>
                <a:schemeClr val="bg1"/>
              </a:solidFill>
              <a:effectLst/>
              <a:latin typeface="Calibri" panose="020F0502020204030204"/>
              <a:ea typeface="+mn-ea"/>
              <a:cs typeface="Times New Roman" panose="02020603050405020304" pitchFamily="18" charset="0"/>
            </a:rPr>
            <a:t> </a:t>
          </a:r>
          <a:endParaRPr lang="en-US" dirty="0">
            <a:solidFill>
              <a:schemeClr val="bg1"/>
            </a:solidFill>
          </a:endParaRPr>
        </a:p>
      </dgm:t>
    </dgm:pt>
    <dgm:pt modelId="{091BC376-E691-4DF2-A27B-9D3C3E9C17D8}" type="parTrans" cxnId="{B065B7E9-9ADB-4204-9736-C01B4787BBAD}">
      <dgm:prSet/>
      <dgm:spPr/>
      <dgm:t>
        <a:bodyPr/>
        <a:lstStyle/>
        <a:p>
          <a:endParaRPr lang="en-US"/>
        </a:p>
      </dgm:t>
    </dgm:pt>
    <dgm:pt modelId="{5B039B9C-548A-46CF-AE79-65772E4949DB}" type="sibTrans" cxnId="{B065B7E9-9ADB-4204-9736-C01B4787BBAD}">
      <dgm:prSet/>
      <dgm:spPr/>
      <dgm:t>
        <a:bodyPr/>
        <a:lstStyle/>
        <a:p>
          <a:endParaRPr lang="en-US"/>
        </a:p>
      </dgm:t>
    </dgm:pt>
    <dgm:pt modelId="{513F469C-FA3A-465E-977A-AD6273D171FE}">
      <dgm:prSet phldrT="[Text]" custT="1"/>
      <dgm:spPr>
        <a:solidFill>
          <a:srgbClr val="FFFF00"/>
        </a:solidFill>
      </dgm:spPr>
      <dgm:t>
        <a:bodyPr/>
        <a:lstStyle/>
        <a:p>
          <a:r>
            <a:rPr lang="en-US" sz="2000" b="1" kern="1200" dirty="0">
              <a:solidFill>
                <a:srgbClr val="00B0F0"/>
              </a:solidFill>
              <a:effectLst/>
              <a:latin typeface="+mn-lt"/>
              <a:cs typeface="Times New Roman" panose="02020603050405020304" pitchFamily="18" charset="0"/>
            </a:rPr>
            <a:t>766/QLKH-KĐCLGD,2021, </a:t>
          </a:r>
          <a:r>
            <a:rPr lang="vi-VN" sz="2000" b="1" kern="1200" dirty="0">
              <a:solidFill>
                <a:srgbClr val="00B0F0"/>
              </a:solidFill>
              <a:effectLst/>
              <a:latin typeface="Calibri" panose="020F0502020204030204"/>
              <a:ea typeface="+mn-ea"/>
              <a:cs typeface="Times New Roman" panose="02020603050405020304" pitchFamily="18" charset="0"/>
            </a:rPr>
            <a:t>hướng dẫn tự đánh giá </a:t>
          </a:r>
          <a:r>
            <a:rPr lang="en-US" sz="2000" b="1" kern="1200" dirty="0">
              <a:solidFill>
                <a:srgbClr val="00B0F0"/>
              </a:solidFill>
              <a:effectLst/>
              <a:latin typeface="Calibri" panose="020F0502020204030204"/>
              <a:ea typeface="+mn-ea"/>
              <a:cs typeface="Times New Roman" panose="02020603050405020304" pitchFamily="18" charset="0"/>
            </a:rPr>
            <a:t>CSGD ĐH</a:t>
          </a:r>
        </a:p>
      </dgm:t>
    </dgm:pt>
    <dgm:pt modelId="{02363D59-D29C-43F3-8529-975C600C4529}" type="parTrans" cxnId="{FDC89421-133E-4F4B-9A0C-7333F602370A}">
      <dgm:prSet/>
      <dgm:spPr/>
      <dgm:t>
        <a:bodyPr/>
        <a:lstStyle/>
        <a:p>
          <a:endParaRPr lang="en-US"/>
        </a:p>
      </dgm:t>
    </dgm:pt>
    <dgm:pt modelId="{9543F9A7-F8CD-4B81-B300-064758A0CA23}" type="sibTrans" cxnId="{FDC89421-133E-4F4B-9A0C-7333F602370A}">
      <dgm:prSet/>
      <dgm:spPr/>
      <dgm:t>
        <a:bodyPr/>
        <a:lstStyle/>
        <a:p>
          <a:endParaRPr lang="en-US"/>
        </a:p>
      </dgm:t>
    </dgm:pt>
    <dgm:pt modelId="{6C07D7FE-B1AB-4F9B-8D13-A3568800C384}" type="pres">
      <dgm:prSet presAssocID="{FFDFC92A-3243-4110-8507-B84CE5839F04}" presName="hierChild1" presStyleCnt="0">
        <dgm:presLayoutVars>
          <dgm:orgChart val="1"/>
          <dgm:chPref val="1"/>
          <dgm:dir/>
          <dgm:animOne val="branch"/>
          <dgm:animLvl val="lvl"/>
          <dgm:resizeHandles/>
        </dgm:presLayoutVars>
      </dgm:prSet>
      <dgm:spPr/>
      <dgm:t>
        <a:bodyPr/>
        <a:lstStyle/>
        <a:p>
          <a:endParaRPr lang="en-US"/>
        </a:p>
      </dgm:t>
    </dgm:pt>
    <dgm:pt modelId="{D805A0F5-72EA-43AC-B722-584A0FEC6E8A}" type="pres">
      <dgm:prSet presAssocID="{702F155C-20B0-4447-A448-C14BF9280736}" presName="hierRoot1" presStyleCnt="0">
        <dgm:presLayoutVars>
          <dgm:hierBranch val="init"/>
        </dgm:presLayoutVars>
      </dgm:prSet>
      <dgm:spPr/>
    </dgm:pt>
    <dgm:pt modelId="{A69F216E-BBEC-4DB1-A719-7D7897492378}" type="pres">
      <dgm:prSet presAssocID="{702F155C-20B0-4447-A448-C14BF9280736}" presName="rootComposite1" presStyleCnt="0"/>
      <dgm:spPr/>
    </dgm:pt>
    <dgm:pt modelId="{B77BC328-ABF4-4778-8545-E4B0BFCE9F16}" type="pres">
      <dgm:prSet presAssocID="{702F155C-20B0-4447-A448-C14BF9280736}" presName="rootText1" presStyleLbl="node0" presStyleIdx="0" presStyleCnt="1" custScaleX="253729" custScaleY="144332">
        <dgm:presLayoutVars>
          <dgm:chPref val="3"/>
        </dgm:presLayoutVars>
      </dgm:prSet>
      <dgm:spPr/>
      <dgm:t>
        <a:bodyPr/>
        <a:lstStyle/>
        <a:p>
          <a:endParaRPr lang="en-US"/>
        </a:p>
      </dgm:t>
    </dgm:pt>
    <dgm:pt modelId="{026792E7-CD63-4CCC-A39E-3CBE46422F15}" type="pres">
      <dgm:prSet presAssocID="{702F155C-20B0-4447-A448-C14BF9280736}" presName="rootConnector1" presStyleLbl="node1" presStyleIdx="0" presStyleCnt="0"/>
      <dgm:spPr/>
      <dgm:t>
        <a:bodyPr/>
        <a:lstStyle/>
        <a:p>
          <a:endParaRPr lang="en-US"/>
        </a:p>
      </dgm:t>
    </dgm:pt>
    <dgm:pt modelId="{9AB20D89-5CFF-4223-ACB4-D78E46245EE8}" type="pres">
      <dgm:prSet presAssocID="{702F155C-20B0-4447-A448-C14BF9280736}" presName="hierChild2" presStyleCnt="0"/>
      <dgm:spPr/>
    </dgm:pt>
    <dgm:pt modelId="{A7D05877-33EF-4D57-A9A4-17C9B3987E72}" type="pres">
      <dgm:prSet presAssocID="{DE46C72A-9121-48F9-9102-82DC59A4C90A}" presName="Name37" presStyleLbl="parChTrans1D2" presStyleIdx="0" presStyleCnt="4"/>
      <dgm:spPr/>
      <dgm:t>
        <a:bodyPr/>
        <a:lstStyle/>
        <a:p>
          <a:endParaRPr lang="en-US"/>
        </a:p>
      </dgm:t>
    </dgm:pt>
    <dgm:pt modelId="{AB938E17-4B23-4986-ABDC-6B701335EAD6}" type="pres">
      <dgm:prSet presAssocID="{7068194A-F686-4189-99E0-ED9FB99C5DE9}" presName="hierRoot2" presStyleCnt="0">
        <dgm:presLayoutVars>
          <dgm:hierBranch val="init"/>
        </dgm:presLayoutVars>
      </dgm:prSet>
      <dgm:spPr/>
    </dgm:pt>
    <dgm:pt modelId="{AA6BD11A-FADA-4BD0-88A9-B643083C0365}" type="pres">
      <dgm:prSet presAssocID="{7068194A-F686-4189-99E0-ED9FB99C5DE9}" presName="rootComposite" presStyleCnt="0"/>
      <dgm:spPr/>
    </dgm:pt>
    <dgm:pt modelId="{4D12CADE-4147-4782-AF23-8AB9AFE992E8}" type="pres">
      <dgm:prSet presAssocID="{7068194A-F686-4189-99E0-ED9FB99C5DE9}" presName="rootText" presStyleLbl="node2" presStyleIdx="0" presStyleCnt="3" custScaleX="148444">
        <dgm:presLayoutVars>
          <dgm:chPref val="3"/>
        </dgm:presLayoutVars>
      </dgm:prSet>
      <dgm:spPr/>
      <dgm:t>
        <a:bodyPr/>
        <a:lstStyle/>
        <a:p>
          <a:endParaRPr lang="en-US"/>
        </a:p>
      </dgm:t>
    </dgm:pt>
    <dgm:pt modelId="{CF49DE3F-F2DF-4F25-B692-81C444941267}" type="pres">
      <dgm:prSet presAssocID="{7068194A-F686-4189-99E0-ED9FB99C5DE9}" presName="rootConnector" presStyleLbl="node2" presStyleIdx="0" presStyleCnt="3"/>
      <dgm:spPr/>
      <dgm:t>
        <a:bodyPr/>
        <a:lstStyle/>
        <a:p>
          <a:endParaRPr lang="en-US"/>
        </a:p>
      </dgm:t>
    </dgm:pt>
    <dgm:pt modelId="{52D056B0-516E-4E0E-A275-425A334935FA}" type="pres">
      <dgm:prSet presAssocID="{7068194A-F686-4189-99E0-ED9FB99C5DE9}" presName="hierChild4" presStyleCnt="0"/>
      <dgm:spPr/>
    </dgm:pt>
    <dgm:pt modelId="{B6A3DBC6-FD67-4DA4-A07B-94D860857AE5}" type="pres">
      <dgm:prSet presAssocID="{7068194A-F686-4189-99E0-ED9FB99C5DE9}" presName="hierChild5" presStyleCnt="0"/>
      <dgm:spPr/>
    </dgm:pt>
    <dgm:pt modelId="{0EB98652-2423-4134-A008-06AA11177297}" type="pres">
      <dgm:prSet presAssocID="{091BC376-E691-4DF2-A27B-9D3C3E9C17D8}" presName="Name37" presStyleLbl="parChTrans1D2" presStyleIdx="1" presStyleCnt="4"/>
      <dgm:spPr/>
      <dgm:t>
        <a:bodyPr/>
        <a:lstStyle/>
        <a:p>
          <a:endParaRPr lang="en-US"/>
        </a:p>
      </dgm:t>
    </dgm:pt>
    <dgm:pt modelId="{9A25B517-2D05-41C6-8D4B-58334EBAACE8}" type="pres">
      <dgm:prSet presAssocID="{FEA3627E-C2C3-4A26-9BB3-BD26A0C79B3B}" presName="hierRoot2" presStyleCnt="0">
        <dgm:presLayoutVars>
          <dgm:hierBranch val="init"/>
        </dgm:presLayoutVars>
      </dgm:prSet>
      <dgm:spPr/>
    </dgm:pt>
    <dgm:pt modelId="{55D68FD8-3F45-41F3-B220-612320091D27}" type="pres">
      <dgm:prSet presAssocID="{FEA3627E-C2C3-4A26-9BB3-BD26A0C79B3B}" presName="rootComposite" presStyleCnt="0"/>
      <dgm:spPr/>
    </dgm:pt>
    <dgm:pt modelId="{E0D81147-0E78-42A5-BEB4-44870D153886}" type="pres">
      <dgm:prSet presAssocID="{FEA3627E-C2C3-4A26-9BB3-BD26A0C79B3B}" presName="rootText" presStyleLbl="node2" presStyleIdx="1" presStyleCnt="3" custScaleX="134946">
        <dgm:presLayoutVars>
          <dgm:chPref val="3"/>
        </dgm:presLayoutVars>
      </dgm:prSet>
      <dgm:spPr/>
      <dgm:t>
        <a:bodyPr/>
        <a:lstStyle/>
        <a:p>
          <a:endParaRPr lang="en-US"/>
        </a:p>
      </dgm:t>
    </dgm:pt>
    <dgm:pt modelId="{933F6404-64FC-4888-808E-6C1B05BF358F}" type="pres">
      <dgm:prSet presAssocID="{FEA3627E-C2C3-4A26-9BB3-BD26A0C79B3B}" presName="rootConnector" presStyleLbl="node2" presStyleIdx="1" presStyleCnt="3"/>
      <dgm:spPr/>
      <dgm:t>
        <a:bodyPr/>
        <a:lstStyle/>
        <a:p>
          <a:endParaRPr lang="en-US"/>
        </a:p>
      </dgm:t>
    </dgm:pt>
    <dgm:pt modelId="{CB9929C2-704C-4644-95A3-76D8F7670FD7}" type="pres">
      <dgm:prSet presAssocID="{FEA3627E-C2C3-4A26-9BB3-BD26A0C79B3B}" presName="hierChild4" presStyleCnt="0"/>
      <dgm:spPr/>
    </dgm:pt>
    <dgm:pt modelId="{7E1D2EF1-4B83-48B4-87C4-8F4E560EC8F8}" type="pres">
      <dgm:prSet presAssocID="{FEA3627E-C2C3-4A26-9BB3-BD26A0C79B3B}" presName="hierChild5" presStyleCnt="0"/>
      <dgm:spPr/>
    </dgm:pt>
    <dgm:pt modelId="{7CF01A06-AC07-4F14-BBBD-F98602B9FD48}" type="pres">
      <dgm:prSet presAssocID="{02363D59-D29C-43F3-8529-975C600C4529}" presName="Name37" presStyleLbl="parChTrans1D2" presStyleIdx="2" presStyleCnt="4"/>
      <dgm:spPr/>
      <dgm:t>
        <a:bodyPr/>
        <a:lstStyle/>
        <a:p>
          <a:endParaRPr lang="en-US"/>
        </a:p>
      </dgm:t>
    </dgm:pt>
    <dgm:pt modelId="{A15E36DE-3245-42C4-A21C-4C03D80DB2EC}" type="pres">
      <dgm:prSet presAssocID="{513F469C-FA3A-465E-977A-AD6273D171FE}" presName="hierRoot2" presStyleCnt="0">
        <dgm:presLayoutVars>
          <dgm:hierBranch val="init"/>
        </dgm:presLayoutVars>
      </dgm:prSet>
      <dgm:spPr/>
    </dgm:pt>
    <dgm:pt modelId="{1A603FBF-A198-4F5F-99CB-9EC5AEAD845D}" type="pres">
      <dgm:prSet presAssocID="{513F469C-FA3A-465E-977A-AD6273D171FE}" presName="rootComposite" presStyleCnt="0"/>
      <dgm:spPr/>
    </dgm:pt>
    <dgm:pt modelId="{83141FAB-8C88-44ED-8221-840554040888}" type="pres">
      <dgm:prSet presAssocID="{513F469C-FA3A-465E-977A-AD6273D171FE}" presName="rootText" presStyleLbl="node2" presStyleIdx="2" presStyleCnt="3" custScaleX="125081" custLinFactNeighborX="17479" custLinFactNeighborY="-1705">
        <dgm:presLayoutVars>
          <dgm:chPref val="3"/>
        </dgm:presLayoutVars>
      </dgm:prSet>
      <dgm:spPr/>
      <dgm:t>
        <a:bodyPr/>
        <a:lstStyle/>
        <a:p>
          <a:endParaRPr lang="en-US"/>
        </a:p>
      </dgm:t>
    </dgm:pt>
    <dgm:pt modelId="{42C382A8-A0AD-486D-9709-445EDD827D94}" type="pres">
      <dgm:prSet presAssocID="{513F469C-FA3A-465E-977A-AD6273D171FE}" presName="rootConnector" presStyleLbl="node2" presStyleIdx="2" presStyleCnt="3"/>
      <dgm:spPr/>
      <dgm:t>
        <a:bodyPr/>
        <a:lstStyle/>
        <a:p>
          <a:endParaRPr lang="en-US"/>
        </a:p>
      </dgm:t>
    </dgm:pt>
    <dgm:pt modelId="{58E6612B-0E10-4756-A0DC-1C90EDEEFC66}" type="pres">
      <dgm:prSet presAssocID="{513F469C-FA3A-465E-977A-AD6273D171FE}" presName="hierChild4" presStyleCnt="0"/>
      <dgm:spPr/>
    </dgm:pt>
    <dgm:pt modelId="{C9AAAA02-8736-44B0-959D-930785EA00BA}" type="pres">
      <dgm:prSet presAssocID="{513F469C-FA3A-465E-977A-AD6273D171FE}" presName="hierChild5" presStyleCnt="0"/>
      <dgm:spPr/>
    </dgm:pt>
    <dgm:pt modelId="{FD22CDE9-FBFB-4202-8359-0B5D89DB3242}" type="pres">
      <dgm:prSet presAssocID="{702F155C-20B0-4447-A448-C14BF9280736}" presName="hierChild3" presStyleCnt="0"/>
      <dgm:spPr/>
    </dgm:pt>
    <dgm:pt modelId="{ED335423-B2E5-4972-8145-C22FA8936CD2}" type="pres">
      <dgm:prSet presAssocID="{E808E6DF-ECDF-403E-9F8C-2FDF7AD4CD8F}" presName="Name111" presStyleLbl="parChTrans1D2" presStyleIdx="3" presStyleCnt="4"/>
      <dgm:spPr/>
      <dgm:t>
        <a:bodyPr/>
        <a:lstStyle/>
        <a:p>
          <a:endParaRPr lang="en-US"/>
        </a:p>
      </dgm:t>
    </dgm:pt>
    <dgm:pt modelId="{D7E155A9-F621-479B-93F7-23D3C95C39C5}" type="pres">
      <dgm:prSet presAssocID="{43AD508E-7022-4E40-BDCE-F7204ADD5563}" presName="hierRoot3" presStyleCnt="0">
        <dgm:presLayoutVars>
          <dgm:hierBranch val="init"/>
        </dgm:presLayoutVars>
      </dgm:prSet>
      <dgm:spPr/>
    </dgm:pt>
    <dgm:pt modelId="{975CC0A5-4196-40F3-BCF7-BE664822F3A0}" type="pres">
      <dgm:prSet presAssocID="{43AD508E-7022-4E40-BDCE-F7204ADD5563}" presName="rootComposite3" presStyleCnt="0"/>
      <dgm:spPr/>
    </dgm:pt>
    <dgm:pt modelId="{56ED5D4A-B5E5-436C-B93B-14E077FE796E}" type="pres">
      <dgm:prSet presAssocID="{43AD508E-7022-4E40-BDCE-F7204ADD5563}" presName="rootText3" presStyleLbl="asst1" presStyleIdx="0" presStyleCnt="1" custScaleX="146949" custScaleY="91018">
        <dgm:presLayoutVars>
          <dgm:chPref val="3"/>
        </dgm:presLayoutVars>
      </dgm:prSet>
      <dgm:spPr/>
      <dgm:t>
        <a:bodyPr/>
        <a:lstStyle/>
        <a:p>
          <a:endParaRPr lang="en-US"/>
        </a:p>
      </dgm:t>
    </dgm:pt>
    <dgm:pt modelId="{8E5CCA38-1581-47A9-BED8-381B2927FF87}" type="pres">
      <dgm:prSet presAssocID="{43AD508E-7022-4E40-BDCE-F7204ADD5563}" presName="rootConnector3" presStyleLbl="asst1" presStyleIdx="0" presStyleCnt="1"/>
      <dgm:spPr/>
      <dgm:t>
        <a:bodyPr/>
        <a:lstStyle/>
        <a:p>
          <a:endParaRPr lang="en-US"/>
        </a:p>
      </dgm:t>
    </dgm:pt>
    <dgm:pt modelId="{229793CE-D073-4AB1-B336-46BA25F4CDBC}" type="pres">
      <dgm:prSet presAssocID="{43AD508E-7022-4E40-BDCE-F7204ADD5563}" presName="hierChild6" presStyleCnt="0"/>
      <dgm:spPr/>
    </dgm:pt>
    <dgm:pt modelId="{D8F0D6C6-5417-4520-AF9D-26A39163014C}" type="pres">
      <dgm:prSet presAssocID="{43AD508E-7022-4E40-BDCE-F7204ADD5563}" presName="hierChild7" presStyleCnt="0"/>
      <dgm:spPr/>
    </dgm:pt>
  </dgm:ptLst>
  <dgm:cxnLst>
    <dgm:cxn modelId="{C451D025-EFA3-4FBE-BF5C-EC314FF569CD}" type="presOf" srcId="{02363D59-D29C-43F3-8529-975C600C4529}" destId="{7CF01A06-AC07-4F14-BBBD-F98602B9FD48}" srcOrd="0" destOrd="0" presId="urn:microsoft.com/office/officeart/2005/8/layout/orgChart1"/>
    <dgm:cxn modelId="{7F94ADED-0A03-4A87-A4D6-ACA1AAC528C2}" type="presOf" srcId="{DE46C72A-9121-48F9-9102-82DC59A4C90A}" destId="{A7D05877-33EF-4D57-A9A4-17C9B3987E72}" srcOrd="0" destOrd="0" presId="urn:microsoft.com/office/officeart/2005/8/layout/orgChart1"/>
    <dgm:cxn modelId="{212AD67F-A89F-444E-ADD8-23F6E4CA931A}" type="presOf" srcId="{43AD508E-7022-4E40-BDCE-F7204ADD5563}" destId="{56ED5D4A-B5E5-436C-B93B-14E077FE796E}" srcOrd="0" destOrd="0" presId="urn:microsoft.com/office/officeart/2005/8/layout/orgChart1"/>
    <dgm:cxn modelId="{B065B7E9-9ADB-4204-9736-C01B4787BBAD}" srcId="{702F155C-20B0-4447-A448-C14BF9280736}" destId="{FEA3627E-C2C3-4A26-9BB3-BD26A0C79B3B}" srcOrd="2" destOrd="0" parTransId="{091BC376-E691-4DF2-A27B-9D3C3E9C17D8}" sibTransId="{5B039B9C-548A-46CF-AE79-65772E4949DB}"/>
    <dgm:cxn modelId="{BFBCABBA-AD6C-433C-BA9F-BCB2E789BB50}" type="presOf" srcId="{E808E6DF-ECDF-403E-9F8C-2FDF7AD4CD8F}" destId="{ED335423-B2E5-4972-8145-C22FA8936CD2}" srcOrd="0" destOrd="0" presId="urn:microsoft.com/office/officeart/2005/8/layout/orgChart1"/>
    <dgm:cxn modelId="{F722FA28-38AC-4395-AC6E-898DE33A13ED}" srcId="{702F155C-20B0-4447-A448-C14BF9280736}" destId="{7068194A-F686-4189-99E0-ED9FB99C5DE9}" srcOrd="1" destOrd="0" parTransId="{DE46C72A-9121-48F9-9102-82DC59A4C90A}" sibTransId="{D3FEA156-3B27-4CB7-8B57-E337ED78B380}"/>
    <dgm:cxn modelId="{FDC89421-133E-4F4B-9A0C-7333F602370A}" srcId="{702F155C-20B0-4447-A448-C14BF9280736}" destId="{513F469C-FA3A-465E-977A-AD6273D171FE}" srcOrd="3" destOrd="0" parTransId="{02363D59-D29C-43F3-8529-975C600C4529}" sibTransId="{9543F9A7-F8CD-4B81-B300-064758A0CA23}"/>
    <dgm:cxn modelId="{06A92654-D59F-4379-B6C3-053855AA25E5}" type="presOf" srcId="{513F469C-FA3A-465E-977A-AD6273D171FE}" destId="{83141FAB-8C88-44ED-8221-840554040888}" srcOrd="0" destOrd="0" presId="urn:microsoft.com/office/officeart/2005/8/layout/orgChart1"/>
    <dgm:cxn modelId="{BF2EDCD8-9B1F-4F71-A118-E3D7F5955952}" type="presOf" srcId="{FFDFC92A-3243-4110-8507-B84CE5839F04}" destId="{6C07D7FE-B1AB-4F9B-8D13-A3568800C384}" srcOrd="0" destOrd="0" presId="urn:microsoft.com/office/officeart/2005/8/layout/orgChart1"/>
    <dgm:cxn modelId="{A87599FC-0435-4782-9190-BC73BD2D365F}" type="presOf" srcId="{FEA3627E-C2C3-4A26-9BB3-BD26A0C79B3B}" destId="{E0D81147-0E78-42A5-BEB4-44870D153886}" srcOrd="0" destOrd="0" presId="urn:microsoft.com/office/officeart/2005/8/layout/orgChart1"/>
    <dgm:cxn modelId="{CE296701-C30F-4568-B0B2-91CDC57BEC28}" type="presOf" srcId="{513F469C-FA3A-465E-977A-AD6273D171FE}" destId="{42C382A8-A0AD-486D-9709-445EDD827D94}" srcOrd="1" destOrd="0" presId="urn:microsoft.com/office/officeart/2005/8/layout/orgChart1"/>
    <dgm:cxn modelId="{76BD2691-1A24-4341-8BE7-F6F84A7575B8}" type="presOf" srcId="{702F155C-20B0-4447-A448-C14BF9280736}" destId="{026792E7-CD63-4CCC-A39E-3CBE46422F15}" srcOrd="1" destOrd="0" presId="urn:microsoft.com/office/officeart/2005/8/layout/orgChart1"/>
    <dgm:cxn modelId="{DBEAE92C-96EF-42E7-AEAA-EC21FA96FCB5}" type="presOf" srcId="{7068194A-F686-4189-99E0-ED9FB99C5DE9}" destId="{4D12CADE-4147-4782-AF23-8AB9AFE992E8}" srcOrd="0" destOrd="0" presId="urn:microsoft.com/office/officeart/2005/8/layout/orgChart1"/>
    <dgm:cxn modelId="{88A7511A-C822-4A8D-972D-CB2760A864FE}" type="presOf" srcId="{43AD508E-7022-4E40-BDCE-F7204ADD5563}" destId="{8E5CCA38-1581-47A9-BED8-381B2927FF87}" srcOrd="1" destOrd="0" presId="urn:microsoft.com/office/officeart/2005/8/layout/orgChart1"/>
    <dgm:cxn modelId="{E59C8FEB-86C0-49F5-9417-EDE95DE98FCE}" srcId="{FFDFC92A-3243-4110-8507-B84CE5839F04}" destId="{702F155C-20B0-4447-A448-C14BF9280736}" srcOrd="0" destOrd="0" parTransId="{F270EAF6-329B-4FC4-AD86-41A054C8830F}" sibTransId="{EC8CF6D9-73AC-4369-81BB-CB8790DA4C7A}"/>
    <dgm:cxn modelId="{F33AAE13-0AA0-493D-B70F-760F0D4F716A}" type="presOf" srcId="{7068194A-F686-4189-99E0-ED9FB99C5DE9}" destId="{CF49DE3F-F2DF-4F25-B692-81C444941267}" srcOrd="1" destOrd="0" presId="urn:microsoft.com/office/officeart/2005/8/layout/orgChart1"/>
    <dgm:cxn modelId="{B876F5D1-BCD7-483C-A488-C5C59A4581FD}" srcId="{702F155C-20B0-4447-A448-C14BF9280736}" destId="{43AD508E-7022-4E40-BDCE-F7204ADD5563}" srcOrd="0" destOrd="0" parTransId="{E808E6DF-ECDF-403E-9F8C-2FDF7AD4CD8F}" sibTransId="{82C4069A-7093-48D2-9012-39733142AE1E}"/>
    <dgm:cxn modelId="{6497071E-1EE6-4DDA-A9B0-CEE3BC8908A2}" type="presOf" srcId="{702F155C-20B0-4447-A448-C14BF9280736}" destId="{B77BC328-ABF4-4778-8545-E4B0BFCE9F16}" srcOrd="0" destOrd="0" presId="urn:microsoft.com/office/officeart/2005/8/layout/orgChart1"/>
    <dgm:cxn modelId="{B5FD4BCF-90D3-434E-A79E-DA2563882396}" type="presOf" srcId="{091BC376-E691-4DF2-A27B-9D3C3E9C17D8}" destId="{0EB98652-2423-4134-A008-06AA11177297}" srcOrd="0" destOrd="0" presId="urn:microsoft.com/office/officeart/2005/8/layout/orgChart1"/>
    <dgm:cxn modelId="{5D685D58-5281-43B4-866A-0FF9499F97E6}" type="presOf" srcId="{FEA3627E-C2C3-4A26-9BB3-BD26A0C79B3B}" destId="{933F6404-64FC-4888-808E-6C1B05BF358F}" srcOrd="1" destOrd="0" presId="urn:microsoft.com/office/officeart/2005/8/layout/orgChart1"/>
    <dgm:cxn modelId="{05FE4A25-8673-4998-AF50-604B1EA38303}" type="presParOf" srcId="{6C07D7FE-B1AB-4F9B-8D13-A3568800C384}" destId="{D805A0F5-72EA-43AC-B722-584A0FEC6E8A}" srcOrd="0" destOrd="0" presId="urn:microsoft.com/office/officeart/2005/8/layout/orgChart1"/>
    <dgm:cxn modelId="{2A52AFF0-61E5-4B72-AE7A-FF79E89CEEE8}" type="presParOf" srcId="{D805A0F5-72EA-43AC-B722-584A0FEC6E8A}" destId="{A69F216E-BBEC-4DB1-A719-7D7897492378}" srcOrd="0" destOrd="0" presId="urn:microsoft.com/office/officeart/2005/8/layout/orgChart1"/>
    <dgm:cxn modelId="{7956EF72-F3A7-49AF-8191-B870B4593193}" type="presParOf" srcId="{A69F216E-BBEC-4DB1-A719-7D7897492378}" destId="{B77BC328-ABF4-4778-8545-E4B0BFCE9F16}" srcOrd="0" destOrd="0" presId="urn:microsoft.com/office/officeart/2005/8/layout/orgChart1"/>
    <dgm:cxn modelId="{1E5756C9-A049-4262-AAE5-38E0ECA01356}" type="presParOf" srcId="{A69F216E-BBEC-4DB1-A719-7D7897492378}" destId="{026792E7-CD63-4CCC-A39E-3CBE46422F15}" srcOrd="1" destOrd="0" presId="urn:microsoft.com/office/officeart/2005/8/layout/orgChart1"/>
    <dgm:cxn modelId="{5552C410-A2B8-4EDF-AC15-1F3EA5FDC842}" type="presParOf" srcId="{D805A0F5-72EA-43AC-B722-584A0FEC6E8A}" destId="{9AB20D89-5CFF-4223-ACB4-D78E46245EE8}" srcOrd="1" destOrd="0" presId="urn:microsoft.com/office/officeart/2005/8/layout/orgChart1"/>
    <dgm:cxn modelId="{BBD91681-EDE6-47B2-867F-863AD21EC355}" type="presParOf" srcId="{9AB20D89-5CFF-4223-ACB4-D78E46245EE8}" destId="{A7D05877-33EF-4D57-A9A4-17C9B3987E72}" srcOrd="0" destOrd="0" presId="urn:microsoft.com/office/officeart/2005/8/layout/orgChart1"/>
    <dgm:cxn modelId="{F5697AF4-8564-4ECF-9329-44FD8CC4116E}" type="presParOf" srcId="{9AB20D89-5CFF-4223-ACB4-D78E46245EE8}" destId="{AB938E17-4B23-4986-ABDC-6B701335EAD6}" srcOrd="1" destOrd="0" presId="urn:microsoft.com/office/officeart/2005/8/layout/orgChart1"/>
    <dgm:cxn modelId="{B749DD75-1A7F-4BBF-9BEC-456F648A9E72}" type="presParOf" srcId="{AB938E17-4B23-4986-ABDC-6B701335EAD6}" destId="{AA6BD11A-FADA-4BD0-88A9-B643083C0365}" srcOrd="0" destOrd="0" presId="urn:microsoft.com/office/officeart/2005/8/layout/orgChart1"/>
    <dgm:cxn modelId="{EEFB9A48-2AF2-4E83-8BFC-D68D5E5B3616}" type="presParOf" srcId="{AA6BD11A-FADA-4BD0-88A9-B643083C0365}" destId="{4D12CADE-4147-4782-AF23-8AB9AFE992E8}" srcOrd="0" destOrd="0" presId="urn:microsoft.com/office/officeart/2005/8/layout/orgChart1"/>
    <dgm:cxn modelId="{4E74ED32-E2F4-4706-A7F7-198A7D8FD3B4}" type="presParOf" srcId="{AA6BD11A-FADA-4BD0-88A9-B643083C0365}" destId="{CF49DE3F-F2DF-4F25-B692-81C444941267}" srcOrd="1" destOrd="0" presId="urn:microsoft.com/office/officeart/2005/8/layout/orgChart1"/>
    <dgm:cxn modelId="{E24E7F31-BEBA-48BD-A40C-41B5D5AEEB75}" type="presParOf" srcId="{AB938E17-4B23-4986-ABDC-6B701335EAD6}" destId="{52D056B0-516E-4E0E-A275-425A334935FA}" srcOrd="1" destOrd="0" presId="urn:microsoft.com/office/officeart/2005/8/layout/orgChart1"/>
    <dgm:cxn modelId="{2DEA3F50-6168-43DA-96BE-15579D78A471}" type="presParOf" srcId="{AB938E17-4B23-4986-ABDC-6B701335EAD6}" destId="{B6A3DBC6-FD67-4DA4-A07B-94D860857AE5}" srcOrd="2" destOrd="0" presId="urn:microsoft.com/office/officeart/2005/8/layout/orgChart1"/>
    <dgm:cxn modelId="{12E06E37-A235-46B5-8746-CCDF13230294}" type="presParOf" srcId="{9AB20D89-5CFF-4223-ACB4-D78E46245EE8}" destId="{0EB98652-2423-4134-A008-06AA11177297}" srcOrd="2" destOrd="0" presId="urn:microsoft.com/office/officeart/2005/8/layout/orgChart1"/>
    <dgm:cxn modelId="{68F93F0A-E439-4FC9-868E-3C070D7AB255}" type="presParOf" srcId="{9AB20D89-5CFF-4223-ACB4-D78E46245EE8}" destId="{9A25B517-2D05-41C6-8D4B-58334EBAACE8}" srcOrd="3" destOrd="0" presId="urn:microsoft.com/office/officeart/2005/8/layout/orgChart1"/>
    <dgm:cxn modelId="{2F983D6B-2C88-4FB2-9A14-ACF85E005BA3}" type="presParOf" srcId="{9A25B517-2D05-41C6-8D4B-58334EBAACE8}" destId="{55D68FD8-3F45-41F3-B220-612320091D27}" srcOrd="0" destOrd="0" presId="urn:microsoft.com/office/officeart/2005/8/layout/orgChart1"/>
    <dgm:cxn modelId="{92CC9F2D-6647-41D8-A320-C86840FF3D57}" type="presParOf" srcId="{55D68FD8-3F45-41F3-B220-612320091D27}" destId="{E0D81147-0E78-42A5-BEB4-44870D153886}" srcOrd="0" destOrd="0" presId="urn:microsoft.com/office/officeart/2005/8/layout/orgChart1"/>
    <dgm:cxn modelId="{12CE144D-FE0F-4B9E-B8A8-2729E7274CFF}" type="presParOf" srcId="{55D68FD8-3F45-41F3-B220-612320091D27}" destId="{933F6404-64FC-4888-808E-6C1B05BF358F}" srcOrd="1" destOrd="0" presId="urn:microsoft.com/office/officeart/2005/8/layout/orgChart1"/>
    <dgm:cxn modelId="{FDE55FC0-FC63-40E6-962A-564C71798CBB}" type="presParOf" srcId="{9A25B517-2D05-41C6-8D4B-58334EBAACE8}" destId="{CB9929C2-704C-4644-95A3-76D8F7670FD7}" srcOrd="1" destOrd="0" presId="urn:microsoft.com/office/officeart/2005/8/layout/orgChart1"/>
    <dgm:cxn modelId="{46A77923-B045-43AE-811D-D66BB91B3003}" type="presParOf" srcId="{9A25B517-2D05-41C6-8D4B-58334EBAACE8}" destId="{7E1D2EF1-4B83-48B4-87C4-8F4E560EC8F8}" srcOrd="2" destOrd="0" presId="urn:microsoft.com/office/officeart/2005/8/layout/orgChart1"/>
    <dgm:cxn modelId="{686F6093-A33B-48F4-AE26-805D37AEAF1E}" type="presParOf" srcId="{9AB20D89-5CFF-4223-ACB4-D78E46245EE8}" destId="{7CF01A06-AC07-4F14-BBBD-F98602B9FD48}" srcOrd="4" destOrd="0" presId="urn:microsoft.com/office/officeart/2005/8/layout/orgChart1"/>
    <dgm:cxn modelId="{CA612AA6-9376-48CC-B761-86A70254D9FB}" type="presParOf" srcId="{9AB20D89-5CFF-4223-ACB4-D78E46245EE8}" destId="{A15E36DE-3245-42C4-A21C-4C03D80DB2EC}" srcOrd="5" destOrd="0" presId="urn:microsoft.com/office/officeart/2005/8/layout/orgChart1"/>
    <dgm:cxn modelId="{93396328-DD49-4B3C-9629-8A481C7057A9}" type="presParOf" srcId="{A15E36DE-3245-42C4-A21C-4C03D80DB2EC}" destId="{1A603FBF-A198-4F5F-99CB-9EC5AEAD845D}" srcOrd="0" destOrd="0" presId="urn:microsoft.com/office/officeart/2005/8/layout/orgChart1"/>
    <dgm:cxn modelId="{8770C363-AE90-4D77-84E3-347D6003CB55}" type="presParOf" srcId="{1A603FBF-A198-4F5F-99CB-9EC5AEAD845D}" destId="{83141FAB-8C88-44ED-8221-840554040888}" srcOrd="0" destOrd="0" presId="urn:microsoft.com/office/officeart/2005/8/layout/orgChart1"/>
    <dgm:cxn modelId="{1B98DA42-5FED-497D-892D-9962464F34EF}" type="presParOf" srcId="{1A603FBF-A198-4F5F-99CB-9EC5AEAD845D}" destId="{42C382A8-A0AD-486D-9709-445EDD827D94}" srcOrd="1" destOrd="0" presId="urn:microsoft.com/office/officeart/2005/8/layout/orgChart1"/>
    <dgm:cxn modelId="{CA3C156C-035C-463D-83C0-E9DFED71AF31}" type="presParOf" srcId="{A15E36DE-3245-42C4-A21C-4C03D80DB2EC}" destId="{58E6612B-0E10-4756-A0DC-1C90EDEEFC66}" srcOrd="1" destOrd="0" presId="urn:microsoft.com/office/officeart/2005/8/layout/orgChart1"/>
    <dgm:cxn modelId="{CF3BD66F-19C3-4D45-BF0A-E8A7F1027F08}" type="presParOf" srcId="{A15E36DE-3245-42C4-A21C-4C03D80DB2EC}" destId="{C9AAAA02-8736-44B0-959D-930785EA00BA}" srcOrd="2" destOrd="0" presId="urn:microsoft.com/office/officeart/2005/8/layout/orgChart1"/>
    <dgm:cxn modelId="{4216DCDA-C65B-412B-89F2-A89949D9E0F9}" type="presParOf" srcId="{D805A0F5-72EA-43AC-B722-584A0FEC6E8A}" destId="{FD22CDE9-FBFB-4202-8359-0B5D89DB3242}" srcOrd="2" destOrd="0" presId="urn:microsoft.com/office/officeart/2005/8/layout/orgChart1"/>
    <dgm:cxn modelId="{4EFC1C15-FAC2-4D2D-82C0-7E5AF499365D}" type="presParOf" srcId="{FD22CDE9-FBFB-4202-8359-0B5D89DB3242}" destId="{ED335423-B2E5-4972-8145-C22FA8936CD2}" srcOrd="0" destOrd="0" presId="urn:microsoft.com/office/officeart/2005/8/layout/orgChart1"/>
    <dgm:cxn modelId="{EC9AF47A-2CE5-4AC2-81B8-FEDD618874B2}" type="presParOf" srcId="{FD22CDE9-FBFB-4202-8359-0B5D89DB3242}" destId="{D7E155A9-F621-479B-93F7-23D3C95C39C5}" srcOrd="1" destOrd="0" presId="urn:microsoft.com/office/officeart/2005/8/layout/orgChart1"/>
    <dgm:cxn modelId="{BC07909F-C624-4591-A393-ADC9EB89FC73}" type="presParOf" srcId="{D7E155A9-F621-479B-93F7-23D3C95C39C5}" destId="{975CC0A5-4196-40F3-BCF7-BE664822F3A0}" srcOrd="0" destOrd="0" presId="urn:microsoft.com/office/officeart/2005/8/layout/orgChart1"/>
    <dgm:cxn modelId="{F202086C-E9C0-49D5-AFF7-0555C45BE887}" type="presParOf" srcId="{975CC0A5-4196-40F3-BCF7-BE664822F3A0}" destId="{56ED5D4A-B5E5-436C-B93B-14E077FE796E}" srcOrd="0" destOrd="0" presId="urn:microsoft.com/office/officeart/2005/8/layout/orgChart1"/>
    <dgm:cxn modelId="{1E8FDC2C-D526-404D-8275-F0A094A6C964}" type="presParOf" srcId="{975CC0A5-4196-40F3-BCF7-BE664822F3A0}" destId="{8E5CCA38-1581-47A9-BED8-381B2927FF87}" srcOrd="1" destOrd="0" presId="urn:microsoft.com/office/officeart/2005/8/layout/orgChart1"/>
    <dgm:cxn modelId="{322AACBC-B7FC-4D42-B152-CB2DBE1BBAA7}" type="presParOf" srcId="{D7E155A9-F621-479B-93F7-23D3C95C39C5}" destId="{229793CE-D073-4AB1-B336-46BA25F4CDBC}" srcOrd="1" destOrd="0" presId="urn:microsoft.com/office/officeart/2005/8/layout/orgChart1"/>
    <dgm:cxn modelId="{FE4B85EB-94F7-4E86-8ABD-39DFCF04850B}" type="presParOf" srcId="{D7E155A9-F621-479B-93F7-23D3C95C39C5}" destId="{D8F0D6C6-5417-4520-AF9D-26A39163014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CDBAD2-3207-441A-901F-08B50E42153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3E58AF70-65FA-4E32-AAC4-B7581D2CE0D3}">
      <dgm:prSet phldrT="[Text]" custT="1"/>
      <dgm:spPr/>
      <dgm:t>
        <a:bodyPr/>
        <a:lstStyle/>
        <a:p>
          <a:pPr marL="0" lvl="0" indent="0" algn="ctr" defTabSz="800100">
            <a:lnSpc>
              <a:spcPct val="90000"/>
            </a:lnSpc>
            <a:spcBef>
              <a:spcPct val="0"/>
            </a:spcBef>
            <a:spcAft>
              <a:spcPct val="35000"/>
            </a:spcAft>
            <a:buNone/>
          </a:pPr>
          <a:endParaRPr lang="en-US" sz="2400" b="1" kern="1200" dirty="0">
            <a:solidFill>
              <a:prstClr val="white"/>
            </a:solidFill>
            <a:latin typeface="Calibri" panose="020F0502020204030204"/>
            <a:ea typeface="+mn-ea"/>
            <a:cs typeface="+mn-cs"/>
          </a:endParaRPr>
        </a:p>
      </dgm:t>
    </dgm:pt>
    <dgm:pt modelId="{0EBBF0D5-DDAA-4FEA-A16F-66F119FAF785}" type="parTrans" cxnId="{A09DCE2A-2E8B-4C37-A103-0FF57B33C081}">
      <dgm:prSet/>
      <dgm:spPr/>
      <dgm:t>
        <a:bodyPr/>
        <a:lstStyle/>
        <a:p>
          <a:endParaRPr lang="en-US"/>
        </a:p>
      </dgm:t>
    </dgm:pt>
    <dgm:pt modelId="{F83C5861-01B7-4292-AB0C-E7D9A2F27144}" type="sibTrans" cxnId="{A09DCE2A-2E8B-4C37-A103-0FF57B33C081}">
      <dgm:prSet/>
      <dgm:spPr/>
      <dgm:t>
        <a:bodyPr/>
        <a:lstStyle/>
        <a:p>
          <a:endParaRPr lang="en-US"/>
        </a:p>
      </dgm:t>
    </dgm:pt>
    <dgm:pt modelId="{315A3D8B-0962-49F8-93A5-38D2A0A30996}">
      <dgm:prSet phldrT="[Text]" custT="1"/>
      <dgm:spPr/>
      <dgm:t>
        <a:bodyPr/>
        <a:lstStyle/>
        <a:p>
          <a:pPr marL="0" lvl="0" indent="0" algn="ctr" defTabSz="800100">
            <a:lnSpc>
              <a:spcPct val="90000"/>
            </a:lnSpc>
            <a:spcBef>
              <a:spcPts val="600"/>
            </a:spcBef>
            <a:spcAft>
              <a:spcPct val="35000"/>
            </a:spcAft>
            <a:buNone/>
          </a:pPr>
          <a:endParaRPr lang="en-US" sz="2400" b="1" kern="1200" dirty="0">
            <a:solidFill>
              <a:prstClr val="white"/>
            </a:solidFill>
            <a:latin typeface="Calibri" panose="020F0502020204030204"/>
            <a:ea typeface="+mn-ea"/>
            <a:cs typeface="+mn-cs"/>
          </a:endParaRPr>
        </a:p>
      </dgm:t>
    </dgm:pt>
    <dgm:pt modelId="{602A8DDD-A90F-4F7F-94DF-9E12E4450958}" type="parTrans" cxnId="{E25B8DEC-2DB5-47EB-A8D2-19BFA23519F8}">
      <dgm:prSet/>
      <dgm:spPr/>
      <dgm:t>
        <a:bodyPr/>
        <a:lstStyle/>
        <a:p>
          <a:endParaRPr lang="en-US"/>
        </a:p>
      </dgm:t>
    </dgm:pt>
    <dgm:pt modelId="{CABE574C-2F1C-4E73-A753-0177D594EF15}" type="sibTrans" cxnId="{E25B8DEC-2DB5-47EB-A8D2-19BFA23519F8}">
      <dgm:prSet/>
      <dgm:spPr/>
      <dgm:t>
        <a:bodyPr/>
        <a:lstStyle/>
        <a:p>
          <a:endParaRPr lang="en-US"/>
        </a:p>
      </dgm:t>
    </dgm:pt>
    <dgm:pt modelId="{9727B074-64FB-4A62-BC88-BFB97509D49A}">
      <dgm:prSet phldrT="[Text]" custT="1"/>
      <dgm:spPr>
        <a:solidFill>
          <a:srgbClr val="92D050"/>
        </a:solidFill>
      </dgm:spPr>
      <dgm:t>
        <a:bodyPr/>
        <a:lstStyle/>
        <a:p>
          <a:pPr marL="0" lvl="0" indent="0" algn="ctr" defTabSz="800100">
            <a:lnSpc>
              <a:spcPct val="90000"/>
            </a:lnSpc>
            <a:spcBef>
              <a:spcPct val="0"/>
            </a:spcBef>
            <a:spcAft>
              <a:spcPct val="35000"/>
            </a:spcAft>
            <a:buNone/>
          </a:pPr>
          <a:endParaRPr lang="en-US" sz="2200" b="1" kern="1200" dirty="0">
            <a:solidFill>
              <a:prstClr val="white"/>
            </a:solidFill>
            <a:latin typeface="Calibri" panose="020F0502020204030204"/>
            <a:ea typeface="+mn-ea"/>
            <a:cs typeface="+mn-cs"/>
          </a:endParaRPr>
        </a:p>
      </dgm:t>
    </dgm:pt>
    <dgm:pt modelId="{92016202-BA99-48C9-A15A-E088FD78CB9A}" type="parTrans" cxnId="{438487E7-9A84-4DAC-9F98-280AD206F61D}">
      <dgm:prSet/>
      <dgm:spPr/>
      <dgm:t>
        <a:bodyPr/>
        <a:lstStyle/>
        <a:p>
          <a:endParaRPr lang="en-US"/>
        </a:p>
      </dgm:t>
    </dgm:pt>
    <dgm:pt modelId="{C6D0C8EC-0727-4CEB-94F1-1CD4BFEA4277}" type="sibTrans" cxnId="{438487E7-9A84-4DAC-9F98-280AD206F61D}">
      <dgm:prSet/>
      <dgm:spPr/>
      <dgm:t>
        <a:bodyPr/>
        <a:lstStyle/>
        <a:p>
          <a:endParaRPr lang="en-US"/>
        </a:p>
      </dgm:t>
    </dgm:pt>
    <dgm:pt modelId="{BE817E3B-1F36-4881-81AA-B5DF8FA37BB7}">
      <dgm:prSet phldrT="[Text]" custT="1"/>
      <dgm:spPr>
        <a:solidFill>
          <a:srgbClr val="FF0000"/>
        </a:solidFill>
      </dgm:spPr>
      <dgm:t>
        <a:bodyPr/>
        <a:lstStyle/>
        <a:p>
          <a:endParaRPr lang="en-US" sz="2000" b="1" dirty="0"/>
        </a:p>
      </dgm:t>
    </dgm:pt>
    <dgm:pt modelId="{D1FADE78-1743-47B2-89A4-AD274518EF78}" type="parTrans" cxnId="{12B5E909-BF2F-4101-A867-6A18D366C081}">
      <dgm:prSet/>
      <dgm:spPr/>
      <dgm:t>
        <a:bodyPr/>
        <a:lstStyle/>
        <a:p>
          <a:endParaRPr lang="en-US"/>
        </a:p>
      </dgm:t>
    </dgm:pt>
    <dgm:pt modelId="{79AAF3E9-BA3D-4E55-AC1E-1CA99A4A5D78}" type="sibTrans" cxnId="{12B5E909-BF2F-4101-A867-6A18D366C081}">
      <dgm:prSet/>
      <dgm:spPr/>
      <dgm:t>
        <a:bodyPr/>
        <a:lstStyle/>
        <a:p>
          <a:endParaRPr lang="en-US"/>
        </a:p>
      </dgm:t>
    </dgm:pt>
    <dgm:pt modelId="{0733C3E4-5BA1-4D2B-98DB-659B9F3D10DC}">
      <dgm:prSet phldrT="[Text]" custT="1"/>
      <dgm:spPr>
        <a:solidFill>
          <a:srgbClr val="FF0000"/>
        </a:solidFill>
        <a:ln>
          <a:solidFill>
            <a:srgbClr val="FFFF00"/>
          </a:solidFill>
        </a:ln>
      </dgm:spPr>
      <dgm:t>
        <a:bodyPr/>
        <a:lstStyle/>
        <a:p>
          <a:endParaRPr lang="en-US" sz="2000" b="1" dirty="0"/>
        </a:p>
      </dgm:t>
    </dgm:pt>
    <dgm:pt modelId="{F4CA2BCF-010F-4CD6-BDD7-5598CE31BD8A}" type="parTrans" cxnId="{3F15A29C-C245-4303-B830-0040A5B06A20}">
      <dgm:prSet/>
      <dgm:spPr/>
      <dgm:t>
        <a:bodyPr/>
        <a:lstStyle/>
        <a:p>
          <a:endParaRPr lang="en-US"/>
        </a:p>
      </dgm:t>
    </dgm:pt>
    <dgm:pt modelId="{AA942A15-BB23-4EFC-9BEB-56DF60189FB0}" type="sibTrans" cxnId="{3F15A29C-C245-4303-B830-0040A5B06A20}">
      <dgm:prSet/>
      <dgm:spPr/>
      <dgm:t>
        <a:bodyPr/>
        <a:lstStyle/>
        <a:p>
          <a:endParaRPr lang="en-US"/>
        </a:p>
      </dgm:t>
    </dgm:pt>
    <dgm:pt modelId="{78DFDF5A-2D68-4DC0-8EEF-76511EAC5BB1}">
      <dgm:prSet phldrT="[Text]"/>
      <dgm:spPr/>
      <dgm:t>
        <a:bodyPr/>
        <a:lstStyle/>
        <a:p>
          <a:endParaRPr lang="en-US" dirty="0"/>
        </a:p>
      </dgm:t>
    </dgm:pt>
    <dgm:pt modelId="{A5FA114E-1702-4E9E-B379-AC612D9E4959}" type="sibTrans" cxnId="{A25BB396-D4AA-45B4-BE01-13B0C8FEB95D}">
      <dgm:prSet/>
      <dgm:spPr/>
      <dgm:t>
        <a:bodyPr/>
        <a:lstStyle/>
        <a:p>
          <a:endParaRPr lang="en-US"/>
        </a:p>
      </dgm:t>
    </dgm:pt>
    <dgm:pt modelId="{7B5455BE-0983-4F91-866D-F76BB13A1E92}" type="parTrans" cxnId="{A25BB396-D4AA-45B4-BE01-13B0C8FEB95D}">
      <dgm:prSet/>
      <dgm:spPr/>
      <dgm:t>
        <a:bodyPr/>
        <a:lstStyle/>
        <a:p>
          <a:endParaRPr lang="en-US"/>
        </a:p>
      </dgm:t>
    </dgm:pt>
    <dgm:pt modelId="{19C7B1DA-DCB3-4D01-A9AA-B47A0B77AF1B}" type="pres">
      <dgm:prSet presAssocID="{A7CDBAD2-3207-441A-901F-08B50E421531}" presName="Name0" presStyleCnt="0">
        <dgm:presLayoutVars>
          <dgm:dir/>
          <dgm:resizeHandles/>
        </dgm:presLayoutVars>
      </dgm:prSet>
      <dgm:spPr/>
      <dgm:t>
        <a:bodyPr/>
        <a:lstStyle/>
        <a:p>
          <a:endParaRPr lang="en-US"/>
        </a:p>
      </dgm:t>
    </dgm:pt>
    <dgm:pt modelId="{DCF1C776-8DC2-4167-B902-FA4FC8B162A8}" type="pres">
      <dgm:prSet presAssocID="{3E58AF70-65FA-4E32-AAC4-B7581D2CE0D3}" presName="compNode" presStyleCnt="0"/>
      <dgm:spPr/>
    </dgm:pt>
    <dgm:pt modelId="{DEF8E50A-050C-4B95-B3CF-A95A9A8B8613}" type="pres">
      <dgm:prSet presAssocID="{3E58AF70-65FA-4E32-AAC4-B7581D2CE0D3}" presName="dummyConnPt" presStyleCnt="0"/>
      <dgm:spPr/>
    </dgm:pt>
    <dgm:pt modelId="{81AF0117-E751-4C09-8646-40C5B251F31B}" type="pres">
      <dgm:prSet presAssocID="{3E58AF70-65FA-4E32-AAC4-B7581D2CE0D3}" presName="node" presStyleLbl="node1" presStyleIdx="0" presStyleCnt="6" custScaleX="198453" custScaleY="95513" custLinFactNeighborX="-43964" custLinFactNeighborY="-3546">
        <dgm:presLayoutVars>
          <dgm:bulletEnabled val="1"/>
        </dgm:presLayoutVars>
      </dgm:prSet>
      <dgm:spPr/>
      <dgm:t>
        <a:bodyPr/>
        <a:lstStyle/>
        <a:p>
          <a:endParaRPr lang="en-US"/>
        </a:p>
      </dgm:t>
    </dgm:pt>
    <dgm:pt modelId="{1C220767-A46E-4103-83FF-3E857FF73A97}" type="pres">
      <dgm:prSet presAssocID="{F83C5861-01B7-4292-AB0C-E7D9A2F27144}" presName="sibTrans" presStyleLbl="bgSibTrans2D1" presStyleIdx="0" presStyleCnt="5"/>
      <dgm:spPr/>
      <dgm:t>
        <a:bodyPr/>
        <a:lstStyle/>
        <a:p>
          <a:endParaRPr lang="en-US"/>
        </a:p>
      </dgm:t>
    </dgm:pt>
    <dgm:pt modelId="{D8193782-9CC3-45B7-AEAF-168A7F734B27}" type="pres">
      <dgm:prSet presAssocID="{315A3D8B-0962-49F8-93A5-38D2A0A30996}" presName="compNode" presStyleCnt="0"/>
      <dgm:spPr/>
    </dgm:pt>
    <dgm:pt modelId="{76033417-7573-4673-B746-8AE509D69E01}" type="pres">
      <dgm:prSet presAssocID="{315A3D8B-0962-49F8-93A5-38D2A0A30996}" presName="dummyConnPt" presStyleCnt="0"/>
      <dgm:spPr/>
    </dgm:pt>
    <dgm:pt modelId="{67FE9060-5C9F-413E-B6BA-D3C1F19A82CB}" type="pres">
      <dgm:prSet presAssocID="{315A3D8B-0962-49F8-93A5-38D2A0A30996}" presName="node" presStyleLbl="node1" presStyleIdx="1" presStyleCnt="6" custScaleX="201156" custScaleY="112758" custLinFactNeighborX="-43680" custLinFactNeighborY="-4310">
        <dgm:presLayoutVars>
          <dgm:bulletEnabled val="1"/>
        </dgm:presLayoutVars>
      </dgm:prSet>
      <dgm:spPr/>
      <dgm:t>
        <a:bodyPr/>
        <a:lstStyle/>
        <a:p>
          <a:endParaRPr lang="en-US"/>
        </a:p>
      </dgm:t>
    </dgm:pt>
    <dgm:pt modelId="{DBC2A49F-4D81-4E81-BAD8-EACD6EAAD43B}" type="pres">
      <dgm:prSet presAssocID="{CABE574C-2F1C-4E73-A753-0177D594EF15}" presName="sibTrans" presStyleLbl="bgSibTrans2D1" presStyleIdx="1" presStyleCnt="5"/>
      <dgm:spPr/>
      <dgm:t>
        <a:bodyPr/>
        <a:lstStyle/>
        <a:p>
          <a:endParaRPr lang="en-US"/>
        </a:p>
      </dgm:t>
    </dgm:pt>
    <dgm:pt modelId="{EF9F1F86-85F6-44F6-B661-C95C114DBA6D}" type="pres">
      <dgm:prSet presAssocID="{9727B074-64FB-4A62-BC88-BFB97509D49A}" presName="compNode" presStyleCnt="0"/>
      <dgm:spPr/>
    </dgm:pt>
    <dgm:pt modelId="{4EACEA4A-E2F5-4A01-8DE1-F0B9F41F3723}" type="pres">
      <dgm:prSet presAssocID="{9727B074-64FB-4A62-BC88-BFB97509D49A}" presName="dummyConnPt" presStyleCnt="0"/>
      <dgm:spPr/>
    </dgm:pt>
    <dgm:pt modelId="{15D28461-FC87-462E-A890-C1DF535C9989}" type="pres">
      <dgm:prSet presAssocID="{9727B074-64FB-4A62-BC88-BFB97509D49A}" presName="node" presStyleLbl="node1" presStyleIdx="2" presStyleCnt="6" custScaleX="168372" custLinFactNeighborX="-36723" custLinFactNeighborY="-4310">
        <dgm:presLayoutVars>
          <dgm:bulletEnabled val="1"/>
        </dgm:presLayoutVars>
      </dgm:prSet>
      <dgm:spPr/>
      <dgm:t>
        <a:bodyPr/>
        <a:lstStyle/>
        <a:p>
          <a:endParaRPr lang="en-US"/>
        </a:p>
      </dgm:t>
    </dgm:pt>
    <dgm:pt modelId="{D1F20BCC-2020-4BDF-A2E8-6CB374D9F87F}" type="pres">
      <dgm:prSet presAssocID="{C6D0C8EC-0727-4CEB-94F1-1CD4BFEA4277}" presName="sibTrans" presStyleLbl="bgSibTrans2D1" presStyleIdx="2" presStyleCnt="5"/>
      <dgm:spPr/>
      <dgm:t>
        <a:bodyPr/>
        <a:lstStyle/>
        <a:p>
          <a:endParaRPr lang="en-US"/>
        </a:p>
      </dgm:t>
    </dgm:pt>
    <dgm:pt modelId="{0B5413BD-3840-4E04-99DE-3DEB4E44E382}" type="pres">
      <dgm:prSet presAssocID="{78DFDF5A-2D68-4DC0-8EEF-76511EAC5BB1}" presName="compNode" presStyleCnt="0"/>
      <dgm:spPr/>
    </dgm:pt>
    <dgm:pt modelId="{D053BA38-79C2-48D3-8515-5F4EAD396761}" type="pres">
      <dgm:prSet presAssocID="{78DFDF5A-2D68-4DC0-8EEF-76511EAC5BB1}" presName="dummyConnPt" presStyleCnt="0"/>
      <dgm:spPr/>
    </dgm:pt>
    <dgm:pt modelId="{B80A3F67-11BC-4725-BB4F-B853491568FA}" type="pres">
      <dgm:prSet presAssocID="{78DFDF5A-2D68-4DC0-8EEF-76511EAC5BB1}" presName="node" presStyleLbl="node1" presStyleIdx="3" presStyleCnt="6" custScaleY="4263">
        <dgm:presLayoutVars>
          <dgm:bulletEnabled val="1"/>
        </dgm:presLayoutVars>
      </dgm:prSet>
      <dgm:spPr/>
      <dgm:t>
        <a:bodyPr/>
        <a:lstStyle/>
        <a:p>
          <a:endParaRPr lang="en-US"/>
        </a:p>
      </dgm:t>
    </dgm:pt>
    <dgm:pt modelId="{6E3D345B-FEFD-4741-ACD5-F203B2D65B89}" type="pres">
      <dgm:prSet presAssocID="{A5FA114E-1702-4E9E-B379-AC612D9E4959}" presName="sibTrans" presStyleLbl="bgSibTrans2D1" presStyleIdx="3" presStyleCnt="5"/>
      <dgm:spPr/>
      <dgm:t>
        <a:bodyPr/>
        <a:lstStyle/>
        <a:p>
          <a:endParaRPr lang="en-US"/>
        </a:p>
      </dgm:t>
    </dgm:pt>
    <dgm:pt modelId="{454CD377-8157-46C7-914B-7CF977A8FDEF}" type="pres">
      <dgm:prSet presAssocID="{BE817E3B-1F36-4881-81AA-B5DF8FA37BB7}" presName="compNode" presStyleCnt="0"/>
      <dgm:spPr/>
    </dgm:pt>
    <dgm:pt modelId="{879FB83C-919D-4EA0-A83E-0C31D627D886}" type="pres">
      <dgm:prSet presAssocID="{BE817E3B-1F36-4881-81AA-B5DF8FA37BB7}" presName="dummyConnPt" presStyleCnt="0"/>
      <dgm:spPr/>
    </dgm:pt>
    <dgm:pt modelId="{A8B9B9AD-C05C-4917-9DB4-4956FC4C862C}" type="pres">
      <dgm:prSet presAssocID="{BE817E3B-1F36-4881-81AA-B5DF8FA37BB7}" presName="node" presStyleLbl="node1" presStyleIdx="4" presStyleCnt="6" custScaleX="145797" custLinFactNeighborX="-3654" custLinFactNeighborY="-55686">
        <dgm:presLayoutVars>
          <dgm:bulletEnabled val="1"/>
        </dgm:presLayoutVars>
      </dgm:prSet>
      <dgm:spPr/>
      <dgm:t>
        <a:bodyPr/>
        <a:lstStyle/>
        <a:p>
          <a:endParaRPr lang="en-US"/>
        </a:p>
      </dgm:t>
    </dgm:pt>
    <dgm:pt modelId="{90272DFE-E3A3-46B6-99D7-B08E39E22D25}" type="pres">
      <dgm:prSet presAssocID="{79AAF3E9-BA3D-4E55-AC1E-1CA99A4A5D78}" presName="sibTrans" presStyleLbl="bgSibTrans2D1" presStyleIdx="4" presStyleCnt="5"/>
      <dgm:spPr/>
      <dgm:t>
        <a:bodyPr/>
        <a:lstStyle/>
        <a:p>
          <a:endParaRPr lang="en-US"/>
        </a:p>
      </dgm:t>
    </dgm:pt>
    <dgm:pt modelId="{73E15228-E86B-4C78-A486-0DD89ACB555C}" type="pres">
      <dgm:prSet presAssocID="{0733C3E4-5BA1-4D2B-98DB-659B9F3D10DC}" presName="compNode" presStyleCnt="0"/>
      <dgm:spPr/>
    </dgm:pt>
    <dgm:pt modelId="{9396DEBE-CB35-42E3-BB80-0998C6521636}" type="pres">
      <dgm:prSet presAssocID="{0733C3E4-5BA1-4D2B-98DB-659B9F3D10DC}" presName="dummyConnPt" presStyleCnt="0"/>
      <dgm:spPr/>
    </dgm:pt>
    <dgm:pt modelId="{1F655210-1FAB-4E3B-B99F-4D847725F873}" type="pres">
      <dgm:prSet presAssocID="{0733C3E4-5BA1-4D2B-98DB-659B9F3D10DC}" presName="node" presStyleLbl="node1" presStyleIdx="5" presStyleCnt="6" custScaleX="139521" custLinFactNeighborX="-7309" custLinFactNeighborY="-72579">
        <dgm:presLayoutVars>
          <dgm:bulletEnabled val="1"/>
        </dgm:presLayoutVars>
      </dgm:prSet>
      <dgm:spPr/>
      <dgm:t>
        <a:bodyPr/>
        <a:lstStyle/>
        <a:p>
          <a:endParaRPr lang="en-US"/>
        </a:p>
      </dgm:t>
    </dgm:pt>
  </dgm:ptLst>
  <dgm:cxnLst>
    <dgm:cxn modelId="{E39CC804-43D4-409D-BE5B-3020B31A5455}" type="presOf" srcId="{79AAF3E9-BA3D-4E55-AC1E-1CA99A4A5D78}" destId="{90272DFE-E3A3-46B6-99D7-B08E39E22D25}" srcOrd="0" destOrd="0" presId="urn:microsoft.com/office/officeart/2005/8/layout/bProcess4"/>
    <dgm:cxn modelId="{8009F947-2087-4299-A431-C4E0C32CDE46}" type="presOf" srcId="{CABE574C-2F1C-4E73-A753-0177D594EF15}" destId="{DBC2A49F-4D81-4E81-BAD8-EACD6EAAD43B}" srcOrd="0" destOrd="0" presId="urn:microsoft.com/office/officeart/2005/8/layout/bProcess4"/>
    <dgm:cxn modelId="{F634F8EF-8F2B-4887-8774-D03A9579BB15}" type="presOf" srcId="{BE817E3B-1F36-4881-81AA-B5DF8FA37BB7}" destId="{A8B9B9AD-C05C-4917-9DB4-4956FC4C862C}" srcOrd="0" destOrd="0" presId="urn:microsoft.com/office/officeart/2005/8/layout/bProcess4"/>
    <dgm:cxn modelId="{966DF108-AB4F-4707-9F96-82C36D4A5F99}" type="presOf" srcId="{A7CDBAD2-3207-441A-901F-08B50E421531}" destId="{19C7B1DA-DCB3-4D01-A9AA-B47A0B77AF1B}" srcOrd="0" destOrd="0" presId="urn:microsoft.com/office/officeart/2005/8/layout/bProcess4"/>
    <dgm:cxn modelId="{A09DCE2A-2E8B-4C37-A103-0FF57B33C081}" srcId="{A7CDBAD2-3207-441A-901F-08B50E421531}" destId="{3E58AF70-65FA-4E32-AAC4-B7581D2CE0D3}" srcOrd="0" destOrd="0" parTransId="{0EBBF0D5-DDAA-4FEA-A16F-66F119FAF785}" sibTransId="{F83C5861-01B7-4292-AB0C-E7D9A2F27144}"/>
    <dgm:cxn modelId="{3F15A29C-C245-4303-B830-0040A5B06A20}" srcId="{A7CDBAD2-3207-441A-901F-08B50E421531}" destId="{0733C3E4-5BA1-4D2B-98DB-659B9F3D10DC}" srcOrd="5" destOrd="0" parTransId="{F4CA2BCF-010F-4CD6-BDD7-5598CE31BD8A}" sibTransId="{AA942A15-BB23-4EFC-9BEB-56DF60189FB0}"/>
    <dgm:cxn modelId="{E25B8DEC-2DB5-47EB-A8D2-19BFA23519F8}" srcId="{A7CDBAD2-3207-441A-901F-08B50E421531}" destId="{315A3D8B-0962-49F8-93A5-38D2A0A30996}" srcOrd="1" destOrd="0" parTransId="{602A8DDD-A90F-4F7F-94DF-9E12E4450958}" sibTransId="{CABE574C-2F1C-4E73-A753-0177D594EF15}"/>
    <dgm:cxn modelId="{9BA3E6F6-899C-4B37-B77A-932A28E4A368}" type="presOf" srcId="{A5FA114E-1702-4E9E-B379-AC612D9E4959}" destId="{6E3D345B-FEFD-4741-ACD5-F203B2D65B89}" srcOrd="0" destOrd="0" presId="urn:microsoft.com/office/officeart/2005/8/layout/bProcess4"/>
    <dgm:cxn modelId="{EB147A29-2FCA-4D9B-A686-D47AF93E01CE}" type="presOf" srcId="{0733C3E4-5BA1-4D2B-98DB-659B9F3D10DC}" destId="{1F655210-1FAB-4E3B-B99F-4D847725F873}" srcOrd="0" destOrd="0" presId="urn:microsoft.com/office/officeart/2005/8/layout/bProcess4"/>
    <dgm:cxn modelId="{C041B517-6E01-4ACA-BC65-E4F4EF054170}" type="presOf" srcId="{78DFDF5A-2D68-4DC0-8EEF-76511EAC5BB1}" destId="{B80A3F67-11BC-4725-BB4F-B853491568FA}" srcOrd="0" destOrd="0" presId="urn:microsoft.com/office/officeart/2005/8/layout/bProcess4"/>
    <dgm:cxn modelId="{B867F6C5-A9CC-4F12-9980-6B1C9A9F1542}" type="presOf" srcId="{9727B074-64FB-4A62-BC88-BFB97509D49A}" destId="{15D28461-FC87-462E-A890-C1DF535C9989}" srcOrd="0" destOrd="0" presId="urn:microsoft.com/office/officeart/2005/8/layout/bProcess4"/>
    <dgm:cxn modelId="{A25BB396-D4AA-45B4-BE01-13B0C8FEB95D}" srcId="{A7CDBAD2-3207-441A-901F-08B50E421531}" destId="{78DFDF5A-2D68-4DC0-8EEF-76511EAC5BB1}" srcOrd="3" destOrd="0" parTransId="{7B5455BE-0983-4F91-866D-F76BB13A1E92}" sibTransId="{A5FA114E-1702-4E9E-B379-AC612D9E4959}"/>
    <dgm:cxn modelId="{095B90C5-AB9F-4605-ADD6-3E77C8B95D64}" type="presOf" srcId="{F83C5861-01B7-4292-AB0C-E7D9A2F27144}" destId="{1C220767-A46E-4103-83FF-3E857FF73A97}" srcOrd="0" destOrd="0" presId="urn:microsoft.com/office/officeart/2005/8/layout/bProcess4"/>
    <dgm:cxn modelId="{C628FEF4-B54F-4962-A319-5AEFE56E23CC}" type="presOf" srcId="{3E58AF70-65FA-4E32-AAC4-B7581D2CE0D3}" destId="{81AF0117-E751-4C09-8646-40C5B251F31B}" srcOrd="0" destOrd="0" presId="urn:microsoft.com/office/officeart/2005/8/layout/bProcess4"/>
    <dgm:cxn modelId="{2EC940F2-2335-4B6D-B666-1C6C79C46F1D}" type="presOf" srcId="{315A3D8B-0962-49F8-93A5-38D2A0A30996}" destId="{67FE9060-5C9F-413E-B6BA-D3C1F19A82CB}" srcOrd="0" destOrd="0" presId="urn:microsoft.com/office/officeart/2005/8/layout/bProcess4"/>
    <dgm:cxn modelId="{12B5E909-BF2F-4101-A867-6A18D366C081}" srcId="{A7CDBAD2-3207-441A-901F-08B50E421531}" destId="{BE817E3B-1F36-4881-81AA-B5DF8FA37BB7}" srcOrd="4" destOrd="0" parTransId="{D1FADE78-1743-47B2-89A4-AD274518EF78}" sibTransId="{79AAF3E9-BA3D-4E55-AC1E-1CA99A4A5D78}"/>
    <dgm:cxn modelId="{438487E7-9A84-4DAC-9F98-280AD206F61D}" srcId="{A7CDBAD2-3207-441A-901F-08B50E421531}" destId="{9727B074-64FB-4A62-BC88-BFB97509D49A}" srcOrd="2" destOrd="0" parTransId="{92016202-BA99-48C9-A15A-E088FD78CB9A}" sibTransId="{C6D0C8EC-0727-4CEB-94F1-1CD4BFEA4277}"/>
    <dgm:cxn modelId="{4EEBCA57-18A3-4015-BD35-89D369909064}" type="presOf" srcId="{C6D0C8EC-0727-4CEB-94F1-1CD4BFEA4277}" destId="{D1F20BCC-2020-4BDF-A2E8-6CB374D9F87F}" srcOrd="0" destOrd="0" presId="urn:microsoft.com/office/officeart/2005/8/layout/bProcess4"/>
    <dgm:cxn modelId="{03196089-5C7C-433F-BFEE-6B371D992911}" type="presParOf" srcId="{19C7B1DA-DCB3-4D01-A9AA-B47A0B77AF1B}" destId="{DCF1C776-8DC2-4167-B902-FA4FC8B162A8}" srcOrd="0" destOrd="0" presId="urn:microsoft.com/office/officeart/2005/8/layout/bProcess4"/>
    <dgm:cxn modelId="{12898B03-58F9-4B7E-AD45-6FCF6FEA3F0B}" type="presParOf" srcId="{DCF1C776-8DC2-4167-B902-FA4FC8B162A8}" destId="{DEF8E50A-050C-4B95-B3CF-A95A9A8B8613}" srcOrd="0" destOrd="0" presId="urn:microsoft.com/office/officeart/2005/8/layout/bProcess4"/>
    <dgm:cxn modelId="{4DAFD93D-DBBF-4A43-93E8-86A42EF9C3D7}" type="presParOf" srcId="{DCF1C776-8DC2-4167-B902-FA4FC8B162A8}" destId="{81AF0117-E751-4C09-8646-40C5B251F31B}" srcOrd="1" destOrd="0" presId="urn:microsoft.com/office/officeart/2005/8/layout/bProcess4"/>
    <dgm:cxn modelId="{6C683065-97FA-4E8E-B57E-2B24E55977D5}" type="presParOf" srcId="{19C7B1DA-DCB3-4D01-A9AA-B47A0B77AF1B}" destId="{1C220767-A46E-4103-83FF-3E857FF73A97}" srcOrd="1" destOrd="0" presId="urn:microsoft.com/office/officeart/2005/8/layout/bProcess4"/>
    <dgm:cxn modelId="{45C3FFF2-5DFF-4EC4-9041-381643179D85}" type="presParOf" srcId="{19C7B1DA-DCB3-4D01-A9AA-B47A0B77AF1B}" destId="{D8193782-9CC3-45B7-AEAF-168A7F734B27}" srcOrd="2" destOrd="0" presId="urn:microsoft.com/office/officeart/2005/8/layout/bProcess4"/>
    <dgm:cxn modelId="{EF5D6676-D9B1-43CC-84C1-48B5E17D75F3}" type="presParOf" srcId="{D8193782-9CC3-45B7-AEAF-168A7F734B27}" destId="{76033417-7573-4673-B746-8AE509D69E01}" srcOrd="0" destOrd="0" presId="urn:microsoft.com/office/officeart/2005/8/layout/bProcess4"/>
    <dgm:cxn modelId="{0B03F3E0-E1E3-4A46-AE0A-4AD9B39C5EF9}" type="presParOf" srcId="{D8193782-9CC3-45B7-AEAF-168A7F734B27}" destId="{67FE9060-5C9F-413E-B6BA-D3C1F19A82CB}" srcOrd="1" destOrd="0" presId="urn:microsoft.com/office/officeart/2005/8/layout/bProcess4"/>
    <dgm:cxn modelId="{BEA453BE-17B1-4E0E-AFFD-D5CE6B1EF29E}" type="presParOf" srcId="{19C7B1DA-DCB3-4D01-A9AA-B47A0B77AF1B}" destId="{DBC2A49F-4D81-4E81-BAD8-EACD6EAAD43B}" srcOrd="3" destOrd="0" presId="urn:microsoft.com/office/officeart/2005/8/layout/bProcess4"/>
    <dgm:cxn modelId="{5E6795A7-92A8-47E9-80D4-794F3B011B58}" type="presParOf" srcId="{19C7B1DA-DCB3-4D01-A9AA-B47A0B77AF1B}" destId="{EF9F1F86-85F6-44F6-B661-C95C114DBA6D}" srcOrd="4" destOrd="0" presId="urn:microsoft.com/office/officeart/2005/8/layout/bProcess4"/>
    <dgm:cxn modelId="{F4977ECD-A40E-428E-8B64-8D9A4BBEFB93}" type="presParOf" srcId="{EF9F1F86-85F6-44F6-B661-C95C114DBA6D}" destId="{4EACEA4A-E2F5-4A01-8DE1-F0B9F41F3723}" srcOrd="0" destOrd="0" presId="urn:microsoft.com/office/officeart/2005/8/layout/bProcess4"/>
    <dgm:cxn modelId="{ECE7A029-6BF6-4494-B2C8-169A0A452502}" type="presParOf" srcId="{EF9F1F86-85F6-44F6-B661-C95C114DBA6D}" destId="{15D28461-FC87-462E-A890-C1DF535C9989}" srcOrd="1" destOrd="0" presId="urn:microsoft.com/office/officeart/2005/8/layout/bProcess4"/>
    <dgm:cxn modelId="{6ABE9FE6-62C8-4BD7-BA24-909983FE4DD1}" type="presParOf" srcId="{19C7B1DA-DCB3-4D01-A9AA-B47A0B77AF1B}" destId="{D1F20BCC-2020-4BDF-A2E8-6CB374D9F87F}" srcOrd="5" destOrd="0" presId="urn:microsoft.com/office/officeart/2005/8/layout/bProcess4"/>
    <dgm:cxn modelId="{595DA57C-4168-45BD-9F9D-CDD5CC371043}" type="presParOf" srcId="{19C7B1DA-DCB3-4D01-A9AA-B47A0B77AF1B}" destId="{0B5413BD-3840-4E04-99DE-3DEB4E44E382}" srcOrd="6" destOrd="0" presId="urn:microsoft.com/office/officeart/2005/8/layout/bProcess4"/>
    <dgm:cxn modelId="{8E3A2A72-A959-4A03-B3FF-80C20DC20561}" type="presParOf" srcId="{0B5413BD-3840-4E04-99DE-3DEB4E44E382}" destId="{D053BA38-79C2-48D3-8515-5F4EAD396761}" srcOrd="0" destOrd="0" presId="urn:microsoft.com/office/officeart/2005/8/layout/bProcess4"/>
    <dgm:cxn modelId="{FA027BC3-B3DC-410B-B72A-C13C863343AF}" type="presParOf" srcId="{0B5413BD-3840-4E04-99DE-3DEB4E44E382}" destId="{B80A3F67-11BC-4725-BB4F-B853491568FA}" srcOrd="1" destOrd="0" presId="urn:microsoft.com/office/officeart/2005/8/layout/bProcess4"/>
    <dgm:cxn modelId="{BB5582DB-6D5C-491A-8D89-C2A4E0DD547E}" type="presParOf" srcId="{19C7B1DA-DCB3-4D01-A9AA-B47A0B77AF1B}" destId="{6E3D345B-FEFD-4741-ACD5-F203B2D65B89}" srcOrd="7" destOrd="0" presId="urn:microsoft.com/office/officeart/2005/8/layout/bProcess4"/>
    <dgm:cxn modelId="{62FE79A3-5A4F-4D68-96F1-43001D723E78}" type="presParOf" srcId="{19C7B1DA-DCB3-4D01-A9AA-B47A0B77AF1B}" destId="{454CD377-8157-46C7-914B-7CF977A8FDEF}" srcOrd="8" destOrd="0" presId="urn:microsoft.com/office/officeart/2005/8/layout/bProcess4"/>
    <dgm:cxn modelId="{DD3E5966-2C18-495E-860E-3D51B0D7CE52}" type="presParOf" srcId="{454CD377-8157-46C7-914B-7CF977A8FDEF}" destId="{879FB83C-919D-4EA0-A83E-0C31D627D886}" srcOrd="0" destOrd="0" presId="urn:microsoft.com/office/officeart/2005/8/layout/bProcess4"/>
    <dgm:cxn modelId="{688AA55D-2C86-4CCE-9F94-21EEE6BC5EB3}" type="presParOf" srcId="{454CD377-8157-46C7-914B-7CF977A8FDEF}" destId="{A8B9B9AD-C05C-4917-9DB4-4956FC4C862C}" srcOrd="1" destOrd="0" presId="urn:microsoft.com/office/officeart/2005/8/layout/bProcess4"/>
    <dgm:cxn modelId="{8F243690-9120-4228-B05C-8D52302AB2EA}" type="presParOf" srcId="{19C7B1DA-DCB3-4D01-A9AA-B47A0B77AF1B}" destId="{90272DFE-E3A3-46B6-99D7-B08E39E22D25}" srcOrd="9" destOrd="0" presId="urn:microsoft.com/office/officeart/2005/8/layout/bProcess4"/>
    <dgm:cxn modelId="{E02E4CA8-6FA1-445C-8E39-2495C25D03FD}" type="presParOf" srcId="{19C7B1DA-DCB3-4D01-A9AA-B47A0B77AF1B}" destId="{73E15228-E86B-4C78-A486-0DD89ACB555C}" srcOrd="10" destOrd="0" presId="urn:microsoft.com/office/officeart/2005/8/layout/bProcess4"/>
    <dgm:cxn modelId="{D105D835-51A9-46A9-A955-76EED3E9C4EE}" type="presParOf" srcId="{73E15228-E86B-4C78-A486-0DD89ACB555C}" destId="{9396DEBE-CB35-42E3-BB80-0998C6521636}" srcOrd="0" destOrd="0" presId="urn:microsoft.com/office/officeart/2005/8/layout/bProcess4"/>
    <dgm:cxn modelId="{7EB06B8F-2745-4FB5-A458-7EDC9AC4EA98}" type="presParOf" srcId="{73E15228-E86B-4C78-A486-0DD89ACB555C}" destId="{1F655210-1FAB-4E3B-B99F-4D847725F873}"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02B799-56CC-4797-8C3D-F3E969DEDB3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0152DAD6-730B-4312-8D15-5F6329F34EB8}">
      <dgm:prSet phldrT="[Text]" custT="1"/>
      <dgm:spPr>
        <a:ln>
          <a:solidFill>
            <a:schemeClr val="bg2"/>
          </a:solidFill>
        </a:ln>
      </dgm:spPr>
      <dgm:t>
        <a:bodyPr/>
        <a:lstStyle/>
        <a:p>
          <a:r>
            <a:rPr lang="en-US" sz="2800" b="1" dirty="0">
              <a:highlight>
                <a:srgbClr val="E19F27"/>
              </a:highlight>
            </a:rPr>
            <a:t>ĐẢM BẢO CHẤT LƯỢNG VỀ CHIẾN LƯỢC</a:t>
          </a:r>
          <a:endParaRPr lang="en-US" sz="2800" dirty="0">
            <a:highlight>
              <a:srgbClr val="E19F27"/>
            </a:highlight>
          </a:endParaRPr>
        </a:p>
      </dgm:t>
    </dgm:pt>
    <dgm:pt modelId="{377F6C1D-7F8D-4E91-96CF-0EAC5A1A4903}" type="parTrans" cxnId="{7F7FE05C-3634-4275-849C-0DA5598DF275}">
      <dgm:prSet/>
      <dgm:spPr/>
      <dgm:t>
        <a:bodyPr/>
        <a:lstStyle/>
        <a:p>
          <a:endParaRPr lang="en-US"/>
        </a:p>
      </dgm:t>
    </dgm:pt>
    <dgm:pt modelId="{6A809B21-AC9A-4414-9292-C97D96AD5521}" type="sibTrans" cxnId="{7F7FE05C-3634-4275-849C-0DA5598DF275}">
      <dgm:prSet/>
      <dgm:spPr/>
      <dgm:t>
        <a:bodyPr/>
        <a:lstStyle/>
        <a:p>
          <a:endParaRPr lang="en-US"/>
        </a:p>
      </dgm:t>
    </dgm:pt>
    <dgm:pt modelId="{8E93A28E-789A-4C61-9362-41E48F2678F7}">
      <dgm:prSet phldrT="[Text]" custT="1"/>
      <dgm:spPr/>
      <dgm:t>
        <a:bodyPr/>
        <a:lstStyle/>
        <a:p>
          <a:r>
            <a:rPr lang="en-US" sz="2400" b="1" kern="1200" dirty="0"/>
            <a:t>TC 22-  25</a:t>
          </a:r>
        </a:p>
      </dgm:t>
    </dgm:pt>
    <dgm:pt modelId="{966D8F74-7D9F-4E23-8DA4-FC49249C9084}" type="parTrans" cxnId="{E9024748-26CB-4F94-81AD-1AAFF39AF802}">
      <dgm:prSet/>
      <dgm:spPr/>
      <dgm:t>
        <a:bodyPr/>
        <a:lstStyle/>
        <a:p>
          <a:endParaRPr lang="en-US"/>
        </a:p>
      </dgm:t>
    </dgm:pt>
    <dgm:pt modelId="{E6FAD1E3-A44B-4B4F-97E2-E40FF5B763C1}" type="sibTrans" cxnId="{E9024748-26CB-4F94-81AD-1AAFF39AF802}">
      <dgm:prSet/>
      <dgm:spPr/>
      <dgm:t>
        <a:bodyPr/>
        <a:lstStyle/>
        <a:p>
          <a:endParaRPr lang="en-US"/>
        </a:p>
      </dgm:t>
    </dgm:pt>
    <dgm:pt modelId="{78247ABB-2245-4523-B220-B30E70EEFDAB}">
      <dgm:prSet phldrT="[Text]"/>
      <dgm:spPr>
        <a:solidFill>
          <a:srgbClr val="FF0000"/>
        </a:solidFill>
      </dgm:spPr>
      <dgm:t>
        <a:bodyPr/>
        <a:lstStyle/>
        <a:p>
          <a:r>
            <a:rPr lang="en-US" b="1" dirty="0"/>
            <a:t>KẾT QUẢ HOẠT ĐỘNG</a:t>
          </a:r>
          <a:endParaRPr lang="en-US" dirty="0"/>
        </a:p>
      </dgm:t>
    </dgm:pt>
    <dgm:pt modelId="{5F7A65F3-496E-483B-840A-275A6AD10E94}" type="parTrans" cxnId="{EDC82796-4A05-4EC5-9005-4F5E937A694A}">
      <dgm:prSet/>
      <dgm:spPr/>
      <dgm:t>
        <a:bodyPr/>
        <a:lstStyle/>
        <a:p>
          <a:endParaRPr lang="en-US"/>
        </a:p>
      </dgm:t>
    </dgm:pt>
    <dgm:pt modelId="{20B88B52-4E7D-46BE-B8D1-E4226A35EE31}" type="sibTrans" cxnId="{EDC82796-4A05-4EC5-9005-4F5E937A694A}">
      <dgm:prSet/>
      <dgm:spPr/>
      <dgm:t>
        <a:bodyPr/>
        <a:lstStyle/>
        <a:p>
          <a:endParaRPr lang="en-US"/>
        </a:p>
      </dgm:t>
    </dgm:pt>
    <dgm:pt modelId="{9CF78604-99BA-4BE7-8F49-1B589584B1BB}">
      <dgm:prSet phldrT="[Text]" custT="1"/>
      <dgm:spPr>
        <a:solidFill>
          <a:schemeClr val="bg2"/>
        </a:solidFill>
        <a:ln>
          <a:solidFill>
            <a:schemeClr val="bg2"/>
          </a:solidFill>
        </a:ln>
      </dgm:spPr>
      <dgm:t>
        <a:bodyPr/>
        <a:lstStyle/>
        <a:p>
          <a:r>
            <a:rPr lang="en-US" sz="2800" b="1" dirty="0">
              <a:solidFill>
                <a:srgbClr val="C00000"/>
              </a:solidFill>
            </a:rPr>
            <a:t>ĐẢM BẢO CHẤT LƯỢNG VỀ HỆ THỐNG</a:t>
          </a:r>
        </a:p>
      </dgm:t>
    </dgm:pt>
    <dgm:pt modelId="{337DE5DD-D422-45C2-AE4A-C692CAB0EED6}" type="parTrans" cxnId="{380AE679-E061-422B-9EA8-AB7EC6468DB3}">
      <dgm:prSet/>
      <dgm:spPr/>
      <dgm:t>
        <a:bodyPr/>
        <a:lstStyle/>
        <a:p>
          <a:endParaRPr lang="en-US"/>
        </a:p>
      </dgm:t>
    </dgm:pt>
    <dgm:pt modelId="{A6FD499D-C646-4F08-A06D-B6D644C9B3A1}" type="sibTrans" cxnId="{380AE679-E061-422B-9EA8-AB7EC6468DB3}">
      <dgm:prSet/>
      <dgm:spPr/>
      <dgm:t>
        <a:bodyPr/>
        <a:lstStyle/>
        <a:p>
          <a:endParaRPr lang="en-US"/>
        </a:p>
      </dgm:t>
    </dgm:pt>
    <dgm:pt modelId="{9925519D-AD45-4C21-A411-AAD522AF1E85}">
      <dgm:prSet phldrT="[Text]" phldr="1"/>
      <dgm:spPr/>
      <dgm:t>
        <a:bodyPr/>
        <a:lstStyle/>
        <a:p>
          <a:endParaRPr lang="en-US" dirty="0"/>
        </a:p>
      </dgm:t>
    </dgm:pt>
    <dgm:pt modelId="{9D1C94C6-9C87-474B-BFF8-809EB770126C}" type="sibTrans" cxnId="{4B2CE7FA-2D02-47C8-A612-CD100B812874}">
      <dgm:prSet/>
      <dgm:spPr/>
      <dgm:t>
        <a:bodyPr/>
        <a:lstStyle/>
        <a:p>
          <a:endParaRPr lang="en-US"/>
        </a:p>
      </dgm:t>
    </dgm:pt>
    <dgm:pt modelId="{F3CC9813-9FD1-442D-A921-C95F8E093633}" type="parTrans" cxnId="{4B2CE7FA-2D02-47C8-A612-CD100B812874}">
      <dgm:prSet/>
      <dgm:spPr/>
      <dgm:t>
        <a:bodyPr/>
        <a:lstStyle/>
        <a:p>
          <a:endParaRPr lang="en-US"/>
        </a:p>
      </dgm:t>
    </dgm:pt>
    <dgm:pt modelId="{221D5405-E6C7-4E94-9AE5-EDC827C4DAEA}">
      <dgm:prSet phldrT="[Text]" custT="1"/>
      <dgm:spPr>
        <a:solidFill>
          <a:schemeClr val="accent6">
            <a:lumMod val="20000"/>
            <a:lumOff val="80000"/>
          </a:schemeClr>
        </a:solidFill>
      </dgm:spPr>
      <dgm:t>
        <a:bodyPr/>
        <a:lstStyle/>
        <a:p>
          <a:pPr>
            <a:lnSpc>
              <a:spcPct val="150000"/>
            </a:lnSpc>
            <a:spcBef>
              <a:spcPts val="600"/>
            </a:spcBef>
            <a:spcAft>
              <a:spcPts val="600"/>
            </a:spcAft>
          </a:pPr>
          <a:r>
            <a:rPr lang="en-US" sz="24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2400" b="1" kern="1200" dirty="0">
              <a:solidFill>
                <a:srgbClr val="0000FF"/>
              </a:solidFill>
              <a:latin typeface="Times New Roman" panose="02020603050405020304" pitchFamily="18" charset="0"/>
              <a:ea typeface="+mn-ea"/>
              <a:cs typeface="Times New Roman" panose="02020603050405020304" pitchFamily="18" charset="0"/>
            </a:rPr>
            <a:t>NĂNG</a:t>
          </a:r>
          <a:r>
            <a:rPr lang="en-US" sz="2400" b="1" kern="1200" dirty="0">
              <a:latin typeface="Times New Roman" panose="02020603050405020304" pitchFamily="18" charset="0"/>
              <a:cs typeface="Times New Roman" panose="02020603050405020304" pitchFamily="18" charset="0"/>
            </a:rPr>
            <a:t> </a:t>
          </a:r>
          <a:endParaRPr lang="en-US" sz="2400" kern="1200" dirty="0">
            <a:latin typeface="Times New Roman" panose="02020603050405020304" pitchFamily="18" charset="0"/>
            <a:cs typeface="Times New Roman" panose="02020603050405020304" pitchFamily="18" charset="0"/>
          </a:endParaRPr>
        </a:p>
      </dgm:t>
    </dgm:pt>
    <dgm:pt modelId="{9B59DD15-08C0-4C41-BA9A-1FE46803F49F}" type="sibTrans" cxnId="{2D427460-4223-4AE9-88EC-16F81E66B9FB}">
      <dgm:prSet/>
      <dgm:spPr/>
      <dgm:t>
        <a:bodyPr/>
        <a:lstStyle/>
        <a:p>
          <a:endParaRPr lang="en-US"/>
        </a:p>
      </dgm:t>
    </dgm:pt>
    <dgm:pt modelId="{73BEBB6E-FD70-4556-BF68-F05FF049C39F}" type="parTrans" cxnId="{2D427460-4223-4AE9-88EC-16F81E66B9FB}">
      <dgm:prSet/>
      <dgm:spPr/>
      <dgm:t>
        <a:bodyPr/>
        <a:lstStyle/>
        <a:p>
          <a:endParaRPr lang="en-US"/>
        </a:p>
      </dgm:t>
    </dgm:pt>
    <dgm:pt modelId="{6B922C6C-14FA-4BC8-86ED-6DEF642EC12F}">
      <dgm:prSet phldrT="[Text]" custT="1"/>
      <dgm:spPr/>
      <dgm:t>
        <a:bodyPr/>
        <a:lstStyle/>
        <a:p>
          <a:r>
            <a:rPr lang="vi-VN" sz="2800" b="1" kern="1200" dirty="0"/>
            <a:t>Kết quả phục vụ </a:t>
          </a:r>
          <a:r>
            <a:rPr lang="en-US" sz="2800" b="1" kern="1200" dirty="0"/>
            <a:t>CĐ </a:t>
          </a:r>
          <a:r>
            <a:rPr lang="en-US" sz="2400" b="1" kern="1200" dirty="0">
              <a:solidFill>
                <a:srgbClr val="FF0000"/>
              </a:solidFill>
              <a:latin typeface="Calibri" panose="020F0502020204030204"/>
              <a:ea typeface="+mn-ea"/>
              <a:cs typeface="+mn-cs"/>
            </a:rPr>
            <a:t>: </a:t>
          </a:r>
          <a:r>
            <a:rPr lang="en-US" sz="2400" b="1" kern="1200" dirty="0">
              <a:solidFill>
                <a:srgbClr val="FF0000"/>
              </a:solidFill>
            </a:rPr>
            <a:t>24</a:t>
          </a:r>
          <a:endParaRPr lang="en-US" sz="3600" b="1" kern="1200" dirty="0"/>
        </a:p>
      </dgm:t>
    </dgm:pt>
    <dgm:pt modelId="{BC8DF6B6-7348-4510-B085-5808F6422A18}" type="parTrans" cxnId="{7A59575B-863D-4BAF-8EB5-0BD4DCFBEDB5}">
      <dgm:prSet/>
      <dgm:spPr/>
      <dgm:t>
        <a:bodyPr/>
        <a:lstStyle/>
        <a:p>
          <a:endParaRPr lang="en-US"/>
        </a:p>
      </dgm:t>
    </dgm:pt>
    <dgm:pt modelId="{31B30BF6-76E1-4E18-9082-90D713F74F35}" type="sibTrans" cxnId="{7A59575B-863D-4BAF-8EB5-0BD4DCFBEDB5}">
      <dgm:prSet/>
      <dgm:spPr/>
      <dgm:t>
        <a:bodyPr/>
        <a:lstStyle/>
        <a:p>
          <a:endParaRPr lang="en-US"/>
        </a:p>
      </dgm:t>
    </dgm:pt>
    <dgm:pt modelId="{3ADB504A-74CF-498A-888D-D3717B5017AC}" type="pres">
      <dgm:prSet presAssocID="{3502B799-56CC-4797-8C3D-F3E969DEDB32}" presName="rootnode" presStyleCnt="0">
        <dgm:presLayoutVars>
          <dgm:chMax/>
          <dgm:chPref/>
          <dgm:dir/>
          <dgm:animLvl val="lvl"/>
        </dgm:presLayoutVars>
      </dgm:prSet>
      <dgm:spPr/>
      <dgm:t>
        <a:bodyPr/>
        <a:lstStyle/>
        <a:p>
          <a:endParaRPr lang="en-US"/>
        </a:p>
      </dgm:t>
    </dgm:pt>
    <dgm:pt modelId="{CA7B5C8E-EA2F-49D8-8A00-51CD2CE90453}" type="pres">
      <dgm:prSet presAssocID="{0152DAD6-730B-4312-8D15-5F6329F34EB8}" presName="composite" presStyleCnt="0"/>
      <dgm:spPr/>
    </dgm:pt>
    <dgm:pt modelId="{3E7F6BEB-ED4A-4AFA-8D3D-F61DAF4CEC43}" type="pres">
      <dgm:prSet presAssocID="{0152DAD6-730B-4312-8D15-5F6329F34EB8}" presName="bentUpArrow1" presStyleLbl="alignImgPlace1" presStyleIdx="0" presStyleCnt="3" custScaleX="122327" custScaleY="79893" custLinFactX="-90028" custLinFactNeighborX="-100000" custLinFactNeighborY="-7396"/>
      <dgm:spPr/>
    </dgm:pt>
    <dgm:pt modelId="{717E5972-19CA-4C74-82CB-5814CD78156D}" type="pres">
      <dgm:prSet presAssocID="{0152DAD6-730B-4312-8D15-5F6329F34EB8}" presName="ParentText" presStyleLbl="node1" presStyleIdx="0" presStyleCnt="4" custScaleX="248408" custLinFactX="-28745" custLinFactNeighborX="-100000" custLinFactNeighborY="640">
        <dgm:presLayoutVars>
          <dgm:chMax val="1"/>
          <dgm:chPref val="1"/>
          <dgm:bulletEnabled val="1"/>
        </dgm:presLayoutVars>
      </dgm:prSet>
      <dgm:spPr/>
      <dgm:t>
        <a:bodyPr/>
        <a:lstStyle/>
        <a:p>
          <a:endParaRPr lang="en-US"/>
        </a:p>
      </dgm:t>
    </dgm:pt>
    <dgm:pt modelId="{BB8B12F8-5F99-4027-925A-22B115B8F497}" type="pres">
      <dgm:prSet presAssocID="{0152DAD6-730B-4312-8D15-5F6329F34EB8}" presName="ChildText" presStyleLbl="revTx" presStyleIdx="0" presStyleCnt="4" custScaleX="138768" custScaleY="73633" custLinFactNeighborX="-84573" custLinFactNeighborY="3883">
        <dgm:presLayoutVars>
          <dgm:chMax val="0"/>
          <dgm:chPref val="0"/>
          <dgm:bulletEnabled val="1"/>
        </dgm:presLayoutVars>
      </dgm:prSet>
      <dgm:spPr/>
    </dgm:pt>
    <dgm:pt modelId="{44BAAE6A-CE38-4FAE-B800-CE2753CD0190}" type="pres">
      <dgm:prSet presAssocID="{6A809B21-AC9A-4414-9292-C97D96AD5521}" presName="sibTrans" presStyleCnt="0"/>
      <dgm:spPr/>
    </dgm:pt>
    <dgm:pt modelId="{08583EE4-F5AC-44B9-86AA-F3C19BEBDECC}" type="pres">
      <dgm:prSet presAssocID="{9CF78604-99BA-4BE7-8F49-1B589584B1BB}" presName="composite" presStyleCnt="0"/>
      <dgm:spPr/>
    </dgm:pt>
    <dgm:pt modelId="{20EFBEC9-23D4-4A92-AAF2-378D7151881C}" type="pres">
      <dgm:prSet presAssocID="{9CF78604-99BA-4BE7-8F49-1B589584B1BB}" presName="bentUpArrow1" presStyleLbl="alignImgPlace1" presStyleIdx="1" presStyleCnt="3" custLinFactX="-100000" custLinFactNeighborX="-156386" custLinFactNeighborY="8383"/>
      <dgm:spPr/>
    </dgm:pt>
    <dgm:pt modelId="{B2ED49E9-DD23-438F-BB32-61A853CAAB8B}" type="pres">
      <dgm:prSet presAssocID="{9CF78604-99BA-4BE7-8F49-1B589584B1BB}" presName="ParentText" presStyleLbl="node1" presStyleIdx="1" presStyleCnt="4" custScaleX="225006" custLinFactX="-5447" custLinFactNeighborX="-100000" custLinFactNeighborY="12554">
        <dgm:presLayoutVars>
          <dgm:chMax val="1"/>
          <dgm:chPref val="1"/>
          <dgm:bulletEnabled val="1"/>
        </dgm:presLayoutVars>
      </dgm:prSet>
      <dgm:spPr/>
      <dgm:t>
        <a:bodyPr/>
        <a:lstStyle/>
        <a:p>
          <a:endParaRPr lang="en-US"/>
        </a:p>
      </dgm:t>
    </dgm:pt>
    <dgm:pt modelId="{563ED1DE-FDFF-408F-A180-6CB52FFC6066}" type="pres">
      <dgm:prSet presAssocID="{9CF78604-99BA-4BE7-8F49-1B589584B1BB}" presName="ChildText" presStyleLbl="revTx" presStyleIdx="1" presStyleCnt="4">
        <dgm:presLayoutVars>
          <dgm:chMax val="0"/>
          <dgm:chPref val="0"/>
          <dgm:bulletEnabled val="1"/>
        </dgm:presLayoutVars>
      </dgm:prSet>
      <dgm:spPr/>
    </dgm:pt>
    <dgm:pt modelId="{6FCC6FEB-C05F-4AC9-861A-DA651A192D64}" type="pres">
      <dgm:prSet presAssocID="{A6FD499D-C646-4F08-A06D-B6D644C9B3A1}" presName="sibTrans" presStyleCnt="0"/>
      <dgm:spPr/>
    </dgm:pt>
    <dgm:pt modelId="{425D505D-D199-437C-991E-BA8938A8FD73}" type="pres">
      <dgm:prSet presAssocID="{221D5405-E6C7-4E94-9AE5-EDC827C4DAEA}" presName="composite" presStyleCnt="0"/>
      <dgm:spPr/>
    </dgm:pt>
    <dgm:pt modelId="{EF727CAE-7D0B-4C99-B3FC-A46A1B5CD3F2}" type="pres">
      <dgm:prSet presAssocID="{221D5405-E6C7-4E94-9AE5-EDC827C4DAEA}" presName="bentUpArrow1" presStyleLbl="alignImgPlace1" presStyleIdx="2" presStyleCnt="3" custLinFactX="-10444" custLinFactNeighborX="-100000" custLinFactNeighborY="14792"/>
      <dgm:spPr/>
    </dgm:pt>
    <dgm:pt modelId="{BB9FE436-118D-4A9D-9673-EF1A46B68129}" type="pres">
      <dgm:prSet presAssocID="{221D5405-E6C7-4E94-9AE5-EDC827C4DAEA}" presName="ParentText" presStyleLbl="node1" presStyleIdx="2" presStyleCnt="4" custScaleX="249585" custScaleY="85350" custLinFactX="-58395" custLinFactNeighborX="-100000" custLinFactNeighborY="8537">
        <dgm:presLayoutVars>
          <dgm:chMax val="1"/>
          <dgm:chPref val="1"/>
          <dgm:bulletEnabled val="1"/>
        </dgm:presLayoutVars>
      </dgm:prSet>
      <dgm:spPr/>
      <dgm:t>
        <a:bodyPr/>
        <a:lstStyle/>
        <a:p>
          <a:endParaRPr lang="en-US"/>
        </a:p>
      </dgm:t>
    </dgm:pt>
    <dgm:pt modelId="{26969910-8A21-4956-82D0-F5BBD23E43BF}" type="pres">
      <dgm:prSet presAssocID="{221D5405-E6C7-4E94-9AE5-EDC827C4DAEA}" presName="ChildText" presStyleLbl="revTx" presStyleIdx="2" presStyleCnt="4" custScaleX="261310" custScaleY="136950" custLinFactY="38380" custLinFactNeighborX="76997" custLinFactNeighborY="100000">
        <dgm:presLayoutVars>
          <dgm:chMax val="0"/>
          <dgm:chPref val="0"/>
          <dgm:bulletEnabled val="1"/>
        </dgm:presLayoutVars>
      </dgm:prSet>
      <dgm:spPr/>
      <dgm:t>
        <a:bodyPr/>
        <a:lstStyle/>
        <a:p>
          <a:endParaRPr lang="en-US"/>
        </a:p>
      </dgm:t>
    </dgm:pt>
    <dgm:pt modelId="{5967A4EA-3B68-4076-8FB0-66C1DE68B1E3}" type="pres">
      <dgm:prSet presAssocID="{9B59DD15-08C0-4C41-BA9A-1FE46803F49F}" presName="sibTrans" presStyleCnt="0"/>
      <dgm:spPr/>
    </dgm:pt>
    <dgm:pt modelId="{1196AF4D-B6F9-49C1-BFE8-F3949D4DAC9A}" type="pres">
      <dgm:prSet presAssocID="{78247ABB-2245-4523-B220-B30E70EEFDAB}" presName="composite" presStyleCnt="0"/>
      <dgm:spPr/>
    </dgm:pt>
    <dgm:pt modelId="{618D9DBF-99B1-4A13-A5FA-C8D1810709A2}" type="pres">
      <dgm:prSet presAssocID="{78247ABB-2245-4523-B220-B30E70EEFDAB}" presName="ParentText" presStyleLbl="node1" presStyleIdx="3" presStyleCnt="4" custScaleX="267410" custScaleY="92366" custLinFactX="-100000" custLinFactNeighborX="-158971" custLinFactNeighborY="-2276">
        <dgm:presLayoutVars>
          <dgm:chMax val="1"/>
          <dgm:chPref val="1"/>
          <dgm:bulletEnabled val="1"/>
        </dgm:presLayoutVars>
      </dgm:prSet>
      <dgm:spPr/>
      <dgm:t>
        <a:bodyPr/>
        <a:lstStyle/>
        <a:p>
          <a:endParaRPr lang="en-US"/>
        </a:p>
      </dgm:t>
    </dgm:pt>
    <dgm:pt modelId="{B9F6744F-50FB-44DA-A2D8-0F3ABAC50F45}" type="pres">
      <dgm:prSet presAssocID="{78247ABB-2245-4523-B220-B30E70EEFDAB}" presName="FinalChildText" presStyleLbl="revTx" presStyleIdx="3" presStyleCnt="4" custFlipHor="1" custScaleX="18972" custScaleY="90916" custLinFactX="-51024" custLinFactNeighborX="-100000" custLinFactNeighborY="3883">
        <dgm:presLayoutVars>
          <dgm:chMax val="0"/>
          <dgm:chPref val="0"/>
          <dgm:bulletEnabled val="1"/>
        </dgm:presLayoutVars>
      </dgm:prSet>
      <dgm:spPr/>
      <dgm:t>
        <a:bodyPr/>
        <a:lstStyle/>
        <a:p>
          <a:endParaRPr lang="en-US"/>
        </a:p>
      </dgm:t>
    </dgm:pt>
  </dgm:ptLst>
  <dgm:cxnLst>
    <dgm:cxn modelId="{DF50A8FC-9FD3-430E-AC6F-E967491778BD}" type="presOf" srcId="{221D5405-E6C7-4E94-9AE5-EDC827C4DAEA}" destId="{BB9FE436-118D-4A9D-9673-EF1A46B68129}" srcOrd="0" destOrd="0" presId="urn:microsoft.com/office/officeart/2005/8/layout/StepDownProcess"/>
    <dgm:cxn modelId="{1BC1685A-E556-4C81-8069-D3DB02E6D7F1}" type="presOf" srcId="{0152DAD6-730B-4312-8D15-5F6329F34EB8}" destId="{717E5972-19CA-4C74-82CB-5814CD78156D}" srcOrd="0" destOrd="0" presId="urn:microsoft.com/office/officeart/2005/8/layout/StepDownProcess"/>
    <dgm:cxn modelId="{EDC82796-4A05-4EC5-9005-4F5E937A694A}" srcId="{3502B799-56CC-4797-8C3D-F3E969DEDB32}" destId="{78247ABB-2245-4523-B220-B30E70EEFDAB}" srcOrd="3" destOrd="0" parTransId="{5F7A65F3-496E-483B-840A-275A6AD10E94}" sibTransId="{20B88B52-4E7D-46BE-B8D1-E4226A35EE31}"/>
    <dgm:cxn modelId="{4B2CE7FA-2D02-47C8-A612-CD100B812874}" srcId="{78247ABB-2245-4523-B220-B30E70EEFDAB}" destId="{9925519D-AD45-4C21-A411-AAD522AF1E85}" srcOrd="0" destOrd="0" parTransId="{F3CC9813-9FD1-442D-A921-C95F8E093633}" sibTransId="{9D1C94C6-9C87-474B-BFF8-809EB770126C}"/>
    <dgm:cxn modelId="{E9024748-26CB-4F94-81AD-1AAFF39AF802}" srcId="{221D5405-E6C7-4E94-9AE5-EDC827C4DAEA}" destId="{8E93A28E-789A-4C61-9362-41E48F2678F7}" srcOrd="0" destOrd="0" parTransId="{966D8F74-7D9F-4E23-8DA4-FC49249C9084}" sibTransId="{E6FAD1E3-A44B-4B4F-97E2-E40FF5B763C1}"/>
    <dgm:cxn modelId="{292B8E40-2D6B-40C9-B8B5-641A9B9FF9C5}" type="presOf" srcId="{8E93A28E-789A-4C61-9362-41E48F2678F7}" destId="{26969910-8A21-4956-82D0-F5BBD23E43BF}" srcOrd="0" destOrd="0" presId="urn:microsoft.com/office/officeart/2005/8/layout/StepDownProcess"/>
    <dgm:cxn modelId="{8D5B77F1-710C-4263-85CD-438483A1054B}" type="presOf" srcId="{9925519D-AD45-4C21-A411-AAD522AF1E85}" destId="{B9F6744F-50FB-44DA-A2D8-0F3ABAC50F45}" srcOrd="0" destOrd="0" presId="urn:microsoft.com/office/officeart/2005/8/layout/StepDownProcess"/>
    <dgm:cxn modelId="{28466FC5-F1B8-4ADC-AB44-3CE5D235DBFB}" type="presOf" srcId="{9CF78604-99BA-4BE7-8F49-1B589584B1BB}" destId="{B2ED49E9-DD23-438F-BB32-61A853CAAB8B}" srcOrd="0" destOrd="0" presId="urn:microsoft.com/office/officeart/2005/8/layout/StepDownProcess"/>
    <dgm:cxn modelId="{7DC296A0-0EAF-4782-91FE-AE20EB0B63A2}" type="presOf" srcId="{78247ABB-2245-4523-B220-B30E70EEFDAB}" destId="{618D9DBF-99B1-4A13-A5FA-C8D1810709A2}" srcOrd="0" destOrd="0" presId="urn:microsoft.com/office/officeart/2005/8/layout/StepDownProcess"/>
    <dgm:cxn modelId="{2D427460-4223-4AE9-88EC-16F81E66B9FB}" srcId="{3502B799-56CC-4797-8C3D-F3E969DEDB32}" destId="{221D5405-E6C7-4E94-9AE5-EDC827C4DAEA}" srcOrd="2" destOrd="0" parTransId="{73BEBB6E-FD70-4556-BF68-F05FF049C39F}" sibTransId="{9B59DD15-08C0-4C41-BA9A-1FE46803F49F}"/>
    <dgm:cxn modelId="{380AE679-E061-422B-9EA8-AB7EC6468DB3}" srcId="{3502B799-56CC-4797-8C3D-F3E969DEDB32}" destId="{9CF78604-99BA-4BE7-8F49-1B589584B1BB}" srcOrd="1" destOrd="0" parTransId="{337DE5DD-D422-45C2-AE4A-C692CAB0EED6}" sibTransId="{A6FD499D-C646-4F08-A06D-B6D644C9B3A1}"/>
    <dgm:cxn modelId="{7A59575B-863D-4BAF-8EB5-0BD4DCFBEDB5}" srcId="{221D5405-E6C7-4E94-9AE5-EDC827C4DAEA}" destId="{6B922C6C-14FA-4BC8-86ED-6DEF642EC12F}" srcOrd="1" destOrd="0" parTransId="{BC8DF6B6-7348-4510-B085-5808F6422A18}" sibTransId="{31B30BF6-76E1-4E18-9082-90D713F74F35}"/>
    <dgm:cxn modelId="{392F9350-5E47-4F51-B3D8-550B69CB02D4}" type="presOf" srcId="{3502B799-56CC-4797-8C3D-F3E969DEDB32}" destId="{3ADB504A-74CF-498A-888D-D3717B5017AC}" srcOrd="0" destOrd="0" presId="urn:microsoft.com/office/officeart/2005/8/layout/StepDownProcess"/>
    <dgm:cxn modelId="{923D7750-232B-4DA4-AB7C-86E5D9520760}" type="presOf" srcId="{6B922C6C-14FA-4BC8-86ED-6DEF642EC12F}" destId="{26969910-8A21-4956-82D0-F5BBD23E43BF}" srcOrd="0" destOrd="1" presId="urn:microsoft.com/office/officeart/2005/8/layout/StepDownProcess"/>
    <dgm:cxn modelId="{7F7FE05C-3634-4275-849C-0DA5598DF275}" srcId="{3502B799-56CC-4797-8C3D-F3E969DEDB32}" destId="{0152DAD6-730B-4312-8D15-5F6329F34EB8}" srcOrd="0" destOrd="0" parTransId="{377F6C1D-7F8D-4E91-96CF-0EAC5A1A4903}" sibTransId="{6A809B21-AC9A-4414-9292-C97D96AD5521}"/>
    <dgm:cxn modelId="{E4A05C04-000F-4BB6-A2DC-FE665621AA46}" type="presParOf" srcId="{3ADB504A-74CF-498A-888D-D3717B5017AC}" destId="{CA7B5C8E-EA2F-49D8-8A00-51CD2CE90453}" srcOrd="0" destOrd="0" presId="urn:microsoft.com/office/officeart/2005/8/layout/StepDownProcess"/>
    <dgm:cxn modelId="{EB7179D7-A84F-4FA3-A4C8-76D18B0DD74B}" type="presParOf" srcId="{CA7B5C8E-EA2F-49D8-8A00-51CD2CE90453}" destId="{3E7F6BEB-ED4A-4AFA-8D3D-F61DAF4CEC43}" srcOrd="0" destOrd="0" presId="urn:microsoft.com/office/officeart/2005/8/layout/StepDownProcess"/>
    <dgm:cxn modelId="{90E859BB-CEF0-4239-B01C-C33C19B98924}" type="presParOf" srcId="{CA7B5C8E-EA2F-49D8-8A00-51CD2CE90453}" destId="{717E5972-19CA-4C74-82CB-5814CD78156D}" srcOrd="1" destOrd="0" presId="urn:microsoft.com/office/officeart/2005/8/layout/StepDownProcess"/>
    <dgm:cxn modelId="{F22AE2BE-1321-4B37-B952-217E773D825E}" type="presParOf" srcId="{CA7B5C8E-EA2F-49D8-8A00-51CD2CE90453}" destId="{BB8B12F8-5F99-4027-925A-22B115B8F497}" srcOrd="2" destOrd="0" presId="urn:microsoft.com/office/officeart/2005/8/layout/StepDownProcess"/>
    <dgm:cxn modelId="{E2AA2966-0AB8-4F3C-A188-B2C20DF145E5}" type="presParOf" srcId="{3ADB504A-74CF-498A-888D-D3717B5017AC}" destId="{44BAAE6A-CE38-4FAE-B800-CE2753CD0190}" srcOrd="1" destOrd="0" presId="urn:microsoft.com/office/officeart/2005/8/layout/StepDownProcess"/>
    <dgm:cxn modelId="{BD3A154A-AC0B-4EEF-BA32-5D4E5E248ACD}" type="presParOf" srcId="{3ADB504A-74CF-498A-888D-D3717B5017AC}" destId="{08583EE4-F5AC-44B9-86AA-F3C19BEBDECC}" srcOrd="2" destOrd="0" presId="urn:microsoft.com/office/officeart/2005/8/layout/StepDownProcess"/>
    <dgm:cxn modelId="{E6B0BE1A-64E7-4DAF-A41B-F07AA374F436}" type="presParOf" srcId="{08583EE4-F5AC-44B9-86AA-F3C19BEBDECC}" destId="{20EFBEC9-23D4-4A92-AAF2-378D7151881C}" srcOrd="0" destOrd="0" presId="urn:microsoft.com/office/officeart/2005/8/layout/StepDownProcess"/>
    <dgm:cxn modelId="{6FE4352C-B5C5-47A4-B8C9-45EF1382E4B4}" type="presParOf" srcId="{08583EE4-F5AC-44B9-86AA-F3C19BEBDECC}" destId="{B2ED49E9-DD23-438F-BB32-61A853CAAB8B}" srcOrd="1" destOrd="0" presId="urn:microsoft.com/office/officeart/2005/8/layout/StepDownProcess"/>
    <dgm:cxn modelId="{90746F67-E3D2-4AC3-BFBB-107D618BC8C2}" type="presParOf" srcId="{08583EE4-F5AC-44B9-86AA-F3C19BEBDECC}" destId="{563ED1DE-FDFF-408F-A180-6CB52FFC6066}" srcOrd="2" destOrd="0" presId="urn:microsoft.com/office/officeart/2005/8/layout/StepDownProcess"/>
    <dgm:cxn modelId="{8467DBFD-806B-4DF2-9CAA-85202623903F}" type="presParOf" srcId="{3ADB504A-74CF-498A-888D-D3717B5017AC}" destId="{6FCC6FEB-C05F-4AC9-861A-DA651A192D64}" srcOrd="3" destOrd="0" presId="urn:microsoft.com/office/officeart/2005/8/layout/StepDownProcess"/>
    <dgm:cxn modelId="{323CC155-55CD-4146-964F-B20A4D32D43F}" type="presParOf" srcId="{3ADB504A-74CF-498A-888D-D3717B5017AC}" destId="{425D505D-D199-437C-991E-BA8938A8FD73}" srcOrd="4" destOrd="0" presId="urn:microsoft.com/office/officeart/2005/8/layout/StepDownProcess"/>
    <dgm:cxn modelId="{2B2747C4-2569-407C-8023-AAE8DBEE2029}" type="presParOf" srcId="{425D505D-D199-437C-991E-BA8938A8FD73}" destId="{EF727CAE-7D0B-4C99-B3FC-A46A1B5CD3F2}" srcOrd="0" destOrd="0" presId="urn:microsoft.com/office/officeart/2005/8/layout/StepDownProcess"/>
    <dgm:cxn modelId="{39376409-612B-4DF4-82B5-8632A21D51A9}" type="presParOf" srcId="{425D505D-D199-437C-991E-BA8938A8FD73}" destId="{BB9FE436-118D-4A9D-9673-EF1A46B68129}" srcOrd="1" destOrd="0" presId="urn:microsoft.com/office/officeart/2005/8/layout/StepDownProcess"/>
    <dgm:cxn modelId="{57928C5A-1B12-4EF0-B3C8-9CC4D006A9A9}" type="presParOf" srcId="{425D505D-D199-437C-991E-BA8938A8FD73}" destId="{26969910-8A21-4956-82D0-F5BBD23E43BF}" srcOrd="2" destOrd="0" presId="urn:microsoft.com/office/officeart/2005/8/layout/StepDownProcess"/>
    <dgm:cxn modelId="{FDCA190F-B0BE-4114-9C97-F33DBC4A11E1}" type="presParOf" srcId="{3ADB504A-74CF-498A-888D-D3717B5017AC}" destId="{5967A4EA-3B68-4076-8FB0-66C1DE68B1E3}" srcOrd="5" destOrd="0" presId="urn:microsoft.com/office/officeart/2005/8/layout/StepDownProcess"/>
    <dgm:cxn modelId="{BB9DED29-5F16-4DAF-9F0F-FD4DC2971E3C}" type="presParOf" srcId="{3ADB504A-74CF-498A-888D-D3717B5017AC}" destId="{1196AF4D-B6F9-49C1-BFE8-F3949D4DAC9A}" srcOrd="6" destOrd="0" presId="urn:microsoft.com/office/officeart/2005/8/layout/StepDownProcess"/>
    <dgm:cxn modelId="{E4AC92FA-3B49-4D6A-913A-D3067151F126}" type="presParOf" srcId="{1196AF4D-B6F9-49C1-BFE8-F3949D4DAC9A}" destId="{618D9DBF-99B1-4A13-A5FA-C8D1810709A2}" srcOrd="0" destOrd="0" presId="urn:microsoft.com/office/officeart/2005/8/layout/StepDownProcess"/>
    <dgm:cxn modelId="{2BB7D13D-17B5-417E-BD89-C09016AB5255}" type="presParOf" srcId="{1196AF4D-B6F9-49C1-BFE8-F3949D4DAC9A}" destId="{B9F6744F-50FB-44DA-A2D8-0F3ABAC50F45}"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3881BF-70D9-4C54-994E-DDD665756969}"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B7990F2B-B484-4424-A03C-AE94D375E689}">
      <dgm:prSet phldrT="[Text]" custT="1"/>
      <dgm:spPr>
        <a:solidFill>
          <a:schemeClr val="accent4">
            <a:lumMod val="50000"/>
            <a:alpha val="50000"/>
          </a:schemeClr>
        </a:solidFill>
      </dgm:spPr>
      <dgm:t>
        <a:bodyPr/>
        <a:lstStyle/>
        <a:p>
          <a:r>
            <a:rPr lang="en-US" sz="4000" b="1" dirty="0" err="1">
              <a:latin typeface="Times New Roman" panose="02020603050405020304" pitchFamily="18" charset="0"/>
              <a:cs typeface="Times New Roman" panose="02020603050405020304" pitchFamily="18" charset="0"/>
            </a:rPr>
            <a:t>Tiêu</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chuẩn</a:t>
          </a:r>
          <a:r>
            <a:rPr lang="en-US" sz="4000" b="1" dirty="0">
              <a:latin typeface="Times New Roman" panose="02020603050405020304" pitchFamily="18" charset="0"/>
              <a:cs typeface="Times New Roman" panose="02020603050405020304" pitchFamily="18" charset="0"/>
            </a:rPr>
            <a:t> </a:t>
          </a:r>
          <a:r>
            <a:rPr lang="en-US" sz="3600" b="1" dirty="0"/>
            <a:t>24. </a:t>
          </a:r>
        </a:p>
        <a:p>
          <a:r>
            <a:rPr lang="vi-VN" sz="4000" b="1" dirty="0"/>
            <a:t>Kết quả phục vụ cộng đồng</a:t>
          </a:r>
          <a:endParaRPr lang="en-US" sz="4000" dirty="0">
            <a:solidFill>
              <a:srgbClr val="FF0000"/>
            </a:solidFill>
          </a:endParaRPr>
        </a:p>
      </dgm:t>
    </dgm:pt>
    <dgm:pt modelId="{6D8E80B8-7A3A-4E86-8DE7-BC4DA655B5C2}" type="parTrans" cxnId="{509B874A-114C-42FF-8F1B-74BC8F2B93D3}">
      <dgm:prSet/>
      <dgm:spPr/>
      <dgm:t>
        <a:bodyPr/>
        <a:lstStyle/>
        <a:p>
          <a:endParaRPr lang="en-US"/>
        </a:p>
      </dgm:t>
    </dgm:pt>
    <dgm:pt modelId="{0A0818FA-B4D1-401E-BEA0-3BC97E6ACBD1}" type="sibTrans" cxnId="{509B874A-114C-42FF-8F1B-74BC8F2B93D3}">
      <dgm:prSet/>
      <dgm:spPr/>
      <dgm:t>
        <a:bodyPr/>
        <a:lstStyle/>
        <a:p>
          <a:endParaRPr lang="en-US"/>
        </a:p>
      </dgm:t>
    </dgm:pt>
    <dgm:pt modelId="{2FDB55EF-29F8-491B-B304-72106852574B}">
      <dgm:prSet phldrT="[Text]" custT="1"/>
      <dgm:spPr>
        <a:solidFill>
          <a:schemeClr val="accent3">
            <a:alpha val="50000"/>
          </a:schemeClr>
        </a:solidFill>
      </dgm:spPr>
      <dgm: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TC 24.1. </a:t>
          </a:r>
          <a:r>
            <a:rPr lang="vi-VN" sz="2000" kern="1200" dirty="0">
              <a:solidFill>
                <a:srgbClr val="FF0000"/>
              </a:solidFill>
            </a:rPr>
            <a:t>Loại hình và khối lượng </a:t>
          </a:r>
          <a:r>
            <a:rPr lang="vi-VN" sz="2000" kern="1200" dirty="0"/>
            <a:t>tham gia vào hoạt động kết nối và phục vụ cộng đồng, đóng góp cho xã hội </a:t>
          </a:r>
          <a:r>
            <a:rPr lang="vi-VN" sz="2000" b="1" kern="1200" dirty="0">
              <a:solidFill>
                <a:srgbClr val="FF0000"/>
              </a:solidFill>
            </a:rPr>
            <a:t>được xác lập, giám sát và đối sánh </a:t>
          </a:r>
          <a:r>
            <a:rPr lang="vi-VN" sz="2000" kern="1200" dirty="0"/>
            <a:t>để cải tiến</a:t>
          </a:r>
          <a:endParaRPr lang="en-US" sz="2400" b="1" kern="1200" dirty="0">
            <a:solidFill>
              <a:prstClr val="black"/>
            </a:solidFill>
            <a:latin typeface="Times New Roman" panose="02020603050405020304" pitchFamily="18" charset="0"/>
            <a:ea typeface="+mn-ea"/>
            <a:cs typeface="Times New Roman" panose="02020603050405020304" pitchFamily="18" charset="0"/>
          </a:endParaRPr>
        </a:p>
      </dgm:t>
    </dgm:pt>
    <dgm:pt modelId="{F3180D8B-89D8-4472-9362-6FFF7F6BA8ED}" type="parTrans" cxnId="{20A330F6-43DF-44C6-9895-357D7A5E8BCC}">
      <dgm:prSet/>
      <dgm:spPr/>
      <dgm:t>
        <a:bodyPr/>
        <a:lstStyle/>
        <a:p>
          <a:endParaRPr lang="en-US"/>
        </a:p>
      </dgm:t>
    </dgm:pt>
    <dgm:pt modelId="{0F4E2A27-39FD-4BD1-9EC2-366B7A16CACE}" type="sibTrans" cxnId="{20A330F6-43DF-44C6-9895-357D7A5E8BCC}">
      <dgm:prSet/>
      <dgm:spPr/>
      <dgm:t>
        <a:bodyPr/>
        <a:lstStyle/>
        <a:p>
          <a:endParaRPr lang="en-US"/>
        </a:p>
      </dgm:t>
    </dgm:pt>
    <dgm:pt modelId="{40B0A4C0-17A5-481A-B0D3-A4AAA489A666}">
      <dgm:prSet phldrT="[Text]" custT="1"/>
      <dgm:spPr/>
      <dgm:t>
        <a:bodyPr/>
        <a:lstStyle/>
        <a:p>
          <a:pPr marL="0" lvl="0" indent="0" algn="just"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TC.24.2</a:t>
          </a:r>
          <a:r>
            <a:rPr lang="en-US" sz="2400" b="1" i="1" kern="1200" dirty="0"/>
            <a:t>. </a:t>
          </a:r>
          <a:r>
            <a:rPr lang="vi-VN" sz="2000" b="1" kern="1200" dirty="0">
              <a:solidFill>
                <a:srgbClr val="FF0000"/>
              </a:solidFill>
            </a:rPr>
            <a:t>Tác động xã hội, kết quả </a:t>
          </a:r>
          <a:r>
            <a:rPr lang="vi-VN" sz="2000" kern="1200" dirty="0"/>
            <a:t>của hoạt động kết nối và </a:t>
          </a:r>
          <a:r>
            <a:rPr lang="en-US" sz="2000" kern="1200" dirty="0"/>
            <a:t>PVCĐ</a:t>
          </a:r>
          <a:r>
            <a:rPr lang="vi-VN" sz="2000" kern="1200" dirty="0"/>
            <a:t>, đóng góp cho xã hội được </a:t>
          </a:r>
          <a:r>
            <a:rPr lang="vi-VN" sz="2000" b="1" kern="1200" dirty="0">
              <a:solidFill>
                <a:srgbClr val="FF0000"/>
              </a:solidFill>
            </a:rPr>
            <a:t>xác lập, giám sát và đối sánh </a:t>
          </a:r>
          <a:r>
            <a:rPr lang="vi-VN" sz="2000" kern="1200" dirty="0"/>
            <a:t>để cải tiến.</a:t>
          </a:r>
          <a:endParaRPr lang="en-US" sz="2200" b="1" kern="1200" dirty="0">
            <a:solidFill>
              <a:prstClr val="black"/>
            </a:solidFill>
            <a:latin typeface="Arial" panose="020B0604020202020204" pitchFamily="34" charset="0"/>
            <a:ea typeface="+mn-ea"/>
            <a:cs typeface="+mn-cs"/>
          </a:endParaRPr>
        </a:p>
      </dgm:t>
    </dgm:pt>
    <dgm:pt modelId="{C279353E-2272-44CD-BE65-8E11C5C92E25}" type="parTrans" cxnId="{2301254D-B6C2-42C5-8BAE-579534A81EF5}">
      <dgm:prSet/>
      <dgm:spPr/>
      <dgm:t>
        <a:bodyPr/>
        <a:lstStyle/>
        <a:p>
          <a:endParaRPr lang="en-US"/>
        </a:p>
      </dgm:t>
    </dgm:pt>
    <dgm:pt modelId="{F1A2CCD3-D1F4-45FB-9CFF-D245772B51DB}" type="sibTrans" cxnId="{2301254D-B6C2-42C5-8BAE-579534A81EF5}">
      <dgm:prSet/>
      <dgm:spPr/>
      <dgm:t>
        <a:bodyPr/>
        <a:lstStyle/>
        <a:p>
          <a:endParaRPr lang="en-US"/>
        </a:p>
      </dgm:t>
    </dgm:pt>
    <dgm:pt modelId="{427F178C-90F6-42C1-BC17-DB940D654718}">
      <dgm:prSet phldrT="[Text]" custT="1"/>
      <dgm:spPr>
        <a:solidFill>
          <a:schemeClr val="accent4">
            <a:lumMod val="40000"/>
            <a:lumOff val="60000"/>
            <a:alpha val="50000"/>
          </a:schemeClr>
        </a:solidFill>
      </dgm:spPr>
      <dgm:t>
        <a:bodyPr/>
        <a:lstStyle/>
        <a:p>
          <a:pPr algn="just"/>
          <a:r>
            <a:rPr lang="en-US" sz="2000" b="1" i="0" kern="1200" dirty="0">
              <a:solidFill>
                <a:srgbClr val="FF0000"/>
              </a:solidFill>
              <a:latin typeface="Times New Roman" panose="02020603050405020304" pitchFamily="18" charset="0"/>
              <a:cs typeface="Times New Roman" panose="02020603050405020304" pitchFamily="18" charset="0"/>
            </a:rPr>
            <a:t>TC.</a:t>
          </a:r>
          <a:r>
            <a:rPr lang="vi-VN" sz="2000" b="1" i="0" kern="1200" dirty="0">
              <a:solidFill>
                <a:srgbClr val="FF0000"/>
              </a:solidFill>
              <a:latin typeface="Times New Roman" panose="02020603050405020304" pitchFamily="18" charset="0"/>
              <a:cs typeface="Times New Roman" panose="02020603050405020304" pitchFamily="18" charset="0"/>
            </a:rPr>
            <a:t>2</a:t>
          </a:r>
          <a:r>
            <a:rPr lang="en-US" sz="2000" b="1" i="0" kern="1200" dirty="0">
              <a:solidFill>
                <a:srgbClr val="FF0000"/>
              </a:solidFill>
              <a:latin typeface="Times New Roman" panose="02020603050405020304" pitchFamily="18" charset="0"/>
              <a:cs typeface="Times New Roman" panose="02020603050405020304" pitchFamily="18" charset="0"/>
            </a:rPr>
            <a:t>4</a:t>
          </a:r>
          <a:r>
            <a:rPr lang="vi-VN" sz="2000" b="1" i="0" kern="1200" dirty="0">
              <a:solidFill>
                <a:srgbClr val="FF0000"/>
              </a:solidFill>
              <a:latin typeface="Times New Roman" panose="02020603050405020304" pitchFamily="18" charset="0"/>
              <a:cs typeface="Times New Roman" panose="02020603050405020304" pitchFamily="18" charset="0"/>
            </a:rPr>
            <a:t>.</a:t>
          </a:r>
          <a:r>
            <a:rPr lang="en-US" sz="2000" b="1" i="0" kern="1200" dirty="0">
              <a:solidFill>
                <a:srgbClr val="FF0000"/>
              </a:solidFill>
              <a:latin typeface="Times New Roman" panose="02020603050405020304" pitchFamily="18" charset="0"/>
              <a:cs typeface="Times New Roman" panose="02020603050405020304" pitchFamily="18" charset="0"/>
            </a:rPr>
            <a:t>3</a:t>
          </a:r>
          <a:r>
            <a:rPr lang="vi-VN" sz="2000" b="1" i="1" kern="1200" dirty="0">
              <a:solidFill>
                <a:srgbClr val="FF0000"/>
              </a:solidFill>
            </a:rPr>
            <a:t>. </a:t>
          </a:r>
          <a:r>
            <a:rPr lang="vi-VN" sz="2000" kern="1200" dirty="0"/>
            <a:t>Tác động của hoạt động kết nối và phục vụ cộng đồng </a:t>
          </a:r>
          <a:r>
            <a:rPr lang="vi-VN" sz="2000" b="1" kern="1200" dirty="0">
              <a:solidFill>
                <a:srgbClr val="FF0000"/>
              </a:solidFill>
            </a:rPr>
            <a:t>đối với NH và đội ngũ cán bộ, GV,</a:t>
          </a:r>
          <a:r>
            <a:rPr lang="vi-VN" sz="2000" kern="1200" dirty="0"/>
            <a:t> nhân viên được xác lập, giám sát và đối sánh để cải tiến.</a:t>
          </a:r>
          <a:endParaRPr lang="en-US" sz="2000" b="1" kern="1200" dirty="0">
            <a:solidFill>
              <a:prstClr val="black"/>
            </a:solidFill>
            <a:latin typeface="Times New Roman" panose="02020603050405020304" pitchFamily="18" charset="0"/>
            <a:ea typeface="+mn-ea"/>
            <a:cs typeface="Times New Roman" panose="02020603050405020304" pitchFamily="18" charset="0"/>
          </a:endParaRPr>
        </a:p>
      </dgm:t>
    </dgm:pt>
    <dgm:pt modelId="{BFFAAF34-1356-40E7-8D8F-9441CCFCD58A}" type="parTrans" cxnId="{EAF2072F-709B-4DDA-B721-1B4FB57CC449}">
      <dgm:prSet/>
      <dgm:spPr/>
      <dgm:t>
        <a:bodyPr/>
        <a:lstStyle/>
        <a:p>
          <a:endParaRPr lang="en-US"/>
        </a:p>
      </dgm:t>
    </dgm:pt>
    <dgm:pt modelId="{39F64061-AD0B-4070-B505-E52E5E6986B5}" type="sibTrans" cxnId="{EAF2072F-709B-4DDA-B721-1B4FB57CC449}">
      <dgm:prSet/>
      <dgm:spPr/>
      <dgm:t>
        <a:bodyPr/>
        <a:lstStyle/>
        <a:p>
          <a:endParaRPr lang="en-US"/>
        </a:p>
      </dgm:t>
    </dgm:pt>
    <dgm:pt modelId="{040D0CC6-80A8-4F39-B80C-7A1997106B3F}">
      <dgm:prSet phldrT="[Text]" phldr="1"/>
      <dgm:spPr/>
      <dgm:t>
        <a:bodyPr/>
        <a:lstStyle/>
        <a:p>
          <a:endParaRPr lang="en-US" dirty="0"/>
        </a:p>
      </dgm:t>
    </dgm:pt>
    <dgm:pt modelId="{751EDA7A-1E0C-474D-9E7A-69EBD0594F5C}" type="parTrans" cxnId="{954B35A8-E26F-45CC-941D-1CD1508CC60F}">
      <dgm:prSet/>
      <dgm:spPr/>
      <dgm:t>
        <a:bodyPr/>
        <a:lstStyle/>
        <a:p>
          <a:endParaRPr lang="en-US"/>
        </a:p>
      </dgm:t>
    </dgm:pt>
    <dgm:pt modelId="{80AF33D5-A927-4A85-9F4A-EBD28F11A82C}" type="sibTrans" cxnId="{954B35A8-E26F-45CC-941D-1CD1508CC60F}">
      <dgm:prSet/>
      <dgm:spPr/>
      <dgm:t>
        <a:bodyPr/>
        <a:lstStyle/>
        <a:p>
          <a:endParaRPr lang="en-US"/>
        </a:p>
      </dgm:t>
    </dgm:pt>
    <dgm:pt modelId="{220D316B-40F0-45EC-9AEA-2DF8C99B43DC}">
      <dgm:prSet phldrT="[Text]" phldr="1"/>
      <dgm:spPr/>
      <dgm:t>
        <a:bodyPr/>
        <a:lstStyle/>
        <a:p>
          <a:endParaRPr lang="en-US"/>
        </a:p>
      </dgm:t>
    </dgm:pt>
    <dgm:pt modelId="{B708CEE4-396C-4052-8D24-878F5D107AF3}" type="parTrans" cxnId="{24C22AB8-AC06-4D13-966F-B67D3AE0FBA6}">
      <dgm:prSet/>
      <dgm:spPr/>
      <dgm:t>
        <a:bodyPr/>
        <a:lstStyle/>
        <a:p>
          <a:endParaRPr lang="en-US"/>
        </a:p>
      </dgm:t>
    </dgm:pt>
    <dgm:pt modelId="{4F35DE28-1F1E-441B-89F2-E12BD83E1372}" type="sibTrans" cxnId="{24C22AB8-AC06-4D13-966F-B67D3AE0FBA6}">
      <dgm:prSet/>
      <dgm:spPr/>
      <dgm:t>
        <a:bodyPr/>
        <a:lstStyle/>
        <a:p>
          <a:endParaRPr lang="en-US"/>
        </a:p>
      </dgm:t>
    </dgm:pt>
    <dgm:pt modelId="{65124EF6-E318-4758-B7CE-FB257590ED44}">
      <dgm:prSet phldrT="[Text]" custScaleX="108562" custScaleY="98192" custRadScaleRad="119203" custRadScaleInc="-22443"/>
      <dgm:spPr/>
      <dgm:t>
        <a:bodyPr/>
        <a:lstStyle/>
        <a:p>
          <a:endParaRPr lang="en-US"/>
        </a:p>
      </dgm:t>
    </dgm:pt>
    <dgm:pt modelId="{1497BC7C-6B0B-46D4-BA5A-AE2F051A4654}" type="parTrans" cxnId="{84112B5D-9661-4DD7-A1A6-1B08E3DC56C6}">
      <dgm:prSet/>
      <dgm:spPr/>
      <dgm:t>
        <a:bodyPr/>
        <a:lstStyle/>
        <a:p>
          <a:endParaRPr lang="en-US"/>
        </a:p>
      </dgm:t>
    </dgm:pt>
    <dgm:pt modelId="{B0F6793A-C897-4571-AB8B-C5EC42CE5C52}" type="sibTrans" cxnId="{84112B5D-9661-4DD7-A1A6-1B08E3DC56C6}">
      <dgm:prSet/>
      <dgm:spPr/>
      <dgm:t>
        <a:bodyPr/>
        <a:lstStyle/>
        <a:p>
          <a:endParaRPr lang="en-US"/>
        </a:p>
      </dgm:t>
    </dgm:pt>
    <dgm:pt modelId="{ADD71A48-467B-4070-AE23-881C85664177}">
      <dgm:prSet custT="1"/>
      <dgm:spPr>
        <a:solidFill>
          <a:srgbClr val="FFFF00">
            <a:alpha val="50000"/>
          </a:srgbClr>
        </a:solidFill>
      </dgm:spPr>
      <dgm:t>
        <a:bodyPr/>
        <a:lstStyle/>
        <a:p>
          <a:pPr algn="just"/>
          <a:r>
            <a:rPr lang="en-US" sz="2800" b="1" i="0" kern="1200" dirty="0">
              <a:solidFill>
                <a:srgbClr val="FF0000"/>
              </a:solidFill>
              <a:latin typeface="Times New Roman" panose="02020603050405020304" pitchFamily="18" charset="0"/>
              <a:cs typeface="Times New Roman" panose="02020603050405020304" pitchFamily="18" charset="0"/>
            </a:rPr>
            <a:t>TC. 24.4</a:t>
          </a:r>
          <a:r>
            <a:rPr lang="en-US" sz="2400" b="1" i="1" kern="1200" dirty="0"/>
            <a:t>. </a:t>
          </a:r>
          <a:r>
            <a:rPr lang="vi-VN" sz="2000" b="1" kern="1200" dirty="0">
              <a:solidFill>
                <a:srgbClr val="FF0000"/>
              </a:solidFill>
            </a:rPr>
            <a:t>Sự hài lòng của các bên liên quan </a:t>
          </a:r>
          <a:r>
            <a:rPr lang="vi-VN" sz="2000" kern="1200" dirty="0"/>
            <a:t>về hoạt động kết nối và </a:t>
          </a:r>
          <a:r>
            <a:rPr lang="en-US" sz="2000" kern="1200" dirty="0"/>
            <a:t>PVCĐ</a:t>
          </a:r>
          <a:r>
            <a:rPr lang="vi-VN" sz="2000" kern="1200" dirty="0"/>
            <a:t>, đóng góp cho xã hội được xác lập, giám sát và đối sánh để cải tiến</a:t>
          </a:r>
          <a:endParaRPr lang="en-US" sz="2400" b="1" kern="1200" dirty="0">
            <a:solidFill>
              <a:prstClr val="black"/>
            </a:solidFill>
            <a:latin typeface="Times New Roman" panose="02020603050405020304" pitchFamily="18" charset="0"/>
            <a:ea typeface="+mn-ea"/>
            <a:cs typeface="Times New Roman" panose="02020603050405020304" pitchFamily="18" charset="0"/>
          </a:endParaRPr>
        </a:p>
      </dgm:t>
    </dgm:pt>
    <dgm:pt modelId="{C87167A3-FAFC-4708-9B8B-F7F597AA26BE}" type="parTrans" cxnId="{E8A4B5B2-4DEF-4667-8037-F8F0AE4275F9}">
      <dgm:prSet/>
      <dgm:spPr/>
      <dgm:t>
        <a:bodyPr/>
        <a:lstStyle/>
        <a:p>
          <a:endParaRPr lang="en-US"/>
        </a:p>
      </dgm:t>
    </dgm:pt>
    <dgm:pt modelId="{2F8F1BA1-E2CB-48F0-812B-8B0BDD29673F}" type="sibTrans" cxnId="{E8A4B5B2-4DEF-4667-8037-F8F0AE4275F9}">
      <dgm:prSet/>
      <dgm:spPr/>
      <dgm:t>
        <a:bodyPr/>
        <a:lstStyle/>
        <a:p>
          <a:endParaRPr lang="en-US"/>
        </a:p>
      </dgm:t>
    </dgm:pt>
    <dgm:pt modelId="{CDEF7A5F-AB6C-4EAD-8B1D-6A7B5C353823}" type="pres">
      <dgm:prSet presAssocID="{263881BF-70D9-4C54-994E-DDD665756969}" presName="composite" presStyleCnt="0">
        <dgm:presLayoutVars>
          <dgm:chMax val="1"/>
          <dgm:dir/>
          <dgm:resizeHandles val="exact"/>
        </dgm:presLayoutVars>
      </dgm:prSet>
      <dgm:spPr/>
      <dgm:t>
        <a:bodyPr/>
        <a:lstStyle/>
        <a:p>
          <a:endParaRPr lang="en-US"/>
        </a:p>
      </dgm:t>
    </dgm:pt>
    <dgm:pt modelId="{3F0C2161-9006-4781-8773-D747FDB9E177}" type="pres">
      <dgm:prSet presAssocID="{263881BF-70D9-4C54-994E-DDD665756969}" presName="radial" presStyleCnt="0">
        <dgm:presLayoutVars>
          <dgm:animLvl val="ctr"/>
        </dgm:presLayoutVars>
      </dgm:prSet>
      <dgm:spPr/>
    </dgm:pt>
    <dgm:pt modelId="{5C1A50F0-747D-49BF-BC43-B17F6E261357}" type="pres">
      <dgm:prSet presAssocID="{B7990F2B-B484-4424-A03C-AE94D375E689}" presName="centerShape" presStyleLbl="vennNode1" presStyleIdx="0" presStyleCnt="5" custScaleX="174191" custScaleY="111857"/>
      <dgm:spPr/>
      <dgm:t>
        <a:bodyPr/>
        <a:lstStyle/>
        <a:p>
          <a:endParaRPr lang="en-US"/>
        </a:p>
      </dgm:t>
    </dgm:pt>
    <dgm:pt modelId="{9EFB084E-6D77-41CF-AC32-BF75A26ED5E1}" type="pres">
      <dgm:prSet presAssocID="{2FDB55EF-29F8-491B-B304-72106852574B}" presName="node" presStyleLbl="vennNode1" presStyleIdx="1" presStyleCnt="5" custScaleX="438744" custScaleY="177412" custRadScaleRad="90980" custRadScaleInc="-4668">
        <dgm:presLayoutVars>
          <dgm:bulletEnabled val="1"/>
        </dgm:presLayoutVars>
      </dgm:prSet>
      <dgm:spPr/>
      <dgm:t>
        <a:bodyPr/>
        <a:lstStyle/>
        <a:p>
          <a:endParaRPr lang="en-US"/>
        </a:p>
      </dgm:t>
    </dgm:pt>
    <dgm:pt modelId="{B91F2A28-919A-44C7-9D7B-EA8B46798D12}" type="pres">
      <dgm:prSet presAssocID="{40B0A4C0-17A5-481A-B0D3-A4AAA489A666}" presName="node" presStyleLbl="vennNode1" presStyleIdx="2" presStyleCnt="5" custScaleX="245905" custScaleY="254274" custRadScaleRad="148527" custRadScaleInc="-1040">
        <dgm:presLayoutVars>
          <dgm:bulletEnabled val="1"/>
        </dgm:presLayoutVars>
      </dgm:prSet>
      <dgm:spPr/>
      <dgm:t>
        <a:bodyPr/>
        <a:lstStyle/>
        <a:p>
          <a:endParaRPr lang="en-US"/>
        </a:p>
      </dgm:t>
    </dgm:pt>
    <dgm:pt modelId="{D5A9ED3A-41B6-4C11-88D7-A98EB97E855C}" type="pres">
      <dgm:prSet presAssocID="{427F178C-90F6-42C1-BC17-DB940D654718}" presName="node" presStyleLbl="vennNode1" presStyleIdx="3" presStyleCnt="5" custScaleX="476839" custScaleY="141481" custRadScaleRad="83661" custRadScaleInc="-1688">
        <dgm:presLayoutVars>
          <dgm:bulletEnabled val="1"/>
        </dgm:presLayoutVars>
      </dgm:prSet>
      <dgm:spPr/>
      <dgm:t>
        <a:bodyPr/>
        <a:lstStyle/>
        <a:p>
          <a:endParaRPr lang="en-US"/>
        </a:p>
      </dgm:t>
    </dgm:pt>
    <dgm:pt modelId="{6B09F1FE-B0F7-4F3C-97E9-933474F263DF}" type="pres">
      <dgm:prSet presAssocID="{ADD71A48-467B-4070-AE23-881C85664177}" presName="node" presStyleLbl="vennNode1" presStyleIdx="4" presStyleCnt="5" custScaleX="218274" custScaleY="269168" custRadScaleRad="145745" custRadScaleInc="1060">
        <dgm:presLayoutVars>
          <dgm:bulletEnabled val="1"/>
        </dgm:presLayoutVars>
      </dgm:prSet>
      <dgm:spPr/>
      <dgm:t>
        <a:bodyPr/>
        <a:lstStyle/>
        <a:p>
          <a:endParaRPr lang="en-US"/>
        </a:p>
      </dgm:t>
    </dgm:pt>
  </dgm:ptLst>
  <dgm:cxnLst>
    <dgm:cxn modelId="{84112B5D-9661-4DD7-A1A6-1B08E3DC56C6}" srcId="{263881BF-70D9-4C54-994E-DDD665756969}" destId="{65124EF6-E318-4758-B7CE-FB257590ED44}" srcOrd="3" destOrd="0" parTransId="{1497BC7C-6B0B-46D4-BA5A-AE2F051A4654}" sibTransId="{B0F6793A-C897-4571-AB8B-C5EC42CE5C52}"/>
    <dgm:cxn modelId="{2A2208B7-BEFD-4F2B-B0DE-F85BDF8EEE2C}" type="presOf" srcId="{427F178C-90F6-42C1-BC17-DB940D654718}" destId="{D5A9ED3A-41B6-4C11-88D7-A98EB97E855C}" srcOrd="0" destOrd="0" presId="urn:microsoft.com/office/officeart/2005/8/layout/radial3"/>
    <dgm:cxn modelId="{A1BC86DE-DC2A-40CF-9217-242B1E69190C}" type="presOf" srcId="{2FDB55EF-29F8-491B-B304-72106852574B}" destId="{9EFB084E-6D77-41CF-AC32-BF75A26ED5E1}" srcOrd="0" destOrd="0" presId="urn:microsoft.com/office/officeart/2005/8/layout/radial3"/>
    <dgm:cxn modelId="{DB146A10-84AA-4663-8E06-A094506867B3}" type="presOf" srcId="{40B0A4C0-17A5-481A-B0D3-A4AAA489A666}" destId="{B91F2A28-919A-44C7-9D7B-EA8B46798D12}" srcOrd="0" destOrd="0" presId="urn:microsoft.com/office/officeart/2005/8/layout/radial3"/>
    <dgm:cxn modelId="{C21F8683-5E22-4834-9324-5333F56E8AAE}" type="presOf" srcId="{B7990F2B-B484-4424-A03C-AE94D375E689}" destId="{5C1A50F0-747D-49BF-BC43-B17F6E261357}" srcOrd="0" destOrd="0" presId="urn:microsoft.com/office/officeart/2005/8/layout/radial3"/>
    <dgm:cxn modelId="{2301254D-B6C2-42C5-8BAE-579534A81EF5}" srcId="{B7990F2B-B484-4424-A03C-AE94D375E689}" destId="{40B0A4C0-17A5-481A-B0D3-A4AAA489A666}" srcOrd="1" destOrd="0" parTransId="{C279353E-2272-44CD-BE65-8E11C5C92E25}" sibTransId="{F1A2CCD3-D1F4-45FB-9CFF-D245772B51DB}"/>
    <dgm:cxn modelId="{24C22AB8-AC06-4D13-966F-B67D3AE0FBA6}" srcId="{263881BF-70D9-4C54-994E-DDD665756969}" destId="{220D316B-40F0-45EC-9AEA-2DF8C99B43DC}" srcOrd="2" destOrd="0" parTransId="{B708CEE4-396C-4052-8D24-878F5D107AF3}" sibTransId="{4F35DE28-1F1E-441B-89F2-E12BD83E1372}"/>
    <dgm:cxn modelId="{954B35A8-E26F-45CC-941D-1CD1508CC60F}" srcId="{263881BF-70D9-4C54-994E-DDD665756969}" destId="{040D0CC6-80A8-4F39-B80C-7A1997106B3F}" srcOrd="1" destOrd="0" parTransId="{751EDA7A-1E0C-474D-9E7A-69EBD0594F5C}" sibTransId="{80AF33D5-A927-4A85-9F4A-EBD28F11A82C}"/>
    <dgm:cxn modelId="{20A330F6-43DF-44C6-9895-357D7A5E8BCC}" srcId="{B7990F2B-B484-4424-A03C-AE94D375E689}" destId="{2FDB55EF-29F8-491B-B304-72106852574B}" srcOrd="0" destOrd="0" parTransId="{F3180D8B-89D8-4472-9362-6FFF7F6BA8ED}" sibTransId="{0F4E2A27-39FD-4BD1-9EC2-366B7A16CACE}"/>
    <dgm:cxn modelId="{67B9E712-1A60-42AD-B15E-6D326E6F3FBC}" type="presOf" srcId="{263881BF-70D9-4C54-994E-DDD665756969}" destId="{CDEF7A5F-AB6C-4EAD-8B1D-6A7B5C353823}" srcOrd="0" destOrd="0" presId="urn:microsoft.com/office/officeart/2005/8/layout/radial3"/>
    <dgm:cxn modelId="{EAF2072F-709B-4DDA-B721-1B4FB57CC449}" srcId="{B7990F2B-B484-4424-A03C-AE94D375E689}" destId="{427F178C-90F6-42C1-BC17-DB940D654718}" srcOrd="2" destOrd="0" parTransId="{BFFAAF34-1356-40E7-8D8F-9441CCFCD58A}" sibTransId="{39F64061-AD0B-4070-B505-E52E5E6986B5}"/>
    <dgm:cxn modelId="{E8A4B5B2-4DEF-4667-8037-F8F0AE4275F9}" srcId="{B7990F2B-B484-4424-A03C-AE94D375E689}" destId="{ADD71A48-467B-4070-AE23-881C85664177}" srcOrd="3" destOrd="0" parTransId="{C87167A3-FAFC-4708-9B8B-F7F597AA26BE}" sibTransId="{2F8F1BA1-E2CB-48F0-812B-8B0BDD29673F}"/>
    <dgm:cxn modelId="{FF6D496C-FA20-4AA1-9C04-425A2C4FB441}" type="presOf" srcId="{ADD71A48-467B-4070-AE23-881C85664177}" destId="{6B09F1FE-B0F7-4F3C-97E9-933474F263DF}" srcOrd="0" destOrd="0" presId="urn:microsoft.com/office/officeart/2005/8/layout/radial3"/>
    <dgm:cxn modelId="{509B874A-114C-42FF-8F1B-74BC8F2B93D3}" srcId="{263881BF-70D9-4C54-994E-DDD665756969}" destId="{B7990F2B-B484-4424-A03C-AE94D375E689}" srcOrd="0" destOrd="0" parTransId="{6D8E80B8-7A3A-4E86-8DE7-BC4DA655B5C2}" sibTransId="{0A0818FA-B4D1-401E-BEA0-3BC97E6ACBD1}"/>
    <dgm:cxn modelId="{A356DFD2-5A37-465F-8B76-72FAC05AB917}" type="presParOf" srcId="{CDEF7A5F-AB6C-4EAD-8B1D-6A7B5C353823}" destId="{3F0C2161-9006-4781-8773-D747FDB9E177}" srcOrd="0" destOrd="0" presId="urn:microsoft.com/office/officeart/2005/8/layout/radial3"/>
    <dgm:cxn modelId="{6AC88EA9-6FBC-48EA-A249-BEBFAC074066}" type="presParOf" srcId="{3F0C2161-9006-4781-8773-D747FDB9E177}" destId="{5C1A50F0-747D-49BF-BC43-B17F6E261357}" srcOrd="0" destOrd="0" presId="urn:microsoft.com/office/officeart/2005/8/layout/radial3"/>
    <dgm:cxn modelId="{BBF74FD4-A151-4D3A-BC63-7990D730EB9D}" type="presParOf" srcId="{3F0C2161-9006-4781-8773-D747FDB9E177}" destId="{9EFB084E-6D77-41CF-AC32-BF75A26ED5E1}" srcOrd="1" destOrd="0" presId="urn:microsoft.com/office/officeart/2005/8/layout/radial3"/>
    <dgm:cxn modelId="{ACCF507A-2BBC-4C0C-AFA7-38ED143736F5}" type="presParOf" srcId="{3F0C2161-9006-4781-8773-D747FDB9E177}" destId="{B91F2A28-919A-44C7-9D7B-EA8B46798D12}" srcOrd="2" destOrd="0" presId="urn:microsoft.com/office/officeart/2005/8/layout/radial3"/>
    <dgm:cxn modelId="{4B2EDD9B-68E9-41B8-9FCF-73F4E3C20A9C}" type="presParOf" srcId="{3F0C2161-9006-4781-8773-D747FDB9E177}" destId="{D5A9ED3A-41B6-4C11-88D7-A98EB97E855C}" srcOrd="3" destOrd="0" presId="urn:microsoft.com/office/officeart/2005/8/layout/radial3"/>
    <dgm:cxn modelId="{70544FA0-AA4A-4E53-9425-B09A2C9322C0}" type="presParOf" srcId="{3F0C2161-9006-4781-8773-D747FDB9E177}" destId="{6B09F1FE-B0F7-4F3C-97E9-933474F263DF}"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4182FC9-EE5C-4F32-9494-4D402CBACB57}" type="doc">
      <dgm:prSet loTypeId="urn:microsoft.com/office/officeart/2005/8/layout/hierarchy4" loCatId="list" qsTypeId="urn:microsoft.com/office/officeart/2005/8/quickstyle/simple3" qsCatId="simple" csTypeId="urn:microsoft.com/office/officeart/2005/8/colors/accent1_2" csCatId="accent1" phldr="1"/>
      <dgm:spPr/>
      <dgm:t>
        <a:bodyPr/>
        <a:lstStyle/>
        <a:p>
          <a:endParaRPr lang="en-US"/>
        </a:p>
      </dgm:t>
    </dgm:pt>
    <dgm:pt modelId="{4587C502-D517-4C3F-A8DF-00AC8330894C}" type="pres">
      <dgm:prSet presAssocID="{94182FC9-EE5C-4F32-9494-4D402CBACB57}" presName="Name0" presStyleCnt="0">
        <dgm:presLayoutVars>
          <dgm:chPref val="1"/>
          <dgm:dir/>
          <dgm:animOne val="branch"/>
          <dgm:animLvl val="lvl"/>
          <dgm:resizeHandles/>
        </dgm:presLayoutVars>
      </dgm:prSet>
      <dgm:spPr/>
      <dgm:t>
        <a:bodyPr/>
        <a:lstStyle/>
        <a:p>
          <a:endParaRPr lang="en-US"/>
        </a:p>
      </dgm:t>
    </dgm:pt>
  </dgm:ptLst>
  <dgm:cxnLst>
    <dgm:cxn modelId="{9B695306-D367-4BD9-9621-6044563679AE}" type="presOf" srcId="{94182FC9-EE5C-4F32-9494-4D402CBACB57}" destId="{4587C502-D517-4C3F-A8DF-00AC8330894C}" srcOrd="0"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335423-B2E5-4972-8145-C22FA8936CD2}">
      <dsp:nvSpPr>
        <dsp:cNvPr id="0" name=""/>
        <dsp:cNvSpPr/>
      </dsp:nvSpPr>
      <dsp:spPr>
        <a:xfrm>
          <a:off x="5027995" y="1582500"/>
          <a:ext cx="229804" cy="1006760"/>
        </a:xfrm>
        <a:custGeom>
          <a:avLst/>
          <a:gdLst/>
          <a:ahLst/>
          <a:cxnLst/>
          <a:rect l="0" t="0" r="0" b="0"/>
          <a:pathLst>
            <a:path>
              <a:moveTo>
                <a:pt x="229804" y="0"/>
              </a:moveTo>
              <a:lnTo>
                <a:pt x="229804" y="1006760"/>
              </a:lnTo>
              <a:lnTo>
                <a:pt x="0" y="10067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F01A06-AC07-4F14-BBBD-F98602B9FD48}">
      <dsp:nvSpPr>
        <dsp:cNvPr id="0" name=""/>
        <dsp:cNvSpPr/>
      </dsp:nvSpPr>
      <dsp:spPr>
        <a:xfrm>
          <a:off x="5257800" y="1582500"/>
          <a:ext cx="3889031" cy="1994863"/>
        </a:xfrm>
        <a:custGeom>
          <a:avLst/>
          <a:gdLst/>
          <a:ahLst/>
          <a:cxnLst/>
          <a:rect l="0" t="0" r="0" b="0"/>
          <a:pathLst>
            <a:path>
              <a:moveTo>
                <a:pt x="0" y="0"/>
              </a:moveTo>
              <a:lnTo>
                <a:pt x="0" y="1765059"/>
              </a:lnTo>
              <a:lnTo>
                <a:pt x="3889031" y="1765059"/>
              </a:lnTo>
              <a:lnTo>
                <a:pt x="3889031" y="199486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B98652-2423-4134-A008-06AA11177297}">
      <dsp:nvSpPr>
        <dsp:cNvPr id="0" name=""/>
        <dsp:cNvSpPr/>
      </dsp:nvSpPr>
      <dsp:spPr>
        <a:xfrm>
          <a:off x="5257800" y="1582500"/>
          <a:ext cx="255662" cy="2013521"/>
        </a:xfrm>
        <a:custGeom>
          <a:avLst/>
          <a:gdLst/>
          <a:ahLst/>
          <a:cxnLst/>
          <a:rect l="0" t="0" r="0" b="0"/>
          <a:pathLst>
            <a:path>
              <a:moveTo>
                <a:pt x="0" y="0"/>
              </a:moveTo>
              <a:lnTo>
                <a:pt x="0" y="1783717"/>
              </a:lnTo>
              <a:lnTo>
                <a:pt x="255662" y="1783717"/>
              </a:lnTo>
              <a:lnTo>
                <a:pt x="255662" y="20135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D05877-33EF-4D57-A9A4-17C9B3987E72}">
      <dsp:nvSpPr>
        <dsp:cNvPr id="0" name=""/>
        <dsp:cNvSpPr/>
      </dsp:nvSpPr>
      <dsp:spPr>
        <a:xfrm>
          <a:off x="1952702" y="1582500"/>
          <a:ext cx="3305097" cy="2013521"/>
        </a:xfrm>
        <a:custGeom>
          <a:avLst/>
          <a:gdLst/>
          <a:ahLst/>
          <a:cxnLst/>
          <a:rect l="0" t="0" r="0" b="0"/>
          <a:pathLst>
            <a:path>
              <a:moveTo>
                <a:pt x="3305097" y="0"/>
              </a:moveTo>
              <a:lnTo>
                <a:pt x="3305097" y="1783717"/>
              </a:lnTo>
              <a:lnTo>
                <a:pt x="0" y="1783717"/>
              </a:lnTo>
              <a:lnTo>
                <a:pt x="0" y="20135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7BC328-ABF4-4778-8545-E4B0BFCE9F16}">
      <dsp:nvSpPr>
        <dsp:cNvPr id="0" name=""/>
        <dsp:cNvSpPr/>
      </dsp:nvSpPr>
      <dsp:spPr>
        <a:xfrm>
          <a:off x="2481230" y="3067"/>
          <a:ext cx="5553139" cy="157943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a:solidFill>
                <a:srgbClr val="FFFF00"/>
              </a:solidFill>
              <a:latin typeface="Times New Roman" panose="02020603050405020304" pitchFamily="18" charset="0"/>
              <a:cs typeface="Times New Roman" panose="02020603050405020304" pitchFamily="18" charset="0"/>
            </a:rPr>
            <a:t>CÁC VĂN BẢN LIÊN QUAN ĐGN CTĐT CHUNG</a:t>
          </a:r>
          <a:endParaRPr lang="en-US" sz="2500" kern="1200" dirty="0"/>
        </a:p>
      </dsp:txBody>
      <dsp:txXfrm>
        <a:off x="2481230" y="3067"/>
        <a:ext cx="5553139" cy="1579432"/>
      </dsp:txXfrm>
    </dsp:sp>
    <dsp:sp modelId="{4D12CADE-4147-4782-AF23-8AB9AFE992E8}">
      <dsp:nvSpPr>
        <dsp:cNvPr id="0" name=""/>
        <dsp:cNvSpPr/>
      </dsp:nvSpPr>
      <dsp:spPr>
        <a:xfrm>
          <a:off x="328271" y="3596022"/>
          <a:ext cx="3248861" cy="1094305"/>
        </a:xfrm>
        <a:prstGeom prst="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a:solidFill>
                <a:srgbClr val="0070C0"/>
              </a:solidFill>
              <a:effectLst/>
              <a:latin typeface="+mn-lt"/>
              <a:cs typeface="Times New Roman" panose="02020603050405020304" pitchFamily="18" charset="0"/>
            </a:rPr>
            <a:t>CV 1668/QLCL-KĐCLGD, 2019,</a:t>
          </a:r>
        </a:p>
        <a:p>
          <a:pPr lvl="0" algn="ctr" defTabSz="977900">
            <a:lnSpc>
              <a:spcPct val="90000"/>
            </a:lnSpc>
            <a:spcBef>
              <a:spcPct val="0"/>
            </a:spcBef>
            <a:spcAft>
              <a:spcPct val="35000"/>
            </a:spcAft>
          </a:pPr>
          <a:r>
            <a:rPr lang="en-US" sz="2200" b="1" kern="1200" dirty="0" err="1">
              <a:solidFill>
                <a:srgbClr val="0070C0"/>
              </a:solidFill>
              <a:effectLst/>
              <a:latin typeface="Calibri" panose="020F0502020204030204"/>
              <a:ea typeface="+mn-ea"/>
              <a:cs typeface="Times New Roman" panose="02020603050405020304" pitchFamily="18" charset="0"/>
            </a:rPr>
            <a:t>Bảng</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hướng</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dẫn</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đánh</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giá</a:t>
          </a:r>
          <a:r>
            <a:rPr lang="en-US" sz="2200" b="1" kern="1200" dirty="0">
              <a:solidFill>
                <a:srgbClr val="0070C0"/>
              </a:solidFill>
              <a:effectLst/>
              <a:latin typeface="Calibri" panose="020F0502020204030204"/>
              <a:ea typeface="+mn-ea"/>
              <a:cs typeface="Times New Roman" panose="02020603050405020304" pitchFamily="18" charset="0"/>
            </a:rPr>
            <a:t> </a:t>
          </a:r>
        </a:p>
      </dsp:txBody>
      <dsp:txXfrm>
        <a:off x="328271" y="3596022"/>
        <a:ext cx="3248861" cy="1094305"/>
      </dsp:txXfrm>
    </dsp:sp>
    <dsp:sp modelId="{E0D81147-0E78-42A5-BEB4-44870D153886}">
      <dsp:nvSpPr>
        <dsp:cNvPr id="0" name=""/>
        <dsp:cNvSpPr/>
      </dsp:nvSpPr>
      <dsp:spPr>
        <a:xfrm>
          <a:off x="4036741" y="3596022"/>
          <a:ext cx="2953442" cy="10943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a:solidFill>
                <a:srgbClr val="FFFF00"/>
              </a:solidFill>
              <a:effectLst/>
              <a:latin typeface="+mn-lt"/>
              <a:cs typeface="Times New Roman" panose="02020603050405020304" pitchFamily="18" charset="0"/>
            </a:rPr>
            <a:t>768/QLCL-KĐCLGD, </a:t>
          </a:r>
          <a:r>
            <a:rPr lang="en-US" sz="2500" kern="1200" dirty="0"/>
            <a:t>20/4/2018,  </a:t>
          </a:r>
          <a:r>
            <a:rPr lang="en-US" sz="2500" b="1" kern="1200" dirty="0" err="1">
              <a:solidFill>
                <a:srgbClr val="0070C0"/>
              </a:solidFill>
              <a:effectLst/>
              <a:latin typeface="Calibri" panose="020F0502020204030204"/>
              <a:ea typeface="+mn-ea"/>
              <a:cs typeface="Times New Roman" panose="02020603050405020304" pitchFamily="18" charset="0"/>
            </a:rPr>
            <a:t>Bảng</a:t>
          </a:r>
          <a:r>
            <a:rPr lang="en-US" sz="2500" b="1" kern="1200" dirty="0">
              <a:solidFill>
                <a:srgbClr val="0070C0"/>
              </a:solidFill>
              <a:effectLst/>
              <a:latin typeface="Calibri" panose="020F0502020204030204"/>
              <a:ea typeface="+mn-ea"/>
              <a:cs typeface="Times New Roman" panose="02020603050405020304" pitchFamily="18" charset="0"/>
            </a:rPr>
            <a:t> </a:t>
          </a:r>
          <a:r>
            <a:rPr lang="en-US" sz="2500" b="1" kern="1200" dirty="0" err="1">
              <a:solidFill>
                <a:schemeClr val="bg1"/>
              </a:solidFill>
              <a:effectLst/>
              <a:latin typeface="Calibri" panose="020F0502020204030204"/>
              <a:ea typeface="+mn-ea"/>
              <a:cs typeface="Times New Roman" panose="02020603050405020304" pitchFamily="18" charset="0"/>
            </a:rPr>
            <a:t>hướng</a:t>
          </a:r>
          <a:r>
            <a:rPr lang="en-US" sz="2500" b="1" kern="1200" dirty="0">
              <a:solidFill>
                <a:schemeClr val="bg1"/>
              </a:solidFill>
              <a:effectLst/>
              <a:latin typeface="Calibri" panose="020F0502020204030204"/>
              <a:ea typeface="+mn-ea"/>
              <a:cs typeface="Times New Roman" panose="02020603050405020304" pitchFamily="18" charset="0"/>
            </a:rPr>
            <a:t> </a:t>
          </a:r>
          <a:r>
            <a:rPr lang="en-US" sz="2500" b="1" kern="1200" dirty="0" err="1">
              <a:solidFill>
                <a:schemeClr val="bg1"/>
              </a:solidFill>
              <a:effectLst/>
              <a:latin typeface="Calibri" panose="020F0502020204030204"/>
              <a:ea typeface="+mn-ea"/>
              <a:cs typeface="Times New Roman" panose="02020603050405020304" pitchFamily="18" charset="0"/>
            </a:rPr>
            <a:t>dẫn</a:t>
          </a:r>
          <a:r>
            <a:rPr lang="en-US" sz="2500" b="1" kern="1200" dirty="0">
              <a:solidFill>
                <a:schemeClr val="bg1"/>
              </a:solidFill>
              <a:effectLst/>
              <a:latin typeface="Calibri" panose="020F0502020204030204"/>
              <a:ea typeface="+mn-ea"/>
              <a:cs typeface="Times New Roman" panose="02020603050405020304" pitchFamily="18" charset="0"/>
            </a:rPr>
            <a:t> </a:t>
          </a:r>
          <a:r>
            <a:rPr lang="en-US" sz="2500" b="1" kern="1200" dirty="0" err="1">
              <a:solidFill>
                <a:schemeClr val="bg1"/>
              </a:solidFill>
              <a:effectLst/>
              <a:latin typeface="Calibri" panose="020F0502020204030204"/>
              <a:ea typeface="+mn-ea"/>
              <a:cs typeface="Times New Roman" panose="02020603050405020304" pitchFamily="18" charset="0"/>
            </a:rPr>
            <a:t>đánh</a:t>
          </a:r>
          <a:r>
            <a:rPr lang="en-US" sz="2500" b="1" kern="1200" dirty="0">
              <a:solidFill>
                <a:schemeClr val="bg1"/>
              </a:solidFill>
              <a:effectLst/>
              <a:latin typeface="Calibri" panose="020F0502020204030204"/>
              <a:ea typeface="+mn-ea"/>
              <a:cs typeface="Times New Roman" panose="02020603050405020304" pitchFamily="18" charset="0"/>
            </a:rPr>
            <a:t> </a:t>
          </a:r>
          <a:r>
            <a:rPr lang="en-US" sz="2500" b="1" kern="1200" dirty="0" err="1">
              <a:solidFill>
                <a:schemeClr val="bg1"/>
              </a:solidFill>
              <a:effectLst/>
              <a:latin typeface="Calibri" panose="020F0502020204030204"/>
              <a:ea typeface="+mn-ea"/>
              <a:cs typeface="Times New Roman" panose="02020603050405020304" pitchFamily="18" charset="0"/>
            </a:rPr>
            <a:t>giá</a:t>
          </a:r>
          <a:r>
            <a:rPr lang="en-US" sz="2500" b="1" kern="1200" dirty="0">
              <a:solidFill>
                <a:schemeClr val="bg1"/>
              </a:solidFill>
              <a:effectLst/>
              <a:latin typeface="Calibri" panose="020F0502020204030204"/>
              <a:ea typeface="+mn-ea"/>
              <a:cs typeface="Times New Roman" panose="02020603050405020304" pitchFamily="18" charset="0"/>
            </a:rPr>
            <a:t> </a:t>
          </a:r>
          <a:endParaRPr lang="en-US" sz="2500" kern="1200" dirty="0">
            <a:solidFill>
              <a:schemeClr val="bg1"/>
            </a:solidFill>
          </a:endParaRPr>
        </a:p>
      </dsp:txBody>
      <dsp:txXfrm>
        <a:off x="4036741" y="3596022"/>
        <a:ext cx="2953442" cy="1094305"/>
      </dsp:txXfrm>
    </dsp:sp>
    <dsp:sp modelId="{83141FAB-8C88-44ED-8221-840554040888}">
      <dsp:nvSpPr>
        <dsp:cNvPr id="0" name=""/>
        <dsp:cNvSpPr/>
      </dsp:nvSpPr>
      <dsp:spPr>
        <a:xfrm>
          <a:off x="7778063" y="3577364"/>
          <a:ext cx="2737536" cy="1094305"/>
        </a:xfrm>
        <a:prstGeom prst="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a:solidFill>
                <a:srgbClr val="00B0F0"/>
              </a:solidFill>
              <a:effectLst/>
              <a:latin typeface="+mn-lt"/>
              <a:cs typeface="Times New Roman" panose="02020603050405020304" pitchFamily="18" charset="0"/>
            </a:rPr>
            <a:t>766/QLKH-KĐCLGD,2021, </a:t>
          </a:r>
          <a:r>
            <a:rPr lang="vi-VN" sz="2000" b="1" kern="1200" dirty="0">
              <a:solidFill>
                <a:srgbClr val="00B0F0"/>
              </a:solidFill>
              <a:effectLst/>
              <a:latin typeface="Calibri" panose="020F0502020204030204"/>
              <a:ea typeface="+mn-ea"/>
              <a:cs typeface="Times New Roman" panose="02020603050405020304" pitchFamily="18" charset="0"/>
            </a:rPr>
            <a:t>hướng dẫn tự đánh giá </a:t>
          </a:r>
          <a:r>
            <a:rPr lang="en-US" sz="2000" b="1" kern="1200" dirty="0">
              <a:solidFill>
                <a:srgbClr val="00B0F0"/>
              </a:solidFill>
              <a:effectLst/>
              <a:latin typeface="Calibri" panose="020F0502020204030204"/>
              <a:ea typeface="+mn-ea"/>
              <a:cs typeface="Times New Roman" panose="02020603050405020304" pitchFamily="18" charset="0"/>
            </a:rPr>
            <a:t>CSGD ĐH</a:t>
          </a:r>
        </a:p>
      </dsp:txBody>
      <dsp:txXfrm>
        <a:off x="7778063" y="3577364"/>
        <a:ext cx="2737536" cy="1094305"/>
      </dsp:txXfrm>
    </dsp:sp>
    <dsp:sp modelId="{56ED5D4A-B5E5-436C-B93B-14E077FE796E}">
      <dsp:nvSpPr>
        <dsp:cNvPr id="0" name=""/>
        <dsp:cNvSpPr/>
      </dsp:nvSpPr>
      <dsp:spPr>
        <a:xfrm>
          <a:off x="1811854" y="2091253"/>
          <a:ext cx="3216141" cy="996014"/>
        </a:xfrm>
        <a:prstGeom prst="rect">
          <a:avLst/>
        </a:prstGeom>
        <a:solidFill>
          <a:schemeClr val="accent4"/>
        </a:solidFill>
        <a:ln w="12700" cap="flat" cmpd="sng" algn="ctr">
          <a:solidFill>
            <a:schemeClr val="accent4">
              <a:lumMod val="20000"/>
              <a:lumOff val="8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a:effectLst/>
              <a:latin typeface="+mn-lt"/>
              <a:cs typeface="Times New Roman" panose="02020603050405020304" pitchFamily="18" charset="0"/>
            </a:rPr>
            <a:t>TT 12/2017/TT-BGDĐT</a:t>
          </a:r>
          <a:endParaRPr lang="en-US" sz="2500" kern="1200" dirty="0"/>
        </a:p>
      </dsp:txBody>
      <dsp:txXfrm>
        <a:off x="1811854" y="2091253"/>
        <a:ext cx="3216141" cy="9960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220767-A46E-4103-83FF-3E857FF73A97}">
      <dsp:nvSpPr>
        <dsp:cNvPr id="0" name=""/>
        <dsp:cNvSpPr/>
      </dsp:nvSpPr>
      <dsp:spPr>
        <a:xfrm rot="5386927">
          <a:off x="960756" y="1097363"/>
          <a:ext cx="1769936" cy="21330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AF0117-E751-4C09-8646-40C5B251F31B}">
      <dsp:nvSpPr>
        <dsp:cNvPr id="0" name=""/>
        <dsp:cNvSpPr/>
      </dsp:nvSpPr>
      <dsp:spPr>
        <a:xfrm>
          <a:off x="197947" y="0"/>
          <a:ext cx="4703359" cy="13582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pPr>
          <a:endParaRPr lang="en-US" sz="2400" b="1" kern="1200" dirty="0">
            <a:solidFill>
              <a:prstClr val="white"/>
            </a:solidFill>
            <a:latin typeface="Calibri" panose="020F0502020204030204"/>
            <a:ea typeface="+mn-ea"/>
            <a:cs typeface="+mn-cs"/>
          </a:endParaRPr>
        </a:p>
      </dsp:txBody>
      <dsp:txXfrm>
        <a:off x="237727" y="39780"/>
        <a:ext cx="4623799" cy="1278641"/>
      </dsp:txXfrm>
    </dsp:sp>
    <dsp:sp modelId="{DBC2A49F-4D81-4E81-BAD8-EACD6EAAD43B}">
      <dsp:nvSpPr>
        <dsp:cNvPr id="0" name=""/>
        <dsp:cNvSpPr/>
      </dsp:nvSpPr>
      <dsp:spPr>
        <a:xfrm rot="5122601">
          <a:off x="994984" y="2920646"/>
          <a:ext cx="1874317" cy="21330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7FE9060-5C9F-413E-B6BA-D3C1F19A82CB}">
      <dsp:nvSpPr>
        <dsp:cNvPr id="0" name=""/>
        <dsp:cNvSpPr/>
      </dsp:nvSpPr>
      <dsp:spPr>
        <a:xfrm>
          <a:off x="172647" y="1655090"/>
          <a:ext cx="4767421" cy="16034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pPr>
          <a:endParaRPr lang="en-US" sz="2400" b="1" kern="1200" dirty="0">
            <a:solidFill>
              <a:prstClr val="white"/>
            </a:solidFill>
            <a:latin typeface="Calibri" panose="020F0502020204030204"/>
            <a:ea typeface="+mn-ea"/>
            <a:cs typeface="+mn-cs"/>
          </a:endParaRPr>
        </a:p>
      </dsp:txBody>
      <dsp:txXfrm>
        <a:off x="219610" y="1702053"/>
        <a:ext cx="4673495" cy="1509500"/>
      </dsp:txXfrm>
    </dsp:sp>
    <dsp:sp modelId="{D1F20BCC-2020-4BDF-A2E8-6CB374D9F87F}">
      <dsp:nvSpPr>
        <dsp:cNvPr id="0" name=""/>
        <dsp:cNvSpPr/>
      </dsp:nvSpPr>
      <dsp:spPr>
        <a:xfrm rot="440879">
          <a:off x="1996439" y="4225746"/>
          <a:ext cx="5801476" cy="21330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5D28461-FC87-462E-A890-C1DF535C9989}">
      <dsp:nvSpPr>
        <dsp:cNvPr id="0" name=""/>
        <dsp:cNvSpPr/>
      </dsp:nvSpPr>
      <dsp:spPr>
        <a:xfrm>
          <a:off x="726021" y="3614019"/>
          <a:ext cx="3990436" cy="1422007"/>
        </a:xfrm>
        <a:prstGeom prst="roundRect">
          <a:avLst>
            <a:gd name="adj" fmla="val 10000"/>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800100">
            <a:lnSpc>
              <a:spcPct val="90000"/>
            </a:lnSpc>
            <a:spcBef>
              <a:spcPct val="0"/>
            </a:spcBef>
            <a:spcAft>
              <a:spcPct val="35000"/>
            </a:spcAft>
            <a:buNone/>
          </a:pPr>
          <a:endParaRPr lang="en-US" sz="2200" b="1" kern="1200" dirty="0">
            <a:solidFill>
              <a:prstClr val="white"/>
            </a:solidFill>
            <a:latin typeface="Calibri" panose="020F0502020204030204"/>
            <a:ea typeface="+mn-ea"/>
            <a:cs typeface="+mn-cs"/>
          </a:endParaRPr>
        </a:p>
      </dsp:txBody>
      <dsp:txXfrm>
        <a:off x="767670" y="3655668"/>
        <a:ext cx="3907138" cy="1338709"/>
      </dsp:txXfrm>
    </dsp:sp>
    <dsp:sp modelId="{6E3D345B-FEFD-4741-ACD5-F203B2D65B89}">
      <dsp:nvSpPr>
        <dsp:cNvPr id="0" name=""/>
        <dsp:cNvSpPr/>
      </dsp:nvSpPr>
      <dsp:spPr>
        <a:xfrm rot="16065859">
          <a:off x="6624561" y="3487456"/>
          <a:ext cx="2219935" cy="21330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0A3F67-11BC-4725-BB4F-B853491568FA}">
      <dsp:nvSpPr>
        <dsp:cNvPr id="0" name=""/>
        <dsp:cNvSpPr/>
      </dsp:nvSpPr>
      <dsp:spPr>
        <a:xfrm>
          <a:off x="7300091" y="5036694"/>
          <a:ext cx="2370011" cy="606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en-US" sz="500" kern="1200" dirty="0"/>
        </a:p>
      </dsp:txBody>
      <dsp:txXfrm>
        <a:off x="7301866" y="5038469"/>
        <a:ext cx="2366461" cy="57070"/>
      </dsp:txXfrm>
    </dsp:sp>
    <dsp:sp modelId="{90272DFE-E3A3-46B6-99D7-B08E39E22D25}">
      <dsp:nvSpPr>
        <dsp:cNvPr id="0" name=""/>
        <dsp:cNvSpPr/>
      </dsp:nvSpPr>
      <dsp:spPr>
        <a:xfrm rot="16051956">
          <a:off x="6641854" y="1365733"/>
          <a:ext cx="2012123" cy="21330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B9B9AD-C05C-4917-9DB4-4956FC4C862C}">
      <dsp:nvSpPr>
        <dsp:cNvPr id="0" name=""/>
        <dsp:cNvSpPr/>
      </dsp:nvSpPr>
      <dsp:spPr>
        <a:xfrm>
          <a:off x="6670793" y="2133861"/>
          <a:ext cx="3455406" cy="1422007"/>
        </a:xfrm>
        <a:prstGeom prst="roundRect">
          <a:avLst>
            <a:gd name="adj" fmla="val 1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en-US" sz="2000" b="1" kern="1200" dirty="0"/>
        </a:p>
      </dsp:txBody>
      <dsp:txXfrm>
        <a:off x="6712442" y="2175510"/>
        <a:ext cx="3372108" cy="1338709"/>
      </dsp:txXfrm>
    </dsp:sp>
    <dsp:sp modelId="{1F655210-1FAB-4E3B-B99F-4D847725F873}">
      <dsp:nvSpPr>
        <dsp:cNvPr id="0" name=""/>
        <dsp:cNvSpPr/>
      </dsp:nvSpPr>
      <dsp:spPr>
        <a:xfrm>
          <a:off x="6658540" y="116132"/>
          <a:ext cx="3306664" cy="1422007"/>
        </a:xfrm>
        <a:prstGeom prst="roundRect">
          <a:avLst>
            <a:gd name="adj" fmla="val 10000"/>
          </a:avLst>
        </a:prstGeom>
        <a:solidFill>
          <a:srgbClr val="FF0000"/>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en-US" sz="2000" b="1" kern="1200" dirty="0"/>
        </a:p>
      </dsp:txBody>
      <dsp:txXfrm>
        <a:off x="6700189" y="157781"/>
        <a:ext cx="3223366" cy="13387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F6BEB-ED4A-4AFA-8D3D-F61DAF4CEC43}">
      <dsp:nvSpPr>
        <dsp:cNvPr id="0" name=""/>
        <dsp:cNvSpPr/>
      </dsp:nvSpPr>
      <dsp:spPr>
        <a:xfrm rot="5400000">
          <a:off x="328437" y="1032591"/>
          <a:ext cx="883913" cy="154078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7E5972-19CA-4C74-82CB-5814CD78156D}">
      <dsp:nvSpPr>
        <dsp:cNvPr id="0" name=""/>
        <dsp:cNvSpPr/>
      </dsp:nvSpPr>
      <dsp:spPr>
        <a:xfrm>
          <a:off x="0" y="36938"/>
          <a:ext cx="4626545" cy="1303674"/>
        </a:xfrm>
        <a:prstGeom prst="roundRect">
          <a:avLst>
            <a:gd name="adj" fmla="val 16670"/>
          </a:avLst>
        </a:prstGeom>
        <a:solidFill>
          <a:schemeClr val="accent1">
            <a:hueOff val="0"/>
            <a:satOff val="0"/>
            <a:lumOff val="0"/>
            <a:alphaOff val="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highlight>
                <a:srgbClr val="E19F27"/>
              </a:highlight>
            </a:rPr>
            <a:t>ĐẢM BẢO CHẤT LƯỢNG VỀ CHIẾN LƯỢC</a:t>
          </a:r>
          <a:endParaRPr lang="en-US" sz="2800" kern="1200" dirty="0">
            <a:highlight>
              <a:srgbClr val="E19F27"/>
            </a:highlight>
          </a:endParaRPr>
        </a:p>
      </dsp:txBody>
      <dsp:txXfrm>
        <a:off x="63652" y="100590"/>
        <a:ext cx="4499241" cy="1176370"/>
      </dsp:txXfrm>
    </dsp:sp>
    <dsp:sp modelId="{BB8B12F8-5F99-4027-925A-22B115B8F497}">
      <dsp:nvSpPr>
        <dsp:cNvPr id="0" name=""/>
        <dsp:cNvSpPr/>
      </dsp:nvSpPr>
      <dsp:spPr>
        <a:xfrm>
          <a:off x="1844253" y="332758"/>
          <a:ext cx="1879736" cy="775861"/>
        </a:xfrm>
        <a:prstGeom prst="rect">
          <a:avLst/>
        </a:prstGeom>
        <a:noFill/>
        <a:ln>
          <a:noFill/>
        </a:ln>
        <a:effectLst/>
      </dsp:spPr>
      <dsp:style>
        <a:lnRef idx="0">
          <a:scrgbClr r="0" g="0" b="0"/>
        </a:lnRef>
        <a:fillRef idx="0">
          <a:scrgbClr r="0" g="0" b="0"/>
        </a:fillRef>
        <a:effectRef idx="0">
          <a:scrgbClr r="0" g="0" b="0"/>
        </a:effectRef>
        <a:fontRef idx="minor"/>
      </dsp:style>
    </dsp:sp>
    <dsp:sp modelId="{20EFBEC9-23D4-4A92-AAF2-378D7151881C}">
      <dsp:nvSpPr>
        <dsp:cNvPr id="0" name=""/>
        <dsp:cNvSpPr/>
      </dsp:nvSpPr>
      <dsp:spPr>
        <a:xfrm rot="5400000">
          <a:off x="569414" y="2701005"/>
          <a:ext cx="1106371" cy="125956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ED49E9-DD23-438F-BB32-61A853CAAB8B}">
      <dsp:nvSpPr>
        <dsp:cNvPr id="0" name=""/>
        <dsp:cNvSpPr/>
      </dsp:nvSpPr>
      <dsp:spPr>
        <a:xfrm>
          <a:off x="377608" y="1545486"/>
          <a:ext cx="4190687" cy="1303674"/>
        </a:xfrm>
        <a:prstGeom prst="roundRect">
          <a:avLst>
            <a:gd name="adj" fmla="val 16670"/>
          </a:avLst>
        </a:prstGeom>
        <a:solidFill>
          <a:schemeClr val="bg2"/>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solidFill>
                <a:srgbClr val="C00000"/>
              </a:solidFill>
            </a:rPr>
            <a:t>ĐẢM BẢO CHẤT LƯỢNG VỀ HỆ THỐNG</a:t>
          </a:r>
        </a:p>
      </dsp:txBody>
      <dsp:txXfrm>
        <a:off x="441260" y="1609138"/>
        <a:ext cx="4063383" cy="1176370"/>
      </dsp:txXfrm>
    </dsp:sp>
    <dsp:sp modelId="{563ED1DE-FDFF-408F-A180-6CB52FFC6066}">
      <dsp:nvSpPr>
        <dsp:cNvPr id="0" name=""/>
        <dsp:cNvSpPr/>
      </dsp:nvSpPr>
      <dsp:spPr>
        <a:xfrm>
          <a:off x="5368119" y="1506158"/>
          <a:ext cx="1354589" cy="1053687"/>
        </a:xfrm>
        <a:prstGeom prst="rect">
          <a:avLst/>
        </a:prstGeom>
        <a:noFill/>
        <a:ln>
          <a:noFill/>
        </a:ln>
        <a:effectLst/>
      </dsp:spPr>
      <dsp:style>
        <a:lnRef idx="0">
          <a:scrgbClr r="0" g="0" b="0"/>
        </a:lnRef>
        <a:fillRef idx="0">
          <a:scrgbClr r="0" g="0" b="0"/>
        </a:fillRef>
        <a:effectRef idx="0">
          <a:scrgbClr r="0" g="0" b="0"/>
        </a:effectRef>
        <a:fontRef idx="minor"/>
      </dsp:style>
    </dsp:sp>
    <dsp:sp modelId="{EF727CAE-7D0B-4C99-B3FC-A46A1B5CD3F2}">
      <dsp:nvSpPr>
        <dsp:cNvPr id="0" name=""/>
        <dsp:cNvSpPr/>
      </dsp:nvSpPr>
      <dsp:spPr>
        <a:xfrm rot="5400000">
          <a:off x="4970141" y="4306702"/>
          <a:ext cx="1106371" cy="125956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9FE436-118D-4A9D-9673-EF1A46B68129}">
      <dsp:nvSpPr>
        <dsp:cNvPr id="0" name=""/>
        <dsp:cNvSpPr/>
      </dsp:nvSpPr>
      <dsp:spPr>
        <a:xfrm>
          <a:off x="1725067" y="3123401"/>
          <a:ext cx="4648466" cy="1112686"/>
        </a:xfrm>
        <a:prstGeom prst="roundRect">
          <a:avLst>
            <a:gd name="adj" fmla="val 1667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50000"/>
            </a:lnSpc>
            <a:spcBef>
              <a:spcPct val="0"/>
            </a:spcBef>
            <a:spcAft>
              <a:spcPts val="600"/>
            </a:spcAft>
          </a:pPr>
          <a:r>
            <a:rPr lang="en-US" sz="24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2400" b="1" kern="1200" dirty="0">
              <a:solidFill>
                <a:srgbClr val="0000FF"/>
              </a:solidFill>
              <a:latin typeface="Times New Roman" panose="02020603050405020304" pitchFamily="18" charset="0"/>
              <a:ea typeface="+mn-ea"/>
              <a:cs typeface="Times New Roman" panose="02020603050405020304" pitchFamily="18" charset="0"/>
            </a:rPr>
            <a:t>NĂNG</a:t>
          </a:r>
          <a:r>
            <a:rPr lang="en-US" sz="2400" b="1" kern="1200" dirty="0">
              <a:latin typeface="Times New Roman" panose="02020603050405020304" pitchFamily="18" charset="0"/>
              <a:cs typeface="Times New Roman" panose="02020603050405020304" pitchFamily="18" charset="0"/>
            </a:rPr>
            <a:t> </a:t>
          </a:r>
          <a:endParaRPr lang="en-US" sz="2400" kern="1200" dirty="0">
            <a:latin typeface="Times New Roman" panose="02020603050405020304" pitchFamily="18" charset="0"/>
            <a:cs typeface="Times New Roman" panose="02020603050405020304" pitchFamily="18" charset="0"/>
          </a:endParaRPr>
        </a:p>
      </dsp:txBody>
      <dsp:txXfrm>
        <a:off x="1779394" y="3177728"/>
        <a:ext cx="4539812" cy="1004032"/>
      </dsp:txXfrm>
    </dsp:sp>
    <dsp:sp modelId="{26969910-8A21-4956-82D0-F5BBD23E43BF}">
      <dsp:nvSpPr>
        <dsp:cNvPr id="0" name=""/>
        <dsp:cNvSpPr/>
      </dsp:nvSpPr>
      <dsp:spPr>
        <a:xfrm>
          <a:off x="7881061" y="4170792"/>
          <a:ext cx="3539677" cy="1443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a:t>TC 22-  25</a:t>
          </a:r>
        </a:p>
        <a:p>
          <a:pPr marL="285750" lvl="1" indent="-285750" algn="l" defTabSz="1244600">
            <a:lnSpc>
              <a:spcPct val="90000"/>
            </a:lnSpc>
            <a:spcBef>
              <a:spcPct val="0"/>
            </a:spcBef>
            <a:spcAft>
              <a:spcPct val="15000"/>
            </a:spcAft>
            <a:buChar char="••"/>
          </a:pPr>
          <a:r>
            <a:rPr lang="vi-VN" sz="2800" b="1" kern="1200" dirty="0"/>
            <a:t>Kết quả phục vụ </a:t>
          </a:r>
          <a:r>
            <a:rPr lang="en-US" sz="2800" b="1" kern="1200" dirty="0"/>
            <a:t>CĐ </a:t>
          </a:r>
          <a:r>
            <a:rPr lang="en-US" sz="2400" b="1" kern="1200" dirty="0">
              <a:solidFill>
                <a:srgbClr val="FF0000"/>
              </a:solidFill>
              <a:latin typeface="Calibri" panose="020F0502020204030204"/>
              <a:ea typeface="+mn-ea"/>
              <a:cs typeface="+mn-cs"/>
            </a:rPr>
            <a:t>: </a:t>
          </a:r>
          <a:r>
            <a:rPr lang="en-US" sz="2400" b="1" kern="1200" dirty="0">
              <a:solidFill>
                <a:srgbClr val="FF0000"/>
              </a:solidFill>
            </a:rPr>
            <a:t>24</a:t>
          </a:r>
          <a:endParaRPr lang="en-US" sz="3600" b="1" kern="1200" dirty="0"/>
        </a:p>
      </dsp:txBody>
      <dsp:txXfrm>
        <a:off x="7881061" y="4170792"/>
        <a:ext cx="3539677" cy="1443024"/>
      </dsp:txXfrm>
    </dsp:sp>
    <dsp:sp modelId="{618D9DBF-99B1-4A13-A5FA-C8D1810709A2}">
      <dsp:nvSpPr>
        <dsp:cNvPr id="0" name=""/>
        <dsp:cNvSpPr/>
      </dsp:nvSpPr>
      <dsp:spPr>
        <a:xfrm>
          <a:off x="2185464" y="4351397"/>
          <a:ext cx="4980453" cy="1204151"/>
        </a:xfrm>
        <a:prstGeom prst="roundRect">
          <a:avLst>
            <a:gd name="adj" fmla="val 1667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b="1" kern="1200" dirty="0"/>
            <a:t>KẾT QUẢ HOẠT ĐỘNG</a:t>
          </a:r>
          <a:endParaRPr lang="en-US" sz="3900" kern="1200" dirty="0"/>
        </a:p>
      </dsp:txBody>
      <dsp:txXfrm>
        <a:off x="2244256" y="4410189"/>
        <a:ext cx="4862869" cy="1086567"/>
      </dsp:txXfrm>
    </dsp:sp>
    <dsp:sp modelId="{B9F6744F-50FB-44DA-A2D8-0F3ABAC50F45}">
      <dsp:nvSpPr>
        <dsp:cNvPr id="0" name=""/>
        <dsp:cNvSpPr/>
      </dsp:nvSpPr>
      <dsp:spPr>
        <a:xfrm flipH="1">
          <a:off x="8933252" y="4544416"/>
          <a:ext cx="256992" cy="95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57150" lvl="1" indent="-57150" algn="l" defTabSz="222250">
            <a:lnSpc>
              <a:spcPct val="90000"/>
            </a:lnSpc>
            <a:spcBef>
              <a:spcPct val="0"/>
            </a:spcBef>
            <a:spcAft>
              <a:spcPct val="15000"/>
            </a:spcAft>
            <a:buChar char="••"/>
          </a:pPr>
          <a:endParaRPr lang="en-US" sz="500" kern="1200" dirty="0"/>
        </a:p>
      </dsp:txBody>
      <dsp:txXfrm>
        <a:off x="8933252" y="4544416"/>
        <a:ext cx="256992" cy="9579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A50F0-747D-49BF-BC43-B17F6E261357}">
      <dsp:nvSpPr>
        <dsp:cNvPr id="0" name=""/>
        <dsp:cNvSpPr/>
      </dsp:nvSpPr>
      <dsp:spPr>
        <a:xfrm>
          <a:off x="3068734" y="1868852"/>
          <a:ext cx="4793644" cy="3078245"/>
        </a:xfrm>
        <a:prstGeom prst="ellipse">
          <a:avLst/>
        </a:prstGeom>
        <a:solidFill>
          <a:schemeClr val="accent4">
            <a:lumMod val="5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b="1" kern="1200" dirty="0" err="1">
              <a:latin typeface="Times New Roman" panose="02020603050405020304" pitchFamily="18" charset="0"/>
              <a:cs typeface="Times New Roman" panose="02020603050405020304" pitchFamily="18" charset="0"/>
            </a:rPr>
            <a:t>Tiêu</a:t>
          </a:r>
          <a:r>
            <a:rPr lang="en-US" sz="4000" b="1" kern="1200" dirty="0">
              <a:latin typeface="Times New Roman" panose="02020603050405020304" pitchFamily="18" charset="0"/>
              <a:cs typeface="Times New Roman" panose="02020603050405020304" pitchFamily="18" charset="0"/>
            </a:rPr>
            <a:t> </a:t>
          </a:r>
          <a:r>
            <a:rPr lang="en-US" sz="4000" b="1" kern="1200" dirty="0" err="1">
              <a:latin typeface="Times New Roman" panose="02020603050405020304" pitchFamily="18" charset="0"/>
              <a:cs typeface="Times New Roman" panose="02020603050405020304" pitchFamily="18" charset="0"/>
            </a:rPr>
            <a:t>chuẩn</a:t>
          </a:r>
          <a:r>
            <a:rPr lang="en-US" sz="4000" b="1" kern="1200" dirty="0">
              <a:latin typeface="Times New Roman" panose="02020603050405020304" pitchFamily="18" charset="0"/>
              <a:cs typeface="Times New Roman" panose="02020603050405020304" pitchFamily="18" charset="0"/>
            </a:rPr>
            <a:t> </a:t>
          </a:r>
          <a:r>
            <a:rPr lang="en-US" sz="3600" b="1" kern="1200" dirty="0"/>
            <a:t>24. </a:t>
          </a:r>
        </a:p>
        <a:p>
          <a:pPr lvl="0" algn="ctr" defTabSz="1778000">
            <a:lnSpc>
              <a:spcPct val="90000"/>
            </a:lnSpc>
            <a:spcBef>
              <a:spcPct val="0"/>
            </a:spcBef>
            <a:spcAft>
              <a:spcPct val="35000"/>
            </a:spcAft>
          </a:pPr>
          <a:r>
            <a:rPr lang="vi-VN" sz="4000" b="1" kern="1200" dirty="0"/>
            <a:t>Kết quả phục vụ cộng đồng</a:t>
          </a:r>
          <a:endParaRPr lang="en-US" sz="4000" kern="1200" dirty="0">
            <a:solidFill>
              <a:srgbClr val="FF0000"/>
            </a:solidFill>
          </a:endParaRPr>
        </a:p>
      </dsp:txBody>
      <dsp:txXfrm>
        <a:off x="3770747" y="2319651"/>
        <a:ext cx="3389618" cy="2176647"/>
      </dsp:txXfrm>
    </dsp:sp>
    <dsp:sp modelId="{9EFB084E-6D77-41CF-AC32-BF75A26ED5E1}">
      <dsp:nvSpPr>
        <dsp:cNvPr id="0" name=""/>
        <dsp:cNvSpPr/>
      </dsp:nvSpPr>
      <dsp:spPr>
        <a:xfrm>
          <a:off x="2274179" y="-166038"/>
          <a:ext cx="6037002" cy="2441142"/>
        </a:xfrm>
        <a:prstGeom prst="ellipse">
          <a:avLst/>
        </a:prstGeom>
        <a:solidFill>
          <a:schemeClr val="accent3">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TC 24.1. </a:t>
          </a:r>
          <a:r>
            <a:rPr lang="vi-VN" sz="2000" kern="1200" dirty="0">
              <a:solidFill>
                <a:srgbClr val="FF0000"/>
              </a:solidFill>
            </a:rPr>
            <a:t>Loại hình và khối lượng </a:t>
          </a:r>
          <a:r>
            <a:rPr lang="vi-VN" sz="2000" kern="1200" dirty="0"/>
            <a:t>tham gia vào hoạt động kết nối và phục vụ cộng đồng, đóng góp cho xã hội </a:t>
          </a:r>
          <a:r>
            <a:rPr lang="vi-VN" sz="2000" b="1" kern="1200" dirty="0">
              <a:solidFill>
                <a:srgbClr val="FF0000"/>
              </a:solidFill>
            </a:rPr>
            <a:t>được xác lập, giám sát và đối sánh </a:t>
          </a:r>
          <a:r>
            <a:rPr lang="vi-VN" sz="2000" kern="1200" dirty="0"/>
            <a:t>để cải tiến</a:t>
          </a:r>
          <a:endParaRPr lang="en-US" sz="2400" b="1" kern="1200" dirty="0">
            <a:solidFill>
              <a:prstClr val="black"/>
            </a:solidFill>
            <a:latin typeface="Times New Roman" panose="02020603050405020304" pitchFamily="18" charset="0"/>
            <a:ea typeface="+mn-ea"/>
            <a:cs typeface="Times New Roman" panose="02020603050405020304" pitchFamily="18" charset="0"/>
          </a:endParaRPr>
        </a:p>
      </dsp:txBody>
      <dsp:txXfrm>
        <a:off x="3158277" y="191459"/>
        <a:ext cx="4268806" cy="1726148"/>
      </dsp:txXfrm>
    </dsp:sp>
    <dsp:sp modelId="{B91F2A28-919A-44C7-9D7B-EA8B46798D12}">
      <dsp:nvSpPr>
        <dsp:cNvPr id="0" name=""/>
        <dsp:cNvSpPr/>
      </dsp:nvSpPr>
      <dsp:spPr>
        <a:xfrm>
          <a:off x="7625651" y="1595672"/>
          <a:ext cx="3383588" cy="349874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just"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TC.24.2</a:t>
          </a:r>
          <a:r>
            <a:rPr lang="en-US" sz="2400" b="1" i="1" kern="1200" dirty="0"/>
            <a:t>. </a:t>
          </a:r>
          <a:r>
            <a:rPr lang="vi-VN" sz="2000" b="1" kern="1200" dirty="0">
              <a:solidFill>
                <a:srgbClr val="FF0000"/>
              </a:solidFill>
            </a:rPr>
            <a:t>Tác động xã hội, kết quả </a:t>
          </a:r>
          <a:r>
            <a:rPr lang="vi-VN" sz="2000" kern="1200" dirty="0"/>
            <a:t>của hoạt động kết nối và </a:t>
          </a:r>
          <a:r>
            <a:rPr lang="en-US" sz="2000" kern="1200" dirty="0"/>
            <a:t>PVCĐ</a:t>
          </a:r>
          <a:r>
            <a:rPr lang="vi-VN" sz="2000" kern="1200" dirty="0"/>
            <a:t>, đóng góp cho xã hội được </a:t>
          </a:r>
          <a:r>
            <a:rPr lang="vi-VN" sz="2000" b="1" kern="1200" dirty="0">
              <a:solidFill>
                <a:srgbClr val="FF0000"/>
              </a:solidFill>
            </a:rPr>
            <a:t>xác lập, giám sát và đối sánh </a:t>
          </a:r>
          <a:r>
            <a:rPr lang="vi-VN" sz="2000" kern="1200" dirty="0"/>
            <a:t>để cải tiến.</a:t>
          </a:r>
          <a:endParaRPr lang="en-US" sz="2200" b="1" kern="1200" dirty="0">
            <a:solidFill>
              <a:prstClr val="black"/>
            </a:solidFill>
            <a:latin typeface="Arial" panose="020B0604020202020204" pitchFamily="34" charset="0"/>
            <a:ea typeface="+mn-ea"/>
            <a:cs typeface="+mn-cs"/>
          </a:endParaRPr>
        </a:p>
      </dsp:txBody>
      <dsp:txXfrm>
        <a:off x="8121166" y="2108051"/>
        <a:ext cx="2392558" cy="2473985"/>
      </dsp:txXfrm>
    </dsp:sp>
    <dsp:sp modelId="{D5A9ED3A-41B6-4C11-88D7-A98EB97E855C}">
      <dsp:nvSpPr>
        <dsp:cNvPr id="0" name=""/>
        <dsp:cNvSpPr/>
      </dsp:nvSpPr>
      <dsp:spPr>
        <a:xfrm>
          <a:off x="2242496" y="4603790"/>
          <a:ext cx="6561179" cy="1946741"/>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just" defTabSz="889000">
            <a:lnSpc>
              <a:spcPct val="90000"/>
            </a:lnSpc>
            <a:spcBef>
              <a:spcPct val="0"/>
            </a:spcBef>
            <a:spcAft>
              <a:spcPct val="35000"/>
            </a:spcAft>
          </a:pPr>
          <a:r>
            <a:rPr lang="en-US" sz="2000" b="1" i="0" kern="1200" dirty="0">
              <a:solidFill>
                <a:srgbClr val="FF0000"/>
              </a:solidFill>
              <a:latin typeface="Times New Roman" panose="02020603050405020304" pitchFamily="18" charset="0"/>
              <a:cs typeface="Times New Roman" panose="02020603050405020304" pitchFamily="18" charset="0"/>
            </a:rPr>
            <a:t>TC.</a:t>
          </a:r>
          <a:r>
            <a:rPr lang="vi-VN" sz="2000" b="1" i="0" kern="1200" dirty="0">
              <a:solidFill>
                <a:srgbClr val="FF0000"/>
              </a:solidFill>
              <a:latin typeface="Times New Roman" panose="02020603050405020304" pitchFamily="18" charset="0"/>
              <a:cs typeface="Times New Roman" panose="02020603050405020304" pitchFamily="18" charset="0"/>
            </a:rPr>
            <a:t>2</a:t>
          </a:r>
          <a:r>
            <a:rPr lang="en-US" sz="2000" b="1" i="0" kern="1200" dirty="0">
              <a:solidFill>
                <a:srgbClr val="FF0000"/>
              </a:solidFill>
              <a:latin typeface="Times New Roman" panose="02020603050405020304" pitchFamily="18" charset="0"/>
              <a:cs typeface="Times New Roman" panose="02020603050405020304" pitchFamily="18" charset="0"/>
            </a:rPr>
            <a:t>4</a:t>
          </a:r>
          <a:r>
            <a:rPr lang="vi-VN" sz="2000" b="1" i="0" kern="1200" dirty="0">
              <a:solidFill>
                <a:srgbClr val="FF0000"/>
              </a:solidFill>
              <a:latin typeface="Times New Roman" panose="02020603050405020304" pitchFamily="18" charset="0"/>
              <a:cs typeface="Times New Roman" panose="02020603050405020304" pitchFamily="18" charset="0"/>
            </a:rPr>
            <a:t>.</a:t>
          </a:r>
          <a:r>
            <a:rPr lang="en-US" sz="2000" b="1" i="0" kern="1200" dirty="0">
              <a:solidFill>
                <a:srgbClr val="FF0000"/>
              </a:solidFill>
              <a:latin typeface="Times New Roman" panose="02020603050405020304" pitchFamily="18" charset="0"/>
              <a:cs typeface="Times New Roman" panose="02020603050405020304" pitchFamily="18" charset="0"/>
            </a:rPr>
            <a:t>3</a:t>
          </a:r>
          <a:r>
            <a:rPr lang="vi-VN" sz="2000" b="1" i="1" kern="1200" dirty="0">
              <a:solidFill>
                <a:srgbClr val="FF0000"/>
              </a:solidFill>
            </a:rPr>
            <a:t>. </a:t>
          </a:r>
          <a:r>
            <a:rPr lang="vi-VN" sz="2000" kern="1200" dirty="0"/>
            <a:t>Tác động của hoạt động kết nối và phục vụ cộng đồng </a:t>
          </a:r>
          <a:r>
            <a:rPr lang="vi-VN" sz="2000" b="1" kern="1200" dirty="0">
              <a:solidFill>
                <a:srgbClr val="FF0000"/>
              </a:solidFill>
            </a:rPr>
            <a:t>đối với NH và đội ngũ cán bộ, GV,</a:t>
          </a:r>
          <a:r>
            <a:rPr lang="vi-VN" sz="2000" kern="1200" dirty="0"/>
            <a:t> nhân viên được xác lập, giám sát và đối sánh để cải tiến.</a:t>
          </a:r>
          <a:endParaRPr lang="en-US" sz="2000" b="1" kern="1200" dirty="0">
            <a:solidFill>
              <a:prstClr val="black"/>
            </a:solidFill>
            <a:latin typeface="Times New Roman" panose="02020603050405020304" pitchFamily="18" charset="0"/>
            <a:ea typeface="+mn-ea"/>
            <a:cs typeface="Times New Roman" panose="02020603050405020304" pitchFamily="18" charset="0"/>
          </a:endParaRPr>
        </a:p>
      </dsp:txBody>
      <dsp:txXfrm>
        <a:off x="3203358" y="4888884"/>
        <a:ext cx="4639455" cy="1376553"/>
      </dsp:txXfrm>
    </dsp:sp>
    <dsp:sp modelId="{6B09F1FE-B0F7-4F3C-97E9-933474F263DF}">
      <dsp:nvSpPr>
        <dsp:cNvPr id="0" name=""/>
        <dsp:cNvSpPr/>
      </dsp:nvSpPr>
      <dsp:spPr>
        <a:xfrm>
          <a:off x="184139" y="1493195"/>
          <a:ext cx="3003392" cy="3703680"/>
        </a:xfrm>
        <a:prstGeom prst="ellipse">
          <a:avLst/>
        </a:prstGeom>
        <a:solidFill>
          <a:srgbClr val="FFFF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just" defTabSz="1244600">
            <a:lnSpc>
              <a:spcPct val="90000"/>
            </a:lnSpc>
            <a:spcBef>
              <a:spcPct val="0"/>
            </a:spcBef>
            <a:spcAft>
              <a:spcPct val="35000"/>
            </a:spcAft>
          </a:pPr>
          <a:r>
            <a:rPr lang="en-US" sz="2800" b="1" i="0" kern="1200" dirty="0">
              <a:solidFill>
                <a:srgbClr val="FF0000"/>
              </a:solidFill>
              <a:latin typeface="Times New Roman" panose="02020603050405020304" pitchFamily="18" charset="0"/>
              <a:cs typeface="Times New Roman" panose="02020603050405020304" pitchFamily="18" charset="0"/>
            </a:rPr>
            <a:t>TC. 24.4</a:t>
          </a:r>
          <a:r>
            <a:rPr lang="en-US" sz="2400" b="1" i="1" kern="1200" dirty="0"/>
            <a:t>. </a:t>
          </a:r>
          <a:r>
            <a:rPr lang="vi-VN" sz="2000" b="1" kern="1200" dirty="0">
              <a:solidFill>
                <a:srgbClr val="FF0000"/>
              </a:solidFill>
            </a:rPr>
            <a:t>Sự hài lòng của các bên liên quan </a:t>
          </a:r>
          <a:r>
            <a:rPr lang="vi-VN" sz="2000" kern="1200" dirty="0"/>
            <a:t>về hoạt động kết nối và </a:t>
          </a:r>
          <a:r>
            <a:rPr lang="en-US" sz="2000" kern="1200" dirty="0"/>
            <a:t>PVCĐ</a:t>
          </a:r>
          <a:r>
            <a:rPr lang="vi-VN" sz="2000" kern="1200" dirty="0"/>
            <a:t>, đóng góp cho xã hội được xác lập, giám sát và đối sánh để cải tiến</a:t>
          </a:r>
          <a:endParaRPr lang="en-US" sz="2400" b="1" kern="1200" dirty="0">
            <a:solidFill>
              <a:prstClr val="black"/>
            </a:solidFill>
            <a:latin typeface="Times New Roman" panose="02020603050405020304" pitchFamily="18" charset="0"/>
            <a:ea typeface="+mn-ea"/>
            <a:cs typeface="Times New Roman" panose="02020603050405020304" pitchFamily="18" charset="0"/>
          </a:endParaRPr>
        </a:p>
      </dsp:txBody>
      <dsp:txXfrm>
        <a:off x="623976" y="2035586"/>
        <a:ext cx="2123718" cy="26188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AE0AFC5B-9986-D423-ACF7-AFD7C829D7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AAF7AC0B-CD08-FF00-963B-A31BB86CBF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413434-5366-4F32-965A-1756D24C4D87}" type="datetimeFigureOut">
              <a:rPr lang="en-US" smtClean="0"/>
              <a:t>18/8/2023</a:t>
            </a:fld>
            <a:endParaRPr lang="en-US"/>
          </a:p>
        </p:txBody>
      </p:sp>
      <p:sp>
        <p:nvSpPr>
          <p:cNvPr id="4" name="Footer Placeholder 3">
            <a:extLst>
              <a:ext uri="{FF2B5EF4-FFF2-40B4-BE49-F238E27FC236}">
                <a16:creationId xmlns:a16="http://schemas.microsoft.com/office/drawing/2014/main" xmlns="" id="{8900C728-169F-D724-B72F-EF6613908A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4B7AC7EC-D4B1-7A76-7465-9E0BA2A273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8A2314-31E5-47F5-A820-E4C5E9E56A76}" type="slidenum">
              <a:rPr lang="en-US" smtClean="0"/>
              <a:t>‹#›</a:t>
            </a:fld>
            <a:endParaRPr lang="en-US"/>
          </a:p>
        </p:txBody>
      </p:sp>
    </p:spTree>
    <p:extLst>
      <p:ext uri="{BB962C8B-B14F-4D97-AF65-F5344CB8AC3E}">
        <p14:creationId xmlns:p14="http://schemas.microsoft.com/office/powerpoint/2010/main" val="37215770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14FBA-4C38-4640-9CEA-BD7F331483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15F5960-9835-4CCB-B114-950E1AAA4F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AD9F827-1343-46BE-BF96-72906E21D8F3}"/>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20CD15F-5841-41E7-8169-3AA17DFDC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ED5F75-9B26-41DE-ACA2-349360348E39}"/>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4083189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CB432A-EAB9-4D6C-810F-AE51D13968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D80584-FB25-4E1F-9946-D12359762A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C2C725-04A4-406A-9681-CDE201F2481E}"/>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B170DE-D506-476E-BB48-F2808B895E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DA98181-D9DC-44EC-8B15-56AD3A2D7E2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93167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3662E69-60F3-43F0-BFEB-278EB49546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B4D7BB0-4325-45FD-A745-89070B595D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B1B5230-5649-4935-B79C-409438AA4284}"/>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B131863E-3105-45B3-B9C5-B16E3EDA1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35DB6F4-F717-40A7-AEED-E6E8616FE2AA}"/>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24030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F345A9-1B0A-4757-8812-A6CD2C7F1E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CAD89AC-898C-47D7-B723-B1B4A12014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2EEF26-061D-438A-91DD-982D1B289E09}"/>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76F29F-68CC-4A37-BC5C-D0085A5EA9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1DCE4C2-C3A4-44B1-ADE2-74799961F37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9599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FDB901-98F8-4C7F-B04E-5FEA490921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39109B8-5604-45D4-8C39-A0058719A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447CF98-61E2-48B7-AEE0-ED9EAB248001}"/>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4521BF7-C2BA-4562-88E5-04B7675F8E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AE64F3-DEF0-4420-9133-5B4A4F8F3F37}"/>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89798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73A3C4-A6DC-4637-BB7A-337C937F61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AB6122E-0E3E-4DB4-BBBB-417E65E7C9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6F2DF35-BFD4-49DD-A50C-23966662A4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FD86D3E-0F85-4C69-935C-2904D891150A}"/>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92419B32-1072-4842-8066-AA798AD72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2F07A4-EC4D-466F-8239-4823823DDE6D}"/>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98422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A9E0F-C47E-4C45-B4F3-8345ABB948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9AD4D1C-9E5F-40F7-A46B-D86435233F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CB25ECA-CF02-4585-853B-7C8DFC0243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62216E3-3D59-4EF6-B7DA-8FA871BC17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559CE1E-A5BA-4543-BE92-D2D0CEED41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2F81FA3-4440-4BDB-AC26-3A1AE49DFF20}"/>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8" name="Footer Placeholder 7">
            <a:extLst>
              <a:ext uri="{FF2B5EF4-FFF2-40B4-BE49-F238E27FC236}">
                <a16:creationId xmlns:a16="http://schemas.microsoft.com/office/drawing/2014/main" xmlns="" id="{404E8E83-F6BB-4017-9BA2-8CEA76537A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91E1405-5E06-4221-8D9D-1303645EAE9F}"/>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412812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5DB327-276A-4096-A175-0F6EBEBCFE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6056A07-7F85-4F39-BFB6-F7204E47044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4" name="Footer Placeholder 3">
            <a:extLst>
              <a:ext uri="{FF2B5EF4-FFF2-40B4-BE49-F238E27FC236}">
                <a16:creationId xmlns:a16="http://schemas.microsoft.com/office/drawing/2014/main" xmlns="" id="{93406084-CB1A-4C11-9EC2-A91DDED7A3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83C574E-0536-446B-A3A6-790060377772}"/>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1607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060685-15E4-4ECA-80A9-22E3D07CFB8B}"/>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3" name="Footer Placeholder 2">
            <a:extLst>
              <a:ext uri="{FF2B5EF4-FFF2-40B4-BE49-F238E27FC236}">
                <a16:creationId xmlns:a16="http://schemas.microsoft.com/office/drawing/2014/main" xmlns="" id="{99048F49-9C48-47D3-83CD-4DBD80A1C8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EB4A699-923B-44AF-A2C8-6C5622039CA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02195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ED9E17-F884-4CC4-9FC7-849C9BBD7B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8198E59-4C8E-4A90-A297-A9FC64AFBD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943A849-CC30-481F-9126-DCDAFB900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9288B03-FAC5-468A-B689-930924B4F2A6}"/>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52B29CDF-12BD-4A15-857F-A68B566D51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A31177C-D7FE-4A4E-8008-D4781E860EFB}"/>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161671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D5890-59BD-4392-A1A0-3EC506F6D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846A370-176C-4766-BB51-FA9BC49A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87094E9-A926-4248-BE41-D14277958E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BE7B038-7C7B-437D-B7F7-6FE338D4DCA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FA554E5A-8801-43DD-83F6-EB1324AEB2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D6DCF1-3A6A-4D70-A959-089BF579530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659373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439CB85-7727-419D-8C09-4F6250894D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D91F24F-D82A-423D-8F6D-DB5858273C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A3E1430-3D87-402C-AD03-DCE7CF004D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7A7628AF-16B6-461A-9E51-81CCB68444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255DD16-B25A-4B52-AB41-4C23B93437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D8390-8382-480F-AA63-547275539A41}" type="slidenum">
              <a:rPr lang="en-US" smtClean="0"/>
              <a:t>‹#›</a:t>
            </a:fld>
            <a:endParaRPr lang="en-US"/>
          </a:p>
        </p:txBody>
      </p:sp>
    </p:spTree>
    <p:extLst>
      <p:ext uri="{BB962C8B-B14F-4D97-AF65-F5344CB8AC3E}">
        <p14:creationId xmlns:p14="http://schemas.microsoft.com/office/powerpoint/2010/main" val="202911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0440B-79F4-4103-902E-A1C52775EFCB}"/>
              </a:ext>
            </a:extLst>
          </p:cNvPr>
          <p:cNvSpPr>
            <a:spLocks noGrp="1"/>
          </p:cNvSpPr>
          <p:nvPr>
            <p:ph type="ctrTitle"/>
          </p:nvPr>
        </p:nvSpPr>
        <p:spPr>
          <a:xfrm>
            <a:off x="1523999" y="434294"/>
            <a:ext cx="9308841" cy="2547257"/>
          </a:xfrm>
          <a:solidFill>
            <a:schemeClr val="accent4">
              <a:lumMod val="20000"/>
              <a:lumOff val="80000"/>
            </a:schemeClr>
          </a:solidFill>
        </p:spPr>
        <p:txBody>
          <a:bodyPr>
            <a:normAutofit fontScale="90000"/>
          </a:bodyPr>
          <a:lstStyle/>
          <a:p>
            <a:r>
              <a:rPr lang="en-US" b="1" dirty="0">
                <a:solidFill>
                  <a:srgbClr val="0000FF"/>
                </a:solidFill>
                <a:latin typeface="+mn-lt"/>
              </a:rPr>
              <a:t>TIÊU CHÍ , MỐC CHUẨN, MC LƯU Ý ĐỐI VỚI BC TĐG</a:t>
            </a:r>
            <a:r>
              <a:rPr lang="en-US" b="1" dirty="0">
                <a:solidFill>
                  <a:srgbClr val="0000FF"/>
                </a:solidFill>
              </a:rPr>
              <a:t> </a:t>
            </a:r>
            <a:br>
              <a:rPr lang="en-US" b="1" dirty="0">
                <a:solidFill>
                  <a:srgbClr val="0000FF"/>
                </a:solidFill>
              </a:rPr>
            </a:br>
            <a:r>
              <a:rPr lang="en-US" b="1" dirty="0">
                <a:solidFill>
                  <a:srgbClr val="0000FF"/>
                </a:solidFill>
                <a:latin typeface="+mn-lt"/>
              </a:rPr>
              <a:t>TIÊU CHUẨN 24</a:t>
            </a:r>
            <a:endParaRPr lang="en-US" b="1" dirty="0">
              <a:solidFill>
                <a:srgbClr val="0000FF"/>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C59A34E8-0EF0-4A93-AE26-B7AAA988CAD1}"/>
              </a:ext>
            </a:extLst>
          </p:cNvPr>
          <p:cNvSpPr>
            <a:spLocks noGrp="1"/>
          </p:cNvSpPr>
          <p:nvPr>
            <p:ph type="subTitle" idx="1"/>
          </p:nvPr>
        </p:nvSpPr>
        <p:spPr>
          <a:xfrm>
            <a:off x="1757265" y="3429000"/>
            <a:ext cx="9144000" cy="2547257"/>
          </a:xfrm>
        </p:spPr>
        <p:txBody>
          <a:bodyPr>
            <a:normAutofit fontScale="70000" lnSpcReduction="20000"/>
          </a:bodyPr>
          <a:lstStyle/>
          <a:p>
            <a:endParaRPr lang="en-US" dirty="0"/>
          </a:p>
          <a:p>
            <a:r>
              <a:rPr lang="en-US" sz="4600" b="1" dirty="0" err="1"/>
              <a:t>Báo</a:t>
            </a:r>
            <a:r>
              <a:rPr lang="en-US" sz="4600" b="1" dirty="0"/>
              <a:t> </a:t>
            </a:r>
            <a:r>
              <a:rPr lang="en-US" sz="4600" b="1" dirty="0" err="1"/>
              <a:t>cáo</a:t>
            </a:r>
            <a:r>
              <a:rPr lang="en-US" sz="4600" b="1" dirty="0"/>
              <a:t>: PGS.TS. Lê </a:t>
            </a:r>
            <a:r>
              <a:rPr lang="en-US" sz="4600" b="1" dirty="0" err="1"/>
              <a:t>Thị</a:t>
            </a:r>
            <a:r>
              <a:rPr lang="en-US" sz="4600" b="1" dirty="0"/>
              <a:t> </a:t>
            </a:r>
            <a:r>
              <a:rPr lang="en-US" sz="4600" b="1" dirty="0" err="1"/>
              <a:t>Tuyết</a:t>
            </a:r>
            <a:r>
              <a:rPr lang="en-US" sz="4600" b="1" dirty="0"/>
              <a:t> </a:t>
            </a:r>
          </a:p>
          <a:p>
            <a:endParaRPr lang="en-US" dirty="0"/>
          </a:p>
          <a:p>
            <a:endParaRPr lang="en-US" dirty="0"/>
          </a:p>
          <a:p>
            <a:endParaRPr lang="en-US" dirty="0"/>
          </a:p>
          <a:p>
            <a:endParaRPr lang="en-US" dirty="0"/>
          </a:p>
          <a:p>
            <a:r>
              <a:rPr lang="en-US" sz="4000" b="1" dirty="0" err="1">
                <a:latin typeface="Times New Roman" panose="02020603050405020304" pitchFamily="18" charset="0"/>
                <a:cs typeface="Times New Roman" panose="02020603050405020304" pitchFamily="18" charset="0"/>
              </a:rPr>
              <a:t>Hà</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Nội</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ngày</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tháng</a:t>
            </a:r>
            <a:r>
              <a:rPr lang="en-US" sz="4000" b="1" dirty="0">
                <a:latin typeface="Times New Roman" panose="02020603050405020304" pitchFamily="18" charset="0"/>
                <a:cs typeface="Times New Roman" panose="02020603050405020304" pitchFamily="18" charset="0"/>
              </a:rPr>
              <a:t> 9 </a:t>
            </a:r>
            <a:r>
              <a:rPr lang="en-US" sz="4000" b="1" dirty="0" err="1">
                <a:latin typeface="Times New Roman" panose="02020603050405020304" pitchFamily="18" charset="0"/>
                <a:cs typeface="Times New Roman" panose="02020603050405020304" pitchFamily="18" charset="0"/>
              </a:rPr>
              <a:t>năm</a:t>
            </a:r>
            <a:r>
              <a:rPr lang="en-US" sz="4000" b="1" dirty="0">
                <a:latin typeface="Times New Roman" panose="02020603050405020304" pitchFamily="18" charset="0"/>
                <a:cs typeface="Times New Roman" panose="02020603050405020304" pitchFamily="18" charset="0"/>
              </a:rPr>
              <a:t> 2022 </a:t>
            </a:r>
          </a:p>
        </p:txBody>
      </p:sp>
    </p:spTree>
    <p:extLst>
      <p:ext uri="{BB962C8B-B14F-4D97-AF65-F5344CB8AC3E}">
        <p14:creationId xmlns:p14="http://schemas.microsoft.com/office/powerpoint/2010/main" val="4053919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C1496-F05A-9EF9-CFDC-8EFC52E95CB2}"/>
              </a:ext>
            </a:extLst>
          </p:cNvPr>
          <p:cNvSpPr>
            <a:spLocks noGrp="1"/>
          </p:cNvSpPr>
          <p:nvPr>
            <p:ph type="title"/>
          </p:nvPr>
        </p:nvSpPr>
        <p:spPr>
          <a:xfrm>
            <a:off x="563880" y="161146"/>
            <a:ext cx="11445240" cy="1070495"/>
          </a:xfrm>
        </p:spPr>
        <p:txBody>
          <a:bodyPr>
            <a:normAutofit fontScale="90000"/>
          </a:bodyPr>
          <a:lstStyle/>
          <a:p>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Mốc</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4 (24.1). </a:t>
            </a:r>
            <a:r>
              <a:rPr lang="vi-VN" sz="2800" b="1" dirty="0">
                <a:solidFill>
                  <a:srgbClr val="0000FF"/>
                </a:solidFill>
                <a:effectLst/>
                <a:latin typeface="Times New Roman" panose="02020603050405020304" pitchFamily="18" charset="0"/>
                <a:ea typeface="Calibri" panose="020F0502020204030204" pitchFamily="34" charset="0"/>
              </a:rPr>
              <a:t>Có hệ thống thu thập </a:t>
            </a:r>
            <a:r>
              <a:rPr lang="vi-VN" sz="2800" b="1" dirty="0">
                <a:solidFill>
                  <a:srgbClr val="FF0000"/>
                </a:solidFill>
                <a:effectLst/>
                <a:latin typeface="Times New Roman" panose="02020603050405020304" pitchFamily="18" charset="0"/>
                <a:ea typeface="Calibri" panose="020F0502020204030204" pitchFamily="34" charset="0"/>
              </a:rPr>
              <a:t>thông tin phản hồi của các </a:t>
            </a:r>
            <a:r>
              <a:rPr lang="en-US" sz="2800" b="1" dirty="0">
                <a:solidFill>
                  <a:srgbClr val="FF0000"/>
                </a:solidFill>
                <a:effectLst/>
                <a:latin typeface="Times New Roman" panose="02020603050405020304" pitchFamily="18" charset="0"/>
                <a:ea typeface="Calibri" panose="020F0502020204030204" pitchFamily="34" charset="0"/>
              </a:rPr>
              <a:t>BLQ </a:t>
            </a:r>
            <a:r>
              <a:rPr lang="vi-VN" sz="2800" b="1" dirty="0">
                <a:solidFill>
                  <a:srgbClr val="FF0000"/>
                </a:solidFill>
                <a:effectLst/>
                <a:latin typeface="Times New Roman" panose="02020603050405020304" pitchFamily="18" charset="0"/>
                <a:ea typeface="Calibri" panose="020F0502020204030204" pitchFamily="34" charset="0"/>
              </a:rPr>
              <a:t>về loại hình và khối lượng tham gia vào hoạt động kết nối và </a:t>
            </a:r>
            <a:r>
              <a:rPr lang="en-US" sz="2800" b="1" dirty="0">
                <a:solidFill>
                  <a:srgbClr val="FF0000"/>
                </a:solidFill>
                <a:effectLst/>
                <a:latin typeface="Times New Roman" panose="02020603050405020304" pitchFamily="18" charset="0"/>
                <a:ea typeface="Calibri" panose="020F0502020204030204" pitchFamily="34" charset="0"/>
              </a:rPr>
              <a:t>PVCĐ</a:t>
            </a:r>
            <a:r>
              <a:rPr lang="vi-VN" sz="2800" b="1" dirty="0">
                <a:solidFill>
                  <a:srgbClr val="FF0000"/>
                </a:solidFill>
                <a:effectLst/>
                <a:latin typeface="Times New Roman" panose="02020603050405020304" pitchFamily="18" charset="0"/>
                <a:ea typeface="Calibri" panose="020F0502020204030204" pitchFamily="34" charset="0"/>
              </a:rPr>
              <a:t>, đóng góp cho xã hội</a:t>
            </a:r>
            <a:r>
              <a:rPr lang="vi-VN" sz="1800" dirty="0">
                <a:solidFill>
                  <a:srgbClr val="FF0000"/>
                </a:solidFill>
                <a:effectLst/>
                <a:latin typeface="Times New Roman" panose="02020603050405020304" pitchFamily="18" charset="0"/>
                <a:ea typeface="Calibri" panose="020F0502020204030204" pitchFamily="34" charset="0"/>
              </a:rPr>
              <a:t>.</a:t>
            </a:r>
            <a:r>
              <a:rPr lang="en-US" sz="1800" dirty="0">
                <a:effectLst/>
                <a:latin typeface="Times New Roman" panose="02020603050405020304" pitchFamily="18" charset="0"/>
                <a:ea typeface="Calibri" panose="020F0502020204030204" pitchFamily="34" charset="0"/>
              </a:rPr>
              <a:t/>
            </a:r>
            <a:br>
              <a:rPr lang="en-US" sz="1800" dirty="0">
                <a:effectLst/>
                <a:latin typeface="Times New Roman" panose="02020603050405020304" pitchFamily="18" charset="0"/>
                <a:ea typeface="Calibri" panose="020F0502020204030204" pitchFamily="34" charset="0"/>
              </a:rPr>
            </a:b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xmlns="" id="{8A1BD213-F7D0-B84A-65E7-120508AF7189}"/>
              </a:ext>
            </a:extLst>
          </p:cNvPr>
          <p:cNvSpPr/>
          <p:nvPr/>
        </p:nvSpPr>
        <p:spPr>
          <a:xfrm>
            <a:off x="373380" y="1030023"/>
            <a:ext cx="11445240" cy="267329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dirty="0">
                <a:solidFill>
                  <a:srgbClr val="000000"/>
                </a:solidFill>
                <a:effectLst/>
                <a:latin typeface="Times New Roman" panose="02020603050405020304" pitchFamily="18" charset="0"/>
                <a:ea typeface="Arial" panose="020B0604020202020204" pitchFamily="34" charset="0"/>
              </a:rPr>
              <a:t>Việc thu thập thông tin phản hồi của các bên liên quan về loại hình, khối lượng tham gia vào các hoạt động kết nối và phục vụ cộng đồng được quy định trong Quy định lấy ý kiến phản hồi của các bên liên quan [H09.1.010], trong đó quy định phòng KT-BĐCL là đầu mối tổ chức, triển khai các hoạt động điều tra, khảo sát, báo cáo kết quả cho Ban giám hiệu về các hoạt động khảo sát của Nhà trường, Phòng TTGD&amp;CTSV là đầu mối xây dựng và quản lý hệ thống đo lường, hướng dẫn các đơn vị và cá nhân thực hiện nhiệm vụ Phục vụ cộng đồng. Hằng năm, Nhà trường đều ban hành kế hoạch lấy ý kiến phản hồi của các bên liên quan [H09.2.009]; Phòng QLĐT, Khoa chịu trách nhiệm thu thập thông tin phản hồi của cán bộ, giảng viên, sinh viên về CTĐT, các khóa </a:t>
            </a:r>
            <a:r>
              <a:rPr lang="en-US" sz="2000" dirty="0">
                <a:solidFill>
                  <a:srgbClr val="000000"/>
                </a:solidFill>
                <a:effectLst/>
                <a:latin typeface="Times New Roman" panose="02020603050405020304" pitchFamily="18" charset="0"/>
                <a:ea typeface="Arial" panose="020B0604020202020204" pitchFamily="34" charset="0"/>
              </a:rPr>
              <a:t>…</a:t>
            </a:r>
            <a:endParaRPr lang="en-US" sz="2800" dirty="0"/>
          </a:p>
        </p:txBody>
      </p:sp>
      <p:sp>
        <p:nvSpPr>
          <p:cNvPr id="12" name="Rectangle 11">
            <a:extLst>
              <a:ext uri="{FF2B5EF4-FFF2-40B4-BE49-F238E27FC236}">
                <a16:creationId xmlns:a16="http://schemas.microsoft.com/office/drawing/2014/main" xmlns="" id="{D54BCAC0-77D5-0C45-CA34-895A9671AA94}"/>
              </a:ext>
            </a:extLst>
          </p:cNvPr>
          <p:cNvSpPr/>
          <p:nvPr/>
        </p:nvSpPr>
        <p:spPr>
          <a:xfrm>
            <a:off x="411480" y="3901636"/>
            <a:ext cx="11407140" cy="134112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lnSpc>
                <a:spcPts val="2000"/>
              </a:lnSpc>
              <a:spcBef>
                <a:spcPts val="300"/>
              </a:spcBef>
              <a:spcAft>
                <a:spcPts val="0"/>
              </a:spcAft>
              <a:tabLst>
                <a:tab pos="111125" algn="l"/>
              </a:tabLst>
            </a:pPr>
            <a:r>
              <a:rPr lang="vi-VN" sz="2400" dirty="0">
                <a:solidFill>
                  <a:srgbClr val="000000"/>
                </a:solidFill>
                <a:effectLst/>
                <a:latin typeface="Times New Roman" panose="02020603050405020304" pitchFamily="18" charset="0"/>
                <a:ea typeface="Arial" panose="020B0604020202020204" pitchFamily="34" charset="0"/>
              </a:rPr>
              <a:t>Ngoài ra, Nhà trường còn tổ chức các Hội nghị đối thoại với sinh viên để ghi nhận ý kiến đóng góp về các hoạt động của nhà trường từ phía sinh viên, qua buổi hội nghị Nhà trường ghi nhận nhiều ý kiến đóng góp trong đó có ý kiến đóng góp về các hoạt động PVCĐ [H17.1.0</a:t>
            </a:r>
            <a:r>
              <a:rPr lang="en-US" sz="2400" dirty="0">
                <a:solidFill>
                  <a:srgbClr val="000000"/>
                </a:solidFill>
                <a:effectLst/>
                <a:latin typeface="Times New Roman" panose="02020603050405020304" pitchFamily="18" charset="0"/>
                <a:ea typeface="Arial" panose="020B0604020202020204" pitchFamily="34" charset="0"/>
              </a:rPr>
              <a:t>12</a:t>
            </a:r>
            <a:r>
              <a:rPr lang="vi-VN" sz="2400" dirty="0">
                <a:solidFill>
                  <a:srgbClr val="000000"/>
                </a:solidFill>
                <a:effectLst/>
                <a:latin typeface="Times New Roman" panose="02020603050405020304" pitchFamily="18" charset="0"/>
                <a:ea typeface="Arial" panose="020B0604020202020204" pitchFamily="34" charset="0"/>
              </a:rPr>
              <a:t>]. </a:t>
            </a:r>
            <a:r>
              <a:rPr lang="en-US" sz="2400" dirty="0">
                <a:solidFill>
                  <a:srgbClr val="000000"/>
                </a:solidFill>
                <a:effectLst/>
                <a:latin typeface="Times New Roman" panose="02020603050405020304" pitchFamily="18" charset="0"/>
                <a:ea typeface="Arial" panose="020B0604020202020204" pitchFamily="34" charset="0"/>
              </a:rPr>
              <a:t>…</a:t>
            </a:r>
            <a:endParaRPr lang="en-US" sz="2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466271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C1496-F05A-9EF9-CFDC-8EFC52E95CB2}"/>
              </a:ext>
            </a:extLst>
          </p:cNvPr>
          <p:cNvSpPr>
            <a:spLocks noGrp="1"/>
          </p:cNvSpPr>
          <p:nvPr>
            <p:ph type="title"/>
          </p:nvPr>
        </p:nvSpPr>
        <p:spPr>
          <a:xfrm>
            <a:off x="563880" y="83976"/>
            <a:ext cx="11445240" cy="979714"/>
          </a:xfrm>
        </p:spPr>
        <p:txBody>
          <a:bodyPr>
            <a:normAutofit/>
          </a:bodyPr>
          <a:lstStyle/>
          <a:p>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Mốc</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5 (24.1). </a:t>
            </a:r>
            <a:r>
              <a:rPr lang="vi-VN" sz="2400" b="1" dirty="0">
                <a:solidFill>
                  <a:srgbClr val="0000FF"/>
                </a:solidFill>
                <a:effectLst/>
                <a:latin typeface="Times New Roman" panose="02020603050405020304" pitchFamily="18" charset="0"/>
                <a:ea typeface="Calibri" panose="020F0502020204030204" pitchFamily="34" charset="0"/>
              </a:rPr>
              <a:t>Có kế hoạch cải tiến </a:t>
            </a:r>
            <a:r>
              <a:rPr lang="vi-VN" sz="2400" b="1" dirty="0">
                <a:solidFill>
                  <a:srgbClr val="FF0000"/>
                </a:solidFill>
                <a:effectLst/>
                <a:latin typeface="Times New Roman" panose="02020603050405020304" pitchFamily="18" charset="0"/>
                <a:ea typeface="Calibri" panose="020F0502020204030204" pitchFamily="34" charset="0"/>
              </a:rPr>
              <a:t>chất lượng hoạt động kết nối và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PVCĐ</a:t>
            </a:r>
            <a:r>
              <a:rPr lang="vi-VN" sz="2400" b="1" dirty="0">
                <a:solidFill>
                  <a:srgbClr val="FF0000"/>
                </a:solidFill>
                <a:effectLst/>
                <a:latin typeface="Times New Roman" panose="02020603050405020304" pitchFamily="18" charset="0"/>
                <a:ea typeface="Calibri" panose="020F0502020204030204" pitchFamily="34" charset="0"/>
              </a:rPr>
              <a:t>, đóng góp cho xã hội căn cứ thông tin phản hồi của các </a:t>
            </a:r>
            <a:r>
              <a:rPr lang="en-US" sz="2400" b="1" dirty="0">
                <a:solidFill>
                  <a:srgbClr val="FF0000"/>
                </a:solidFill>
                <a:effectLst/>
                <a:latin typeface="Times New Roman" panose="02020603050405020304" pitchFamily="18" charset="0"/>
                <a:ea typeface="Calibri" panose="020F0502020204030204" pitchFamily="34" charset="0"/>
              </a:rPr>
              <a:t>BLQ </a:t>
            </a:r>
            <a:r>
              <a:rPr lang="vi-VN" sz="2400" b="1" dirty="0">
                <a:solidFill>
                  <a:srgbClr val="FF0000"/>
                </a:solidFill>
                <a:effectLst/>
                <a:latin typeface="Times New Roman" panose="02020603050405020304" pitchFamily="18" charset="0"/>
                <a:ea typeface="Calibri" panose="020F0502020204030204" pitchFamily="34" charset="0"/>
              </a:rPr>
              <a:t>về hoạt động này</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xmlns="" id="{8A1BD213-F7D0-B84A-65E7-120508AF7189}"/>
              </a:ext>
            </a:extLst>
          </p:cNvPr>
          <p:cNvSpPr/>
          <p:nvPr/>
        </p:nvSpPr>
        <p:spPr>
          <a:xfrm>
            <a:off x="585802" y="1226822"/>
            <a:ext cx="11606198" cy="415289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solidFill>
                  <a:srgbClr val="000000"/>
                </a:solidFill>
                <a:effectLst/>
                <a:latin typeface="Times New Roman" panose="02020603050405020304" pitchFamily="18" charset="0"/>
                <a:ea typeface="Arial" panose="020B0604020202020204" pitchFamily="34" charset="0"/>
              </a:rPr>
              <a:t>Qua các ý kiến đóng góp, báo cáo khảo sát các bên liên quan [H09.3.020], [H09.3.22], báo cáo kết quả đối sánh [H24.1.001] của các đơn vị về loại hình và khối lượng các hoạt động kết nối và phục vụ cộng đồng đóng góp cho xã hội các đơn vị và Nhà trường có các biện pháp cải tiến chất lượng hoạt động PVCĐ trong kế hoạch hằng năm của Nhà trường cụ thể: 1.Tăng cường các lớp đào tạo ngắn hạn. 2.Tăng cường ký hợp tác ghi nhớ với các trường quốc tế, các doanh nghiệp trong nước.  3.Tăng cường chất lượng và số lượng đóng góp cho các hoạt động của Nhà trường. 4.Tăng ngân sách cho các hoạt động nghiên cứu để thu hút cán bộ, giảng viên, nhân viên, sinh viên tham gia NCKH, tích cực chuyển giao công nghệ cho các đơn vị [H01.1.017]. </a:t>
            </a:r>
            <a:r>
              <a:rPr lang="en-US" sz="2400" dirty="0">
                <a:solidFill>
                  <a:srgbClr val="000000"/>
                </a:solidFill>
                <a:effectLst/>
                <a:latin typeface="Times New Roman" panose="02020603050405020304" pitchFamily="18" charset="0"/>
                <a:ea typeface="Arial" panose="020B0604020202020204" pitchFamily="34" charset="0"/>
              </a:rPr>
              <a:t>….</a:t>
            </a:r>
            <a:endParaRPr lang="en-US" sz="3200" dirty="0"/>
          </a:p>
        </p:txBody>
      </p:sp>
    </p:spTree>
    <p:extLst>
      <p:ext uri="{BB962C8B-B14F-4D97-AF65-F5344CB8AC3E}">
        <p14:creationId xmlns:p14="http://schemas.microsoft.com/office/powerpoint/2010/main" val="3408408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0" y="209863"/>
            <a:ext cx="12192000" cy="579119"/>
          </a:xfrm>
          <a:solidFill>
            <a:schemeClr val="accent6">
              <a:lumMod val="20000"/>
              <a:lumOff val="80000"/>
            </a:schemeClr>
          </a:solidFill>
        </p:spPr>
        <p:txBody>
          <a:bodyPr>
            <a:normAutofit fontScale="90000"/>
          </a:bodyPr>
          <a:lstStyle/>
          <a:p>
            <a:r>
              <a:rPr lang="vi-VN" sz="2400" b="1" dirty="0">
                <a:solidFill>
                  <a:srgbClr val="FF0000"/>
                </a:solidFill>
                <a:latin typeface="Times New Roman" panose="02020603050405020304" pitchFamily="18" charset="0"/>
                <a:cs typeface="Times New Roman" panose="02020603050405020304" pitchFamily="18" charset="0"/>
              </a:rPr>
              <a:t>TC 2</a:t>
            </a:r>
            <a:r>
              <a:rPr lang="en-US" sz="2400" b="1" dirty="0">
                <a:solidFill>
                  <a:srgbClr val="FF0000"/>
                </a:solidFill>
                <a:latin typeface="Times New Roman" panose="02020603050405020304" pitchFamily="18" charset="0"/>
                <a:cs typeface="Times New Roman" panose="02020603050405020304" pitchFamily="18" charset="0"/>
              </a:rPr>
              <a:t>4</a:t>
            </a:r>
            <a:r>
              <a:rPr lang="vi-VN" sz="2400" b="1" dirty="0">
                <a:solidFill>
                  <a:srgbClr val="FF0000"/>
                </a:solidFill>
                <a:latin typeface="Times New Roman" panose="02020603050405020304" pitchFamily="18" charset="0"/>
                <a:cs typeface="Times New Roman" panose="02020603050405020304" pitchFamily="18" charset="0"/>
              </a:rPr>
              <a:t>.</a:t>
            </a:r>
            <a:r>
              <a:rPr lang="en-US" sz="2400" b="1" dirty="0">
                <a:solidFill>
                  <a:srgbClr val="FF0000"/>
                </a:solidFill>
                <a:latin typeface="Times New Roman" panose="02020603050405020304" pitchFamily="18" charset="0"/>
                <a:cs typeface="Times New Roman" panose="02020603050405020304" pitchFamily="18" charset="0"/>
              </a:rPr>
              <a:t>2</a:t>
            </a:r>
            <a:r>
              <a:rPr lang="vi-VN" sz="2400" b="1" dirty="0">
                <a:solidFill>
                  <a:srgbClr val="FF0000"/>
                </a:solidFill>
                <a:latin typeface="Times New Roman" panose="02020603050405020304" pitchFamily="18" charset="0"/>
                <a:cs typeface="Times New Roman" panose="02020603050405020304" pitchFamily="18" charset="0"/>
              </a:rPr>
              <a:t>. </a:t>
            </a:r>
            <a:r>
              <a:rPr lang="vi-VN" sz="2700" b="1" dirty="0">
                <a:solidFill>
                  <a:srgbClr val="FF0000"/>
                </a:solidFill>
                <a:effectLst/>
                <a:latin typeface="Times New Roman" panose="02020603050405020304" pitchFamily="18" charset="0"/>
                <a:ea typeface="Arial" panose="020B0604020202020204" pitchFamily="34" charset="0"/>
              </a:rPr>
              <a:t>Tác động xã hội, kết quả của hoạt động kết nối và phục vụ cộng đồng, </a:t>
            </a:r>
            <a:r>
              <a:rPr lang="vi-VN" sz="2700" b="1" dirty="0">
                <a:solidFill>
                  <a:srgbClr val="0000FF"/>
                </a:solidFill>
                <a:effectLst/>
                <a:latin typeface="Times New Roman" panose="02020603050405020304" pitchFamily="18" charset="0"/>
                <a:ea typeface="Arial" panose="020B0604020202020204" pitchFamily="34" charset="0"/>
              </a:rPr>
              <a:t>đóng góp cho xã hội được xác lập, giám sát và đối sánh </a:t>
            </a:r>
            <a:r>
              <a:rPr lang="vi-VN" sz="2700" b="1" dirty="0">
                <a:solidFill>
                  <a:srgbClr val="FF0000"/>
                </a:solidFill>
                <a:effectLst/>
                <a:latin typeface="Times New Roman" panose="02020603050405020304" pitchFamily="18" charset="0"/>
                <a:ea typeface="Arial" panose="020B0604020202020204" pitchFamily="34" charset="0"/>
              </a:rPr>
              <a:t>để cải tiến.</a:t>
            </a:r>
            <a:endParaRPr lang="en-US" sz="4000" b="1" dirty="0">
              <a:solidFill>
                <a:srgbClr val="FF0000"/>
              </a:solidFill>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932470951"/>
              </p:ext>
            </p:extLst>
          </p:nvPr>
        </p:nvGraphicFramePr>
        <p:xfrm>
          <a:off x="212360" y="1024294"/>
          <a:ext cx="11767279" cy="5770861"/>
        </p:xfrm>
        <a:graphic>
          <a:graphicData uri="http://schemas.openxmlformats.org/drawingml/2006/table">
            <a:tbl>
              <a:tblPr firstRow="1" bandRow="1">
                <a:tableStyleId>{5C22544A-7EE6-4342-B048-85BDC9FD1C3A}</a:tableStyleId>
              </a:tblPr>
              <a:tblGrid>
                <a:gridCol w="2046158">
                  <a:extLst>
                    <a:ext uri="{9D8B030D-6E8A-4147-A177-3AD203B41FA5}">
                      <a16:colId xmlns:a16="http://schemas.microsoft.com/office/drawing/2014/main" xmlns="" val="1338212068"/>
                    </a:ext>
                  </a:extLst>
                </a:gridCol>
                <a:gridCol w="4086298">
                  <a:extLst>
                    <a:ext uri="{9D8B030D-6E8A-4147-A177-3AD203B41FA5}">
                      <a16:colId xmlns:a16="http://schemas.microsoft.com/office/drawing/2014/main" xmlns="" val="4227679062"/>
                    </a:ext>
                  </a:extLst>
                </a:gridCol>
                <a:gridCol w="5634823">
                  <a:extLst>
                    <a:ext uri="{9D8B030D-6E8A-4147-A177-3AD203B41FA5}">
                      <a16:colId xmlns:a16="http://schemas.microsoft.com/office/drawing/2014/main" xmlns="" val="2341633141"/>
                    </a:ext>
                  </a:extLst>
                </a:gridCol>
              </a:tblGrid>
              <a:tr h="5120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FFFF00"/>
                          </a:solidFill>
                          <a:effectLst/>
                          <a:latin typeface="+mn-lt"/>
                          <a:ea typeface="+mn-ea"/>
                          <a:cs typeface="+mn-cs"/>
                        </a:rPr>
                        <a:t>Y/C TC</a:t>
                      </a:r>
                    </a:p>
                  </a:txBody>
                  <a:tcPr/>
                </a:tc>
                <a:tc>
                  <a:txBody>
                    <a:bodyPr/>
                    <a:lstStyle/>
                    <a:p>
                      <a:r>
                        <a:rPr lang="en-US" sz="1800" b="1" dirty="0" err="1">
                          <a:solidFill>
                            <a:schemeClr val="tx1"/>
                          </a:solidFill>
                        </a:rPr>
                        <a:t>Mốc</a:t>
                      </a:r>
                      <a:r>
                        <a:rPr lang="en-US" sz="1800" b="1" dirty="0">
                          <a:solidFill>
                            <a:schemeClr val="tx1"/>
                          </a:solidFill>
                        </a:rPr>
                        <a:t> </a:t>
                      </a:r>
                      <a:r>
                        <a:rPr lang="en-US" sz="1800" b="1" dirty="0" err="1">
                          <a:solidFill>
                            <a:schemeClr val="tx1"/>
                          </a:solidFill>
                        </a:rPr>
                        <a:t>chuẩn</a:t>
                      </a:r>
                      <a:endParaRPr lang="en-US" sz="1800" b="1" dirty="0">
                        <a:solidFill>
                          <a:schemeClr val="tx1"/>
                        </a:solidFill>
                      </a:endParaRPr>
                    </a:p>
                  </a:txBody>
                  <a:tcPr>
                    <a:solidFill>
                      <a:schemeClr val="bg1"/>
                    </a:solidFill>
                  </a:tcPr>
                </a:tc>
                <a:tc>
                  <a:txBody>
                    <a:bodyPr/>
                    <a:lstStyle/>
                    <a:p>
                      <a:r>
                        <a:rPr lang="en-US" sz="1800" b="1" dirty="0">
                          <a:solidFill>
                            <a:schemeClr val="tx1"/>
                          </a:solidFill>
                        </a:rPr>
                        <a:t>Minh </a:t>
                      </a:r>
                      <a:r>
                        <a:rPr lang="en-US" sz="1800" b="1" dirty="0" err="1">
                          <a:solidFill>
                            <a:schemeClr val="tx1"/>
                          </a:solidFill>
                        </a:rPr>
                        <a:t>chứng</a:t>
                      </a:r>
                      <a:endParaRPr lang="en-US" sz="1800" b="1" dirty="0">
                        <a:solidFill>
                          <a:schemeClr val="tx1"/>
                        </a:solidFill>
                      </a:endParaRPr>
                    </a:p>
                  </a:txBody>
                  <a:tcPr>
                    <a:solidFill>
                      <a:schemeClr val="bg2"/>
                    </a:solidFill>
                  </a:tcPr>
                </a:tc>
                <a:extLst>
                  <a:ext uri="{0D108BD9-81ED-4DB2-BD59-A6C34878D82A}">
                    <a16:rowId xmlns:a16="http://schemas.microsoft.com/office/drawing/2014/main" xmlns="" val="1881705326"/>
                  </a:ext>
                </a:extLst>
              </a:tr>
              <a:tr h="5111798">
                <a:tc>
                  <a:txBody>
                    <a:bodyPr/>
                    <a:lstStyle/>
                    <a:p>
                      <a:pPr marL="0" lvl="0" indent="0" algn="just">
                        <a:lnSpc>
                          <a:spcPts val="2000"/>
                        </a:lnSpc>
                        <a:spcBef>
                          <a:spcPts val="0"/>
                        </a:spcBef>
                        <a:spcAft>
                          <a:spcPts val="600"/>
                        </a:spcAft>
                        <a:buFont typeface="+mj-lt"/>
                        <a:buAutoNum type="arabicPeriod"/>
                        <a:tabLst>
                          <a:tab pos="295275" algn="l"/>
                        </a:tabLst>
                      </a:pPr>
                      <a:r>
                        <a:rPr lang="vi-VN" sz="1800" b="1" dirty="0">
                          <a:solidFill>
                            <a:schemeClr val="tx1"/>
                          </a:solidFill>
                          <a:effectLst/>
                          <a:latin typeface="+mn-lt"/>
                          <a:ea typeface="Calibri" panose="020F0502020204030204" pitchFamily="34" charset="0"/>
                        </a:rPr>
                        <a:t>Tác động xã hội, kết quả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a:t>
                      </a:r>
                      <a:r>
                        <a:rPr lang="vi-VN" sz="1800" b="1" dirty="0">
                          <a:solidFill>
                            <a:srgbClr val="FF0000"/>
                          </a:solidFill>
                          <a:effectLst/>
                          <a:latin typeface="+mn-lt"/>
                          <a:ea typeface="Calibri" panose="020F0502020204030204" pitchFamily="34" charset="0"/>
                        </a:rPr>
                        <a:t>đóng góp cho xã hội được xác lập.</a:t>
                      </a:r>
                      <a:endParaRPr lang="en-US" sz="1800" b="1" dirty="0">
                        <a:solidFill>
                          <a:srgbClr val="FF0000"/>
                        </a:solidFill>
                        <a:effectLst/>
                        <a:latin typeface="+mn-lt"/>
                        <a:ea typeface="Calibri" panose="020F0502020204030204" pitchFamily="34" charset="0"/>
                      </a:endParaRPr>
                    </a:p>
                    <a:p>
                      <a:pPr marL="0" lvl="0" indent="0" algn="just">
                        <a:lnSpc>
                          <a:spcPts val="2000"/>
                        </a:lnSpc>
                        <a:spcBef>
                          <a:spcPts val="0"/>
                        </a:spcBef>
                        <a:spcAft>
                          <a:spcPts val="600"/>
                        </a:spcAft>
                        <a:buFont typeface="+mj-lt"/>
                        <a:buAutoNum type="arabicPeriod"/>
                        <a:tabLst>
                          <a:tab pos="295275" algn="l"/>
                        </a:tabLst>
                      </a:pPr>
                      <a:r>
                        <a:rPr lang="vi-VN" sz="1800" b="1" dirty="0">
                          <a:solidFill>
                            <a:schemeClr val="tx1"/>
                          </a:solidFill>
                          <a:effectLst/>
                          <a:latin typeface="+mn-lt"/>
                          <a:ea typeface="Calibri" panose="020F0502020204030204" pitchFamily="34" charset="0"/>
                        </a:rPr>
                        <a:t>Tác động xã hội, kết quả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 </a:t>
                      </a:r>
                      <a:r>
                        <a:rPr lang="vi-VN" sz="1800" b="1" dirty="0">
                          <a:solidFill>
                            <a:srgbClr val="FF0000"/>
                          </a:solidFill>
                          <a:effectLst/>
                          <a:latin typeface="+mn-lt"/>
                          <a:ea typeface="Calibri" panose="020F0502020204030204" pitchFamily="34" charset="0"/>
                        </a:rPr>
                        <a:t>được giám sát.</a:t>
                      </a:r>
                      <a:endParaRPr lang="en-US" sz="1800" b="1" dirty="0">
                        <a:solidFill>
                          <a:srgbClr val="FF0000"/>
                        </a:solidFill>
                        <a:effectLst/>
                        <a:latin typeface="+mn-lt"/>
                        <a:ea typeface="Calibri" panose="020F0502020204030204" pitchFamily="34" charset="0"/>
                      </a:endParaRPr>
                    </a:p>
                    <a:p>
                      <a:pPr marL="0" lvl="0" indent="0" algn="just">
                        <a:lnSpc>
                          <a:spcPts val="2000"/>
                        </a:lnSpc>
                        <a:spcBef>
                          <a:spcPts val="0"/>
                        </a:spcBef>
                        <a:spcAft>
                          <a:spcPts val="600"/>
                        </a:spcAft>
                        <a:buFont typeface="+mj-lt"/>
                        <a:buAutoNum type="arabicPeriod"/>
                        <a:tabLst>
                          <a:tab pos="295275" algn="l"/>
                        </a:tabLst>
                      </a:pPr>
                      <a:r>
                        <a:rPr lang="vi-VN" sz="1800" b="1" dirty="0">
                          <a:solidFill>
                            <a:schemeClr val="tx1"/>
                          </a:solidFill>
                          <a:effectLst/>
                          <a:latin typeface="+mn-lt"/>
                          <a:ea typeface="Calibri" panose="020F0502020204030204" pitchFamily="34" charset="0"/>
                        </a:rPr>
                        <a:t>Tác động xã hội, kết quả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 được </a:t>
                      </a:r>
                      <a:r>
                        <a:rPr lang="vi-VN" sz="1800" b="1" dirty="0">
                          <a:solidFill>
                            <a:srgbClr val="FF0000"/>
                          </a:solidFill>
                          <a:effectLst/>
                          <a:latin typeface="+mn-lt"/>
                          <a:ea typeface="Calibri" panose="020F0502020204030204" pitchFamily="34" charset="0"/>
                        </a:rPr>
                        <a:t>đối sánh để cải tiến</a:t>
                      </a:r>
                      <a:r>
                        <a:rPr lang="vi-VN" sz="1800" b="1" dirty="0">
                          <a:solidFill>
                            <a:schemeClr val="tx1"/>
                          </a:solidFill>
                          <a:effectLst/>
                          <a:latin typeface="+mn-lt"/>
                          <a:ea typeface="Calibri" panose="020F0502020204030204" pitchFamily="34" charset="0"/>
                        </a:rPr>
                        <a:t>.</a:t>
                      </a:r>
                      <a:endParaRPr lang="en-US" sz="1800" b="1" dirty="0">
                        <a:solidFill>
                          <a:schemeClr val="tx1"/>
                        </a:solidFill>
                        <a:effectLst/>
                        <a:latin typeface="+mn-lt"/>
                        <a:ea typeface="Calibri" panose="020F0502020204030204" pitchFamily="34" charset="0"/>
                      </a:endParaRPr>
                    </a:p>
                  </a:txBody>
                  <a:tcPr marL="68580" marR="68580" marT="0" marB="0"/>
                </a:tc>
                <a:tc>
                  <a:txBody>
                    <a:bodyPr/>
                    <a:lstStyle/>
                    <a:p>
                      <a:pPr marL="0" lvl="0" indent="0" algn="just">
                        <a:lnSpc>
                          <a:spcPts val="2000"/>
                        </a:lnSpc>
                        <a:spcBef>
                          <a:spcPts val="0"/>
                        </a:spcBef>
                        <a:spcAft>
                          <a:spcPts val="600"/>
                        </a:spcAft>
                        <a:buFont typeface="+mj-lt"/>
                        <a:buAutoNum type="arabicPeriod"/>
                        <a:tabLst>
                          <a:tab pos="226060" algn="l"/>
                        </a:tabLst>
                      </a:pPr>
                      <a:r>
                        <a:rPr lang="vi-VN" sz="1800" b="1" dirty="0">
                          <a:solidFill>
                            <a:srgbClr val="FF0000"/>
                          </a:solidFill>
                          <a:effectLst/>
                          <a:latin typeface="+mn-lt"/>
                          <a:ea typeface="Calibri" panose="020F0502020204030204" pitchFamily="34" charset="0"/>
                        </a:rPr>
                        <a:t>Có kế hoạch </a:t>
                      </a:r>
                      <a:r>
                        <a:rPr lang="vi-VN" sz="1800" b="1" dirty="0">
                          <a:solidFill>
                            <a:schemeClr val="tx1"/>
                          </a:solidFill>
                          <a:effectLst/>
                          <a:latin typeface="+mn-lt"/>
                          <a:ea typeface="Calibri" panose="020F0502020204030204" pitchFamily="34" charset="0"/>
                        </a:rPr>
                        <a:t>và thực hiện đánh giá tác động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a:t>
                      </a:r>
                      <a:endParaRPr lang="en-US" sz="1800" b="1" dirty="0">
                        <a:solidFill>
                          <a:schemeClr val="tx1"/>
                        </a:solidFill>
                        <a:effectLst/>
                        <a:latin typeface="+mn-lt"/>
                        <a:ea typeface="Calibri" panose="020F0502020204030204" pitchFamily="34" charset="0"/>
                      </a:endParaRPr>
                    </a:p>
                    <a:p>
                      <a:pPr marL="0" lvl="0" indent="0" algn="just">
                        <a:lnSpc>
                          <a:spcPts val="2000"/>
                        </a:lnSpc>
                        <a:spcBef>
                          <a:spcPts val="0"/>
                        </a:spcBef>
                        <a:spcAft>
                          <a:spcPts val="600"/>
                        </a:spcAft>
                        <a:buFont typeface="+mj-lt"/>
                        <a:buAutoNum type="arabicPeriod"/>
                        <a:tabLst>
                          <a:tab pos="226060" algn="l"/>
                        </a:tabLst>
                      </a:pPr>
                      <a:r>
                        <a:rPr lang="vi-VN" sz="1800" b="1" dirty="0">
                          <a:solidFill>
                            <a:schemeClr val="tx1"/>
                          </a:solidFill>
                          <a:effectLst/>
                          <a:latin typeface="+mn-lt"/>
                          <a:ea typeface="Calibri" panose="020F0502020204030204" pitchFamily="34" charset="0"/>
                        </a:rPr>
                        <a:t>Có </a:t>
                      </a:r>
                      <a:r>
                        <a:rPr lang="vi-VN" sz="1800" b="1" dirty="0">
                          <a:solidFill>
                            <a:srgbClr val="FF0000"/>
                          </a:solidFill>
                          <a:effectLst/>
                          <a:latin typeface="+mn-lt"/>
                          <a:ea typeface="Calibri" panose="020F0502020204030204" pitchFamily="34" charset="0"/>
                        </a:rPr>
                        <a:t>hệ thống giám sát </a:t>
                      </a:r>
                      <a:r>
                        <a:rPr lang="vi-VN" sz="1800" b="1"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a:t>
                      </a:r>
                      <a:endParaRPr lang="en-US" sz="1800" b="1" dirty="0">
                        <a:solidFill>
                          <a:schemeClr val="tx1"/>
                        </a:solidFill>
                        <a:effectLst/>
                        <a:latin typeface="+mn-lt"/>
                        <a:ea typeface="Calibri" panose="020F0502020204030204" pitchFamily="34" charset="0"/>
                      </a:endParaRPr>
                    </a:p>
                    <a:p>
                      <a:pPr marL="0" lvl="0" indent="0" algn="just">
                        <a:lnSpc>
                          <a:spcPts val="2000"/>
                        </a:lnSpc>
                        <a:spcBef>
                          <a:spcPts val="0"/>
                        </a:spcBef>
                        <a:spcAft>
                          <a:spcPts val="600"/>
                        </a:spcAft>
                        <a:buFont typeface="+mj-lt"/>
                        <a:buAutoNum type="arabicPeriod"/>
                        <a:tabLst>
                          <a:tab pos="226060" algn="l"/>
                        </a:tabLst>
                      </a:pPr>
                      <a:r>
                        <a:rPr lang="vi-VN" sz="1800" b="1" dirty="0">
                          <a:solidFill>
                            <a:schemeClr val="tx1"/>
                          </a:solidFill>
                          <a:effectLst/>
                          <a:latin typeface="+mn-lt"/>
                          <a:ea typeface="Calibri" panose="020F0502020204030204" pitchFamily="34" charset="0"/>
                        </a:rPr>
                        <a:t>Có </a:t>
                      </a:r>
                      <a:r>
                        <a:rPr lang="vi-VN" sz="1800" b="1" dirty="0">
                          <a:solidFill>
                            <a:srgbClr val="FF0000"/>
                          </a:solidFill>
                          <a:effectLst/>
                          <a:latin typeface="+mn-lt"/>
                          <a:ea typeface="Calibri" panose="020F0502020204030204" pitchFamily="34" charset="0"/>
                        </a:rPr>
                        <a:t>thực hiện đối sánh </a:t>
                      </a:r>
                      <a:r>
                        <a:rPr lang="vi-VN" sz="1800" b="1"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 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 </a:t>
                      </a:r>
                      <a:endParaRPr lang="en-US" sz="1800" b="1" dirty="0">
                        <a:solidFill>
                          <a:schemeClr val="tx1"/>
                        </a:solidFill>
                        <a:effectLst/>
                        <a:latin typeface="+mn-lt"/>
                        <a:ea typeface="Calibri" panose="020F0502020204030204" pitchFamily="34" charset="0"/>
                      </a:endParaRPr>
                    </a:p>
                    <a:p>
                      <a:pPr marL="0" lvl="0" indent="0" algn="just">
                        <a:lnSpc>
                          <a:spcPts val="2000"/>
                        </a:lnSpc>
                        <a:spcBef>
                          <a:spcPts val="0"/>
                        </a:spcBef>
                        <a:spcAft>
                          <a:spcPts val="600"/>
                        </a:spcAft>
                        <a:buFont typeface="+mj-lt"/>
                        <a:buAutoNum type="arabicPeriod"/>
                        <a:tabLst>
                          <a:tab pos="226060" algn="l"/>
                        </a:tabLst>
                      </a:pPr>
                      <a:r>
                        <a:rPr lang="vi-VN" sz="1800" b="1" dirty="0">
                          <a:solidFill>
                            <a:schemeClr val="tx1"/>
                          </a:solidFill>
                          <a:effectLst/>
                          <a:latin typeface="+mn-lt"/>
                          <a:ea typeface="Calibri" panose="020F0502020204030204" pitchFamily="34" charset="0"/>
                        </a:rPr>
                        <a:t>Có hệ thống </a:t>
                      </a:r>
                      <a:r>
                        <a:rPr lang="vi-VN" sz="1800" b="1" dirty="0">
                          <a:solidFill>
                            <a:srgbClr val="FF0000"/>
                          </a:solidFill>
                          <a:effectLst/>
                          <a:latin typeface="+mn-lt"/>
                          <a:ea typeface="Calibri" panose="020F0502020204030204" pitchFamily="34" charset="0"/>
                        </a:rPr>
                        <a:t>thu thập thông tin </a:t>
                      </a:r>
                      <a:r>
                        <a:rPr lang="vi-VN" sz="1800" b="1" dirty="0">
                          <a:solidFill>
                            <a:schemeClr val="tx1"/>
                          </a:solidFill>
                          <a:effectLst/>
                          <a:latin typeface="+mn-lt"/>
                          <a:ea typeface="Calibri" panose="020F0502020204030204" pitchFamily="34" charset="0"/>
                        </a:rPr>
                        <a:t>phản hồi của các </a:t>
                      </a:r>
                      <a:r>
                        <a:rPr lang="en-US" sz="1800" b="1" dirty="0">
                          <a:solidFill>
                            <a:schemeClr val="tx1"/>
                          </a:solidFill>
                          <a:effectLst/>
                          <a:latin typeface="+mn-lt"/>
                          <a:ea typeface="Calibri" panose="020F0502020204030204" pitchFamily="34" charset="0"/>
                        </a:rPr>
                        <a:t>BLQ </a:t>
                      </a:r>
                      <a:r>
                        <a:rPr lang="vi-VN" sz="1800" b="1"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a:t>
                      </a:r>
                      <a:endParaRPr lang="en-US" sz="1800" b="1" dirty="0">
                        <a:solidFill>
                          <a:schemeClr val="tx1"/>
                        </a:solidFill>
                        <a:effectLst/>
                        <a:latin typeface="+mn-lt"/>
                        <a:ea typeface="Calibri" panose="020F0502020204030204" pitchFamily="34" charset="0"/>
                      </a:endParaRPr>
                    </a:p>
                    <a:p>
                      <a:pPr marL="0" lvl="0" indent="0" algn="just">
                        <a:lnSpc>
                          <a:spcPts val="2000"/>
                        </a:lnSpc>
                        <a:spcBef>
                          <a:spcPts val="0"/>
                        </a:spcBef>
                        <a:spcAft>
                          <a:spcPts val="600"/>
                        </a:spcAft>
                        <a:buFont typeface="+mj-lt"/>
                        <a:buAutoNum type="arabicPeriod"/>
                        <a:tabLst>
                          <a:tab pos="226060" algn="l"/>
                        </a:tabLst>
                      </a:pPr>
                      <a:r>
                        <a:rPr lang="vi-VN" sz="1800" b="1" dirty="0">
                          <a:solidFill>
                            <a:schemeClr val="tx1"/>
                          </a:solidFill>
                          <a:effectLst/>
                          <a:latin typeface="+mn-lt"/>
                          <a:ea typeface="Calibri" panose="020F0502020204030204" pitchFamily="34" charset="0"/>
                        </a:rPr>
                        <a:t>Có </a:t>
                      </a:r>
                      <a:r>
                        <a:rPr lang="vi-VN" sz="1800" b="1" dirty="0">
                          <a:solidFill>
                            <a:srgbClr val="FF0000"/>
                          </a:solidFill>
                          <a:effectLst/>
                          <a:latin typeface="+mn-lt"/>
                          <a:ea typeface="Calibri" panose="020F0502020204030204" pitchFamily="34" charset="0"/>
                        </a:rPr>
                        <a:t>kế hoạch cải tiến</a:t>
                      </a:r>
                      <a:r>
                        <a:rPr lang="vi-VN" sz="1800" b="1" dirty="0">
                          <a:solidFill>
                            <a:schemeClr val="tx1"/>
                          </a:solidFill>
                          <a:effectLst/>
                          <a:latin typeface="+mn-lt"/>
                          <a:ea typeface="Calibri" panose="020F0502020204030204" pitchFamily="34" charset="0"/>
                        </a:rPr>
                        <a:t> chất lượng về chất lượng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 căn cứ thông tin phản hồi của các </a:t>
                      </a:r>
                      <a:r>
                        <a:rPr lang="en-US" sz="1800" b="1" dirty="0">
                          <a:solidFill>
                            <a:schemeClr val="tx1"/>
                          </a:solidFill>
                          <a:effectLst/>
                          <a:latin typeface="+mn-lt"/>
                          <a:ea typeface="Calibri" panose="020F0502020204030204" pitchFamily="34" charset="0"/>
                        </a:rPr>
                        <a:t>BLQ </a:t>
                      </a:r>
                      <a:r>
                        <a:rPr lang="vi-VN" sz="1800" b="1" dirty="0">
                          <a:solidFill>
                            <a:schemeClr val="tx1"/>
                          </a:solidFill>
                          <a:effectLst/>
                          <a:latin typeface="+mn-lt"/>
                          <a:ea typeface="Calibri" panose="020F0502020204030204" pitchFamily="34" charset="0"/>
                        </a:rPr>
                        <a:t>về hoạt động này.</a:t>
                      </a:r>
                      <a:endParaRPr lang="en-US" sz="1800" b="1" dirty="0">
                        <a:solidFill>
                          <a:schemeClr val="tx1"/>
                        </a:solidFill>
                        <a:effectLst/>
                        <a:latin typeface="+mn-lt"/>
                        <a:ea typeface="Calibri" panose="020F0502020204030204" pitchFamily="34" charset="0"/>
                      </a:endParaRPr>
                    </a:p>
                  </a:txBody>
                  <a:tcPr marL="68580" marR="68580" marT="0" marB="0">
                    <a:solidFill>
                      <a:schemeClr val="bg1"/>
                    </a:solidFill>
                  </a:tcPr>
                </a:tc>
                <a:tc>
                  <a:txBody>
                    <a:bodyPr/>
                    <a:lstStyle/>
                    <a:p>
                      <a:pPr marL="0" lvl="0" indent="0" algn="just">
                        <a:lnSpc>
                          <a:spcPct val="115000"/>
                        </a:lnSpc>
                        <a:spcBef>
                          <a:spcPts val="0"/>
                        </a:spcBef>
                        <a:spcAft>
                          <a:spcPts val="600"/>
                        </a:spcAft>
                        <a:buFont typeface="Times New Roman" panose="02020603050405020304" pitchFamily="18" charset="0"/>
                        <a:buChar char="-"/>
                        <a:tabLst>
                          <a:tab pos="172085" algn="l"/>
                        </a:tabLst>
                      </a:pPr>
                      <a:r>
                        <a:rPr lang="vi-VN" sz="1800" b="1" dirty="0">
                          <a:solidFill>
                            <a:srgbClr val="FF0000"/>
                          </a:solidFill>
                          <a:effectLst/>
                          <a:latin typeface="+mn-lt"/>
                          <a:ea typeface="Calibri" panose="020F0502020204030204" pitchFamily="34" charset="0"/>
                        </a:rPr>
                        <a:t>Kế hoạch và báo cáo </a:t>
                      </a:r>
                      <a:r>
                        <a:rPr lang="vi-VN" sz="1800" b="1" dirty="0">
                          <a:solidFill>
                            <a:schemeClr val="tx1"/>
                          </a:solidFill>
                          <a:effectLst/>
                          <a:latin typeface="+mn-lt"/>
                          <a:ea typeface="Calibri" panose="020F0502020204030204" pitchFamily="34" charset="0"/>
                        </a:rPr>
                        <a:t>thực hiện đánh giá tác động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 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a:t>
                      </a:r>
                      <a:endParaRPr lang="en-US" sz="1800" b="1" dirty="0">
                        <a:solidFill>
                          <a:schemeClr val="tx1"/>
                        </a:solidFill>
                        <a:effectLst/>
                        <a:latin typeface="+mn-lt"/>
                        <a:ea typeface="Calibri" panose="020F0502020204030204" pitchFamily="34" charset="0"/>
                      </a:endParaRPr>
                    </a:p>
                    <a:p>
                      <a:pPr marL="0" lvl="0" indent="0" algn="just">
                        <a:lnSpc>
                          <a:spcPct val="115000"/>
                        </a:lnSpc>
                        <a:spcBef>
                          <a:spcPts val="0"/>
                        </a:spcBef>
                        <a:spcAft>
                          <a:spcPts val="600"/>
                        </a:spcAft>
                        <a:buFont typeface="Times New Roman" panose="02020603050405020304" pitchFamily="18" charset="0"/>
                        <a:buChar char="-"/>
                        <a:tabLst>
                          <a:tab pos="172085" algn="l"/>
                        </a:tabLst>
                      </a:pPr>
                      <a:r>
                        <a:rPr lang="vi-VN" sz="1800" b="1" dirty="0">
                          <a:solidFill>
                            <a:srgbClr val="FF0000"/>
                          </a:solidFill>
                          <a:effectLst/>
                          <a:latin typeface="+mn-lt"/>
                          <a:ea typeface="Calibri" panose="020F0502020204030204" pitchFamily="34" charset="0"/>
                        </a:rPr>
                        <a:t>Hệ thống giám sát </a:t>
                      </a:r>
                      <a:r>
                        <a:rPr lang="vi-VN" sz="1800" b="1"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a:t>
                      </a:r>
                      <a:endParaRPr lang="en-US" sz="1800" b="1" dirty="0">
                        <a:solidFill>
                          <a:schemeClr val="tx1"/>
                        </a:solidFill>
                        <a:effectLst/>
                        <a:latin typeface="+mn-lt"/>
                        <a:ea typeface="Calibri" panose="020F0502020204030204" pitchFamily="34" charset="0"/>
                      </a:endParaRPr>
                    </a:p>
                    <a:p>
                      <a:pPr marL="0" lvl="0" indent="0" algn="just">
                        <a:lnSpc>
                          <a:spcPct val="115000"/>
                        </a:lnSpc>
                        <a:spcBef>
                          <a:spcPts val="0"/>
                        </a:spcBef>
                        <a:spcAft>
                          <a:spcPts val="600"/>
                        </a:spcAft>
                        <a:buFont typeface="Times New Roman" panose="02020603050405020304" pitchFamily="18" charset="0"/>
                        <a:buChar char="-"/>
                        <a:tabLst>
                          <a:tab pos="172085" algn="l"/>
                        </a:tabLst>
                      </a:pPr>
                      <a:r>
                        <a:rPr lang="vi-VN" sz="1800" b="1" dirty="0">
                          <a:solidFill>
                            <a:srgbClr val="FF0000"/>
                          </a:solidFill>
                          <a:effectLst/>
                          <a:latin typeface="+mn-lt"/>
                          <a:ea typeface="Calibri" panose="020F0502020204030204" pitchFamily="34" charset="0"/>
                        </a:rPr>
                        <a:t>Báo cáo kết quả đối sánh </a:t>
                      </a:r>
                      <a:r>
                        <a:rPr lang="vi-VN" sz="1800" b="1"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a:t>
                      </a:r>
                      <a:endParaRPr lang="en-US" sz="1800" b="1" dirty="0">
                        <a:solidFill>
                          <a:schemeClr val="tx1"/>
                        </a:solidFill>
                        <a:effectLst/>
                        <a:latin typeface="+mn-lt"/>
                        <a:ea typeface="Calibri" panose="020F0502020204030204" pitchFamily="34" charset="0"/>
                      </a:endParaRPr>
                    </a:p>
                    <a:p>
                      <a:pPr marL="0" lvl="0" indent="0" algn="just">
                        <a:lnSpc>
                          <a:spcPct val="115000"/>
                        </a:lnSpc>
                        <a:spcBef>
                          <a:spcPts val="0"/>
                        </a:spcBef>
                        <a:spcAft>
                          <a:spcPts val="600"/>
                        </a:spcAft>
                        <a:buFont typeface="Times New Roman" panose="02020603050405020304" pitchFamily="18" charset="0"/>
                        <a:buChar char="-"/>
                        <a:tabLst>
                          <a:tab pos="182245" algn="l"/>
                        </a:tabLst>
                      </a:pPr>
                      <a:r>
                        <a:rPr lang="vi-VN" sz="1800" b="1" dirty="0">
                          <a:solidFill>
                            <a:srgbClr val="FF0000"/>
                          </a:solidFill>
                          <a:effectLst/>
                          <a:latin typeface="+mn-lt"/>
                          <a:ea typeface="Calibri" panose="020F0502020204030204" pitchFamily="34" charset="0"/>
                        </a:rPr>
                        <a:t>Kết quả khảo sát </a:t>
                      </a:r>
                      <a:r>
                        <a:rPr lang="vi-VN" sz="1800" b="1"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 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a:t>
                      </a:r>
                      <a:endParaRPr lang="en-US" sz="1800" b="1" dirty="0">
                        <a:solidFill>
                          <a:schemeClr val="tx1"/>
                        </a:solidFill>
                        <a:effectLst/>
                        <a:latin typeface="+mn-lt"/>
                        <a:ea typeface="Calibri" panose="020F0502020204030204" pitchFamily="34" charset="0"/>
                      </a:endParaRPr>
                    </a:p>
                    <a:p>
                      <a:pPr marL="0" lvl="0" indent="0" algn="just">
                        <a:lnSpc>
                          <a:spcPct val="115000"/>
                        </a:lnSpc>
                        <a:spcBef>
                          <a:spcPts val="0"/>
                        </a:spcBef>
                        <a:spcAft>
                          <a:spcPts val="600"/>
                        </a:spcAft>
                        <a:buFont typeface="Times New Roman" panose="02020603050405020304" pitchFamily="18" charset="0"/>
                        <a:buChar char="-"/>
                        <a:tabLst>
                          <a:tab pos="172085" algn="l"/>
                        </a:tabLst>
                      </a:pPr>
                      <a:r>
                        <a:rPr lang="vi-VN" sz="1800" b="1" dirty="0">
                          <a:solidFill>
                            <a:srgbClr val="FF0000"/>
                          </a:solidFill>
                          <a:effectLst/>
                          <a:latin typeface="+mn-lt"/>
                          <a:ea typeface="Calibri" panose="020F0502020204030204" pitchFamily="34" charset="0"/>
                        </a:rPr>
                        <a:t>Kế hoạch cải tiến</a:t>
                      </a:r>
                      <a:r>
                        <a:rPr lang="vi-VN" sz="1800" b="1" dirty="0">
                          <a:solidFill>
                            <a:schemeClr val="tx1"/>
                          </a:solidFill>
                          <a:effectLst/>
                          <a:latin typeface="+mn-lt"/>
                          <a:ea typeface="Calibri" panose="020F0502020204030204" pitchFamily="34" charset="0"/>
                        </a:rPr>
                        <a:t> chất lượng về công tác kết nối 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 </a:t>
                      </a:r>
                      <a:endParaRPr lang="en-US" sz="1800" b="1" dirty="0">
                        <a:solidFill>
                          <a:schemeClr val="tx1"/>
                        </a:solidFill>
                        <a:effectLst/>
                        <a:latin typeface="+mn-lt"/>
                        <a:ea typeface="Calibri" panose="020F0502020204030204" pitchFamily="34" charset="0"/>
                      </a:endParaRPr>
                    </a:p>
                    <a:p>
                      <a:pPr marL="0" lvl="0" indent="0" algn="just">
                        <a:lnSpc>
                          <a:spcPct val="115000"/>
                        </a:lnSpc>
                        <a:spcBef>
                          <a:spcPts val="0"/>
                        </a:spcBef>
                        <a:spcAft>
                          <a:spcPts val="600"/>
                        </a:spcAft>
                        <a:buFont typeface="Times New Roman" panose="02020603050405020304" pitchFamily="18" charset="0"/>
                        <a:buChar char="-"/>
                        <a:tabLst>
                          <a:tab pos="172085" algn="l"/>
                        </a:tabLst>
                      </a:pPr>
                      <a:r>
                        <a:rPr lang="vi-VN" sz="1800" b="1" dirty="0">
                          <a:solidFill>
                            <a:srgbClr val="0000FF"/>
                          </a:solidFill>
                          <a:effectLst/>
                          <a:latin typeface="+mn-lt"/>
                          <a:ea typeface="Calibri" panose="020F0502020204030204" pitchFamily="34" charset="0"/>
                        </a:rPr>
                        <a:t>Các biên bản họp </a:t>
                      </a:r>
                      <a:r>
                        <a:rPr lang="vi-VN" sz="1800" b="1" dirty="0">
                          <a:solidFill>
                            <a:schemeClr val="tx1"/>
                          </a:solidFill>
                          <a:effectLst/>
                          <a:latin typeface="+mn-lt"/>
                          <a:ea typeface="Calibri" panose="020F0502020204030204" pitchFamily="34" charset="0"/>
                        </a:rPr>
                        <a:t>rà soát, điều chỉnh; các q</a:t>
                      </a:r>
                      <a:r>
                        <a:rPr lang="en-US" sz="1800" b="1" dirty="0">
                          <a:solidFill>
                            <a:schemeClr val="tx1"/>
                          </a:solidFill>
                          <a:effectLst/>
                          <a:latin typeface="+mn-lt"/>
                          <a:ea typeface="Calibri" panose="020F0502020204030204" pitchFamily="34" charset="0"/>
                        </a:rPr>
                        <a:t>Đ</a:t>
                      </a:r>
                      <a:r>
                        <a:rPr lang="vi-VN" sz="1800" b="1" dirty="0">
                          <a:solidFill>
                            <a:schemeClr val="tx1"/>
                          </a:solidFill>
                          <a:effectLst/>
                          <a:latin typeface="+mn-lt"/>
                          <a:ea typeface="Calibri" panose="020F0502020204030204" pitchFamily="34" charset="0"/>
                        </a:rPr>
                        <a:t> điều chỉnh về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 </a:t>
                      </a:r>
                      <a:endParaRPr lang="en-US" sz="1800" b="1" dirty="0">
                        <a:solidFill>
                          <a:schemeClr val="tx1"/>
                        </a:solidFill>
                        <a:effectLst/>
                        <a:latin typeface="+mn-lt"/>
                        <a:ea typeface="Calibri" panose="020F0502020204030204" pitchFamily="34" charset="0"/>
                      </a:endParaRPr>
                    </a:p>
                    <a:p>
                      <a:pPr marL="0" lvl="0" indent="0" algn="just">
                        <a:lnSpc>
                          <a:spcPts val="2000"/>
                        </a:lnSpc>
                        <a:spcBef>
                          <a:spcPts val="0"/>
                        </a:spcBef>
                        <a:spcAft>
                          <a:spcPts val="600"/>
                        </a:spcAft>
                        <a:buFont typeface="Times New Roman" panose="02020603050405020304" pitchFamily="18" charset="0"/>
                        <a:buChar char="-"/>
                        <a:tabLst>
                          <a:tab pos="128270" algn="l"/>
                        </a:tabLst>
                      </a:pPr>
                      <a:r>
                        <a:rPr lang="vi-VN" sz="1800" b="1" dirty="0">
                          <a:solidFill>
                            <a:srgbClr val="0000FF"/>
                          </a:solidFill>
                          <a:effectLst/>
                          <a:latin typeface="+mn-lt"/>
                          <a:ea typeface="Calibri" panose="020F0502020204030204" pitchFamily="34" charset="0"/>
                        </a:rPr>
                        <a:t>Các quyết định, kết luận</a:t>
                      </a:r>
                      <a:r>
                        <a:rPr lang="vi-VN" sz="1800" b="1" dirty="0">
                          <a:solidFill>
                            <a:schemeClr val="tx1"/>
                          </a:solidFill>
                          <a:effectLst/>
                          <a:latin typeface="+mn-lt"/>
                          <a:ea typeface="Calibri" panose="020F0502020204030204" pitchFamily="34" charset="0"/>
                        </a:rPr>
                        <a:t>, các đầu tư của CSGD thể hiện sự cải tiến chất lượng hoạt động căn cứ thông tin phản hồi của các </a:t>
                      </a:r>
                      <a:r>
                        <a:rPr lang="en-US" sz="1800" b="1" dirty="0">
                          <a:solidFill>
                            <a:schemeClr val="tx1"/>
                          </a:solidFill>
                          <a:effectLst/>
                          <a:latin typeface="+mn-lt"/>
                          <a:ea typeface="Calibri" panose="020F0502020204030204" pitchFamily="34" charset="0"/>
                        </a:rPr>
                        <a:t>BLQ </a:t>
                      </a:r>
                      <a:r>
                        <a:rPr lang="vi-VN" sz="1800" b="1" dirty="0">
                          <a:solidFill>
                            <a:schemeClr val="tx1"/>
                          </a:solidFill>
                          <a:effectLst/>
                          <a:latin typeface="+mn-lt"/>
                          <a:ea typeface="Calibri" panose="020F0502020204030204" pitchFamily="34" charset="0"/>
                        </a:rPr>
                        <a:t>về tác động xã hội, kết quả của</a:t>
                      </a:r>
                      <a:r>
                        <a:rPr lang="en-US" sz="1800" b="1" dirty="0">
                          <a:solidFill>
                            <a:schemeClr val="tx1"/>
                          </a:solidFill>
                          <a:effectLst/>
                          <a:latin typeface="+mn-lt"/>
                          <a:ea typeface="Calibri" panose="020F0502020204030204" pitchFamily="34" charset="0"/>
                        </a:rPr>
                        <a:t>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1800" b="1" dirty="0">
                          <a:solidFill>
                            <a:schemeClr val="tx1"/>
                          </a:solidFill>
                          <a:effectLst/>
                          <a:latin typeface="+mn-lt"/>
                          <a:ea typeface="Calibri" panose="020F0502020204030204" pitchFamily="34" charset="0"/>
                        </a:rPr>
                        <a:t>và </a:t>
                      </a:r>
                      <a:r>
                        <a:rPr lang="en-US" sz="1800" b="1" dirty="0">
                          <a:solidFill>
                            <a:schemeClr val="tx1"/>
                          </a:solidFill>
                          <a:effectLst/>
                          <a:latin typeface="+mn-lt"/>
                          <a:ea typeface="Calibri" panose="020F0502020204030204" pitchFamily="34" charset="0"/>
                        </a:rPr>
                        <a:t>PVCĐ</a:t>
                      </a:r>
                      <a:r>
                        <a:rPr lang="vi-VN" sz="1800" b="1" dirty="0">
                          <a:solidFill>
                            <a:schemeClr val="tx1"/>
                          </a:solidFill>
                          <a:effectLst/>
                          <a:latin typeface="+mn-lt"/>
                          <a:ea typeface="Calibri" panose="020F0502020204030204" pitchFamily="34" charset="0"/>
                        </a:rPr>
                        <a:t>, đóng góp cho xã hội.</a:t>
                      </a:r>
                      <a:endParaRPr lang="en-US" sz="1800" b="1" dirty="0">
                        <a:solidFill>
                          <a:schemeClr val="tx1"/>
                        </a:solidFill>
                        <a:effectLst/>
                        <a:latin typeface="+mn-lt"/>
                        <a:ea typeface="Calibri" panose="020F0502020204030204" pitchFamily="34" charset="0"/>
                      </a:endParaRPr>
                    </a:p>
                  </a:txBody>
                  <a:tcPr marL="68580" marR="68580" marT="0" marB="0">
                    <a:solidFill>
                      <a:schemeClr val="bg2"/>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2589566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304800" y="521233"/>
            <a:ext cx="11887200" cy="960755"/>
          </a:xfrm>
        </p:spPr>
        <p:txBody>
          <a:bodyPr>
            <a:normAutofit fontScale="90000"/>
          </a:bodyPr>
          <a:lstStyle/>
          <a:p>
            <a:r>
              <a:rPr lang="en-US" sz="4400" kern="1200" dirty="0">
                <a:solidFill>
                  <a:schemeClr val="dk1"/>
                </a:solidFill>
                <a:effectLst/>
                <a:latin typeface="+mn-lt"/>
                <a:ea typeface="+mn-ea"/>
                <a:cs typeface="+mn-cs"/>
              </a:rPr>
              <a:t/>
            </a:r>
            <a:br>
              <a:rPr lang="en-US" sz="4400" kern="1200" dirty="0">
                <a:solidFill>
                  <a:schemeClr val="dk1"/>
                </a:solidFill>
                <a:effectLst/>
                <a:latin typeface="+mn-lt"/>
                <a:ea typeface="+mn-ea"/>
                <a:cs typeface="+mn-cs"/>
              </a:rPr>
            </a:b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1</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(24.2).</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vi-VN" sz="3100" b="1" dirty="0">
                <a:solidFill>
                  <a:srgbClr val="0000FF"/>
                </a:solidFill>
                <a:effectLst/>
                <a:latin typeface="Times New Roman" panose="02020603050405020304" pitchFamily="18" charset="0"/>
                <a:ea typeface="Calibri" panose="020F0502020204030204" pitchFamily="34" charset="0"/>
              </a:rPr>
              <a:t>Có kế hoạch và thực hiện </a:t>
            </a:r>
            <a:r>
              <a:rPr lang="vi-VN" sz="3100" b="1" dirty="0">
                <a:solidFill>
                  <a:srgbClr val="FF0000"/>
                </a:solidFill>
                <a:effectLst/>
                <a:latin typeface="Times New Roman" panose="02020603050405020304" pitchFamily="18" charset="0"/>
                <a:ea typeface="Calibri" panose="020F0502020204030204" pitchFamily="34" charset="0"/>
              </a:rPr>
              <a:t>đánh giá tác động của hoạt động kết nối và </a:t>
            </a:r>
            <a:r>
              <a:rPr lang="en-US" sz="3100" b="1" dirty="0">
                <a:solidFill>
                  <a:srgbClr val="FF0000"/>
                </a:solidFill>
                <a:effectLst/>
                <a:latin typeface="Times New Roman" panose="02020603050405020304" pitchFamily="18" charset="0"/>
                <a:ea typeface="Calibri" panose="020F0502020204030204" pitchFamily="34" charset="0"/>
              </a:rPr>
              <a:t>PVCĐ</a:t>
            </a:r>
            <a:r>
              <a:rPr lang="vi-VN" sz="3100" b="1" dirty="0">
                <a:solidFill>
                  <a:srgbClr val="FF0000"/>
                </a:solidFill>
                <a:effectLst/>
                <a:latin typeface="Times New Roman" panose="02020603050405020304" pitchFamily="18" charset="0"/>
                <a:ea typeface="Calibri" panose="020F0502020204030204" pitchFamily="34" charset="0"/>
              </a:rPr>
              <a:t>.</a:t>
            </a:r>
            <a:r>
              <a:rPr lang="en-US" sz="3100" b="1" dirty="0">
                <a:effectLst/>
                <a:latin typeface="Times New Roman" panose="02020603050405020304" pitchFamily="18" charset="0"/>
                <a:ea typeface="Calibri" panose="020F0502020204030204" pitchFamily="34" charset="0"/>
              </a:rPr>
              <a:t/>
            </a:r>
            <a:br>
              <a:rPr lang="en-US" sz="3100" b="1" dirty="0">
                <a:effectLst/>
                <a:latin typeface="Times New Roman" panose="02020603050405020304" pitchFamily="18" charset="0"/>
                <a:ea typeface="Calibri" panose="020F0502020204030204" pitchFamily="34" charset="0"/>
              </a:rPr>
            </a:br>
            <a:r>
              <a:rPr lang="en-US" sz="2800" dirty="0">
                <a:solidFill>
                  <a:srgbClr val="FF0000"/>
                </a:solidFill>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
            </a:r>
            <a:br>
              <a:rPr lang="en-US" sz="2400" dirty="0">
                <a:effectLst/>
                <a:latin typeface="Times New Roman" panose="02020603050405020304" pitchFamily="18" charset="0"/>
                <a:ea typeface="Times New Roman" panose="02020603050405020304" pitchFamily="18" charset="0"/>
              </a:rPr>
            </a:br>
            <a:r>
              <a:rPr lang="en-US" sz="4000" kern="1200" dirty="0">
                <a:solidFill>
                  <a:schemeClr val="dk1"/>
                </a:solidFill>
                <a:effectLst/>
                <a:latin typeface="+mn-lt"/>
                <a:ea typeface="+mn-ea"/>
                <a:cs typeface="+mn-cs"/>
              </a:rPr>
              <a:t>.</a:t>
            </a:r>
            <a:br>
              <a:rPr lang="en-US" sz="4000" kern="1200" dirty="0">
                <a:solidFill>
                  <a:schemeClr val="dk1"/>
                </a:solidFill>
                <a:effectLst/>
                <a:latin typeface="+mn-lt"/>
                <a:ea typeface="+mn-ea"/>
                <a:cs typeface="+mn-cs"/>
              </a:rPr>
            </a:br>
            <a:endParaRPr lang="en-US" dirty="0"/>
          </a:p>
        </p:txBody>
      </p:sp>
      <p:sp>
        <p:nvSpPr>
          <p:cNvPr id="4" name="Rectangle 3">
            <a:extLst>
              <a:ext uri="{FF2B5EF4-FFF2-40B4-BE49-F238E27FC236}">
                <a16:creationId xmlns:a16="http://schemas.microsoft.com/office/drawing/2014/main" xmlns="" id="{61B0D7E3-6B1E-113C-EE6C-471DD156A6B0}"/>
              </a:ext>
            </a:extLst>
          </p:cNvPr>
          <p:cNvSpPr/>
          <p:nvPr/>
        </p:nvSpPr>
        <p:spPr>
          <a:xfrm>
            <a:off x="157626" y="1001609"/>
            <a:ext cx="11729574" cy="3822317"/>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solidFill>
                  <a:srgbClr val="000000"/>
                </a:solidFill>
                <a:effectLst/>
                <a:latin typeface="Times New Roman" panose="02020603050405020304" pitchFamily="18" charset="0"/>
                <a:ea typeface="Arial" panose="020B0604020202020204" pitchFamily="34" charset="0"/>
              </a:rPr>
              <a:t>Nhà trường đều ban hành Kế hoạch công tác năm học trong đó phân công các bộ phận chịu trách nhiệm thực hiện công tác PVCĐ gắn với chức năng nhiệm vụ của các đơn vị [H01.1.017] và triển khai qua cuộc họp giao ban đầu năm học [H0</a:t>
            </a:r>
            <a:r>
              <a:rPr lang="en-US" sz="2400" dirty="0">
                <a:solidFill>
                  <a:srgbClr val="000000"/>
                </a:solidFill>
                <a:effectLst/>
                <a:latin typeface="Times New Roman" panose="02020603050405020304" pitchFamily="18" charset="0"/>
                <a:ea typeface="Arial" panose="020B0604020202020204" pitchFamily="34" charset="0"/>
              </a:rPr>
              <a:t>2</a:t>
            </a:r>
            <a:r>
              <a:rPr lang="vi-VN" sz="2400" dirty="0">
                <a:solidFill>
                  <a:srgbClr val="000000"/>
                </a:solidFill>
                <a:effectLst/>
                <a:latin typeface="Times New Roman" panose="02020603050405020304" pitchFamily="18" charset="0"/>
                <a:ea typeface="Arial" panose="020B0604020202020204" pitchFamily="34" charset="0"/>
              </a:rPr>
              <a:t>.2.0</a:t>
            </a:r>
            <a:r>
              <a:rPr lang="en-US" sz="2400" dirty="0">
                <a:solidFill>
                  <a:srgbClr val="000000"/>
                </a:solidFill>
                <a:effectLst/>
                <a:latin typeface="Times New Roman" panose="02020603050405020304" pitchFamily="18" charset="0"/>
                <a:ea typeface="Arial" panose="020B0604020202020204" pitchFamily="34" charset="0"/>
              </a:rPr>
              <a:t>11</a:t>
            </a:r>
            <a:r>
              <a:rPr lang="vi-VN" sz="2400" dirty="0">
                <a:solidFill>
                  <a:srgbClr val="000000"/>
                </a:solidFill>
                <a:effectLst/>
                <a:latin typeface="Times New Roman" panose="02020603050405020304" pitchFamily="18" charset="0"/>
                <a:ea typeface="Arial" panose="020B0604020202020204" pitchFamily="34" charset="0"/>
              </a:rPr>
              <a:t>]. Trong nội dung kế hoạch năm học của Phòng quản lý đào tạo, Phòng TTGD&amp;CTSV, Phòng NCKH và HTQT đều có nội dung về việc ghi nhận ý kiến của các đơn vị thụ hưởng để đánh giá tác động của hoạt động kết nối và PVCĐ đóng góp cho xã hội đối với các đối tượng thu hưởng do đơn vị mình thực hiện. Các đơn vị căn cứ vào Quy chế tổ chức hoạt động của Nhà trường [</a:t>
            </a:r>
            <a:r>
              <a:rPr lang="en-US" sz="2400" dirty="0">
                <a:solidFill>
                  <a:srgbClr val="000000"/>
                </a:solidFill>
                <a:effectLst/>
                <a:latin typeface="Times New Roman" panose="02020603050405020304" pitchFamily="18" charset="0"/>
                <a:ea typeface="Arial" panose="020B0604020202020204" pitchFamily="34" charset="0"/>
              </a:rPr>
              <a:t>02.1.004</a:t>
            </a:r>
            <a:r>
              <a:rPr lang="vi-VN" sz="2400" dirty="0">
                <a:solidFill>
                  <a:srgbClr val="000000"/>
                </a:solidFill>
                <a:effectLst/>
                <a:latin typeface="Times New Roman" panose="02020603050405020304" pitchFamily="18" charset="0"/>
                <a:ea typeface="Arial" panose="020B0604020202020204" pitchFamily="34" charset="0"/>
              </a:rPr>
              <a:t>], Quy định về công tác Phục vụ cộng đồng của Nhà trường [H21.1.001]</a:t>
            </a:r>
            <a:r>
              <a:rPr lang="en-US" sz="2400" dirty="0">
                <a:solidFill>
                  <a:srgbClr val="000000"/>
                </a:solidFill>
                <a:effectLst/>
                <a:latin typeface="Times New Roman" panose="02020603050405020304" pitchFamily="18" charset="0"/>
                <a:ea typeface="Arial" panose="020B0604020202020204" pitchFamily="34" charset="0"/>
              </a:rPr>
              <a:t>, [21.1.006]</a:t>
            </a:r>
            <a:r>
              <a:rPr lang="vi-VN" sz="2400" dirty="0">
                <a:solidFill>
                  <a:srgbClr val="000000"/>
                </a:solidFill>
                <a:effectLst/>
                <a:latin typeface="Times New Roman" panose="02020603050405020304" pitchFamily="18" charset="0"/>
                <a:ea typeface="Arial" panose="020B0604020202020204" pitchFamily="34" charset="0"/>
              </a:rPr>
              <a:t> và phân công nhiệm vụ Ban Phục vụ cộng đồng Trường Đại học Kinh tế - Kỹ thuật Bình Dương [H21.1.007] để đánh giá tác động</a:t>
            </a:r>
            <a:r>
              <a:rPr lang="en-US" sz="2400" dirty="0">
                <a:solidFill>
                  <a:srgbClr val="000000"/>
                </a:solidFill>
                <a:effectLst/>
                <a:latin typeface="Times New Roman" panose="02020603050405020304" pitchFamily="18" charset="0"/>
                <a:ea typeface="Arial" panose="020B0604020202020204" pitchFamily="34" charset="0"/>
              </a:rPr>
              <a:t>…</a:t>
            </a:r>
            <a:r>
              <a:rPr lang="vi-VN" sz="2400" dirty="0">
                <a:solidFill>
                  <a:srgbClr val="000000"/>
                </a:solidFill>
                <a:effectLst/>
                <a:latin typeface="Times New Roman" panose="02020603050405020304" pitchFamily="18" charset="0"/>
                <a:ea typeface="Arial" panose="020B0604020202020204" pitchFamily="34" charset="0"/>
              </a:rPr>
              <a:t>.</a:t>
            </a:r>
            <a:endParaRPr lang="en-US" sz="2400" dirty="0"/>
          </a:p>
        </p:txBody>
      </p:sp>
      <p:sp>
        <p:nvSpPr>
          <p:cNvPr id="5" name="Rectangle 4">
            <a:extLst>
              <a:ext uri="{FF2B5EF4-FFF2-40B4-BE49-F238E27FC236}">
                <a16:creationId xmlns:a16="http://schemas.microsoft.com/office/drawing/2014/main" xmlns="" id="{278DEF10-F7A8-2F2D-D9AD-423DEFFA5555}"/>
              </a:ext>
            </a:extLst>
          </p:cNvPr>
          <p:cNvSpPr/>
          <p:nvPr/>
        </p:nvSpPr>
        <p:spPr>
          <a:xfrm>
            <a:off x="231213" y="4971970"/>
            <a:ext cx="11729574" cy="1768840"/>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400" dirty="0">
                <a:solidFill>
                  <a:srgbClr val="000000"/>
                </a:solidFill>
                <a:effectLst/>
                <a:latin typeface="Times New Roman" panose="02020603050405020304" pitchFamily="18" charset="0"/>
                <a:ea typeface="Arial" panose="020B0604020202020204" pitchFamily="34" charset="0"/>
              </a:rPr>
              <a:t>Phòng NCKH&amp;HTQT đánh giá tác động của hoạt động chuyển giao công nghệ và các đề tài, tính ứng dụng của các đề tài đối với xã hội. Các kết quả đánh giá được thể hiện trong báo cáo hằng năm của đơn vị và báo cáo tổng kết của Nhà trường [H01.2.001]. </a:t>
            </a:r>
            <a:endParaRPr lang="en-US" sz="2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496385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0"/>
            <a:ext cx="11887200"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2</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(24.2).</a:t>
            </a:r>
            <a:r>
              <a:rPr lang="en-US" sz="3200" b="1" kern="1200" dirty="0">
                <a:solidFill>
                  <a:srgbClr val="FF0000"/>
                </a:solidFill>
                <a:effectLst/>
                <a:latin typeface="Times New Roman" panose="02020603050405020304" pitchFamily="18" charset="0"/>
                <a:ea typeface="+mn-ea"/>
                <a:cs typeface="Times New Roman" panose="02020603050405020304" pitchFamily="18" charset="0"/>
              </a:rPr>
              <a:t>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Có </a:t>
            </a:r>
            <a:r>
              <a:rPr lang="vi-VN"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hệ thống giám sát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về tác động xã hội, kết quả của hoạt động kết nối và </a:t>
            </a: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đóng góp cho xã hội</a:t>
            </a:r>
            <a:endParaRPr lang="en-US" sz="2700" b="1" dirty="0">
              <a:solidFill>
                <a:srgbClr val="FF0000"/>
              </a:solidFill>
              <a:latin typeface="Arial Narrow" panose="020B0606020202030204" pitchFamily="34"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E3B1A81D-3CA9-BF51-EAEC-7A45ECC54DAD}"/>
              </a:ext>
            </a:extLst>
          </p:cNvPr>
          <p:cNvSpPr/>
          <p:nvPr/>
        </p:nvSpPr>
        <p:spPr>
          <a:xfrm>
            <a:off x="381000" y="960756"/>
            <a:ext cx="11551170" cy="22021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dirty="0">
                <a:solidFill>
                  <a:srgbClr val="000000"/>
                </a:solidFill>
                <a:effectLst/>
                <a:latin typeface="Times New Roman" panose="02020603050405020304" pitchFamily="18" charset="0"/>
                <a:ea typeface="Arial" panose="020B0604020202020204" pitchFamily="34" charset="0"/>
              </a:rPr>
              <a:t>Các đơn vị theo dõi, giám sát về loại hình, khối lượng các hoạt động kết nối và PVCĐ đóng góp cho xã hội dựa trên Quy chế tổ chức hoạt động của Nhà trường [</a:t>
            </a:r>
            <a:r>
              <a:rPr lang="en-US" sz="2000" dirty="0">
                <a:solidFill>
                  <a:srgbClr val="000000"/>
                </a:solidFill>
                <a:effectLst/>
                <a:latin typeface="Times New Roman" panose="02020603050405020304" pitchFamily="18" charset="0"/>
                <a:ea typeface="Arial" panose="020B0604020202020204" pitchFamily="34" charset="0"/>
              </a:rPr>
              <a:t>H02.1.004</a:t>
            </a:r>
            <a:r>
              <a:rPr lang="vi-VN" sz="2000" dirty="0">
                <a:solidFill>
                  <a:srgbClr val="000000"/>
                </a:solidFill>
                <a:effectLst/>
                <a:latin typeface="Times New Roman" panose="02020603050405020304" pitchFamily="18" charset="0"/>
                <a:ea typeface="Arial" panose="020B0604020202020204" pitchFamily="34" charset="0"/>
              </a:rPr>
              <a:t>]; Quy chế làm việc của Ban chấp hành Công đoàn cơ sở [H02.1.01</a:t>
            </a:r>
            <a:r>
              <a:rPr lang="en-US" sz="2000" dirty="0">
                <a:solidFill>
                  <a:srgbClr val="000000"/>
                </a:solidFill>
                <a:effectLst/>
                <a:latin typeface="Times New Roman" panose="02020603050405020304" pitchFamily="18" charset="0"/>
                <a:ea typeface="Arial" panose="020B0604020202020204" pitchFamily="34" charset="0"/>
              </a:rPr>
              <a:t>3</a:t>
            </a:r>
            <a:r>
              <a:rPr lang="vi-VN" sz="2000" dirty="0">
                <a:solidFill>
                  <a:srgbClr val="000000"/>
                </a:solidFill>
                <a:effectLst/>
                <a:latin typeface="Times New Roman" panose="02020603050405020304" pitchFamily="18" charset="0"/>
                <a:ea typeface="Arial" panose="020B0604020202020204" pitchFamily="34" charset="0"/>
              </a:rPr>
              <a:t>]</a:t>
            </a:r>
            <a:r>
              <a:rPr lang="en-US" sz="2000" dirty="0">
                <a:solidFill>
                  <a:srgbClr val="000000"/>
                </a:solidFill>
                <a:effectLst/>
                <a:latin typeface="Times New Roman" panose="02020603050405020304" pitchFamily="18" charset="0"/>
                <a:ea typeface="Arial" panose="020B0604020202020204" pitchFamily="34" charset="0"/>
              </a:rPr>
              <a:t>,</a:t>
            </a:r>
            <a:r>
              <a:rPr lang="vi-VN" sz="2000" dirty="0">
                <a:solidFill>
                  <a:srgbClr val="000000"/>
                </a:solidFill>
                <a:effectLst/>
                <a:latin typeface="Times New Roman" panose="02020603050405020304" pitchFamily="18" charset="0"/>
                <a:ea typeface="Arial" panose="020B0604020202020204" pitchFamily="34" charset="0"/>
              </a:rPr>
              <a:t> Quy chế tổ chức hoạt động của Đoàn thanh niên [H02.1.01</a:t>
            </a:r>
            <a:r>
              <a:rPr lang="en-US" sz="2000" dirty="0">
                <a:solidFill>
                  <a:srgbClr val="000000"/>
                </a:solidFill>
                <a:effectLst/>
                <a:latin typeface="Times New Roman" panose="02020603050405020304" pitchFamily="18" charset="0"/>
                <a:ea typeface="Arial" panose="020B0604020202020204" pitchFamily="34" charset="0"/>
              </a:rPr>
              <a:t>4</a:t>
            </a:r>
            <a:r>
              <a:rPr lang="vi-VN" sz="2000" dirty="0">
                <a:solidFill>
                  <a:srgbClr val="000000"/>
                </a:solidFill>
                <a:effectLst/>
                <a:latin typeface="Times New Roman" panose="02020603050405020304" pitchFamily="18" charset="0"/>
                <a:ea typeface="Arial" panose="020B0604020202020204" pitchFamily="34" charset="0"/>
              </a:rPr>
              <a:t>]</a:t>
            </a:r>
            <a:r>
              <a:rPr lang="en-US" sz="2000" dirty="0">
                <a:solidFill>
                  <a:srgbClr val="000000"/>
                </a:solidFill>
                <a:effectLst/>
                <a:latin typeface="Times New Roman" panose="02020603050405020304" pitchFamily="18" charset="0"/>
                <a:ea typeface="Arial" panose="020B0604020202020204" pitchFamily="34" charset="0"/>
              </a:rPr>
              <a:t>, </a:t>
            </a:r>
            <a:r>
              <a:rPr lang="en-US" sz="2000" dirty="0" err="1">
                <a:solidFill>
                  <a:srgbClr val="000000"/>
                </a:solidFill>
                <a:effectLst/>
                <a:latin typeface="Times New Roman" panose="02020603050405020304" pitchFamily="18" charset="0"/>
                <a:ea typeface="Arial" panose="020B0604020202020204" pitchFamily="34" charset="0"/>
              </a:rPr>
              <a:t>Quy</a:t>
            </a:r>
            <a:r>
              <a:rPr lang="en-US" sz="2000" dirty="0">
                <a:solidFill>
                  <a:srgbClr val="000000"/>
                </a:solidFill>
                <a:effectLst/>
                <a:latin typeface="Times New Roman" panose="02020603050405020304" pitchFamily="18" charset="0"/>
                <a:ea typeface="Arial" panose="020B0604020202020204" pitchFamily="34" charset="0"/>
              </a:rPr>
              <a:t> </a:t>
            </a:r>
            <a:r>
              <a:rPr lang="en-US" sz="2000" dirty="0" err="1">
                <a:solidFill>
                  <a:srgbClr val="000000"/>
                </a:solidFill>
                <a:effectLst/>
                <a:latin typeface="Times New Roman" panose="02020603050405020304" pitchFamily="18" charset="0"/>
                <a:ea typeface="Arial" panose="020B0604020202020204" pitchFamily="34" charset="0"/>
              </a:rPr>
              <a:t>chế</a:t>
            </a:r>
            <a:r>
              <a:rPr lang="en-US" sz="2000" dirty="0">
                <a:solidFill>
                  <a:srgbClr val="000000"/>
                </a:solidFill>
                <a:effectLst/>
                <a:latin typeface="Times New Roman" panose="02020603050405020304" pitchFamily="18" charset="0"/>
                <a:ea typeface="Arial" panose="020B0604020202020204" pitchFamily="34" charset="0"/>
              </a:rPr>
              <a:t> </a:t>
            </a:r>
            <a:r>
              <a:rPr lang="en-US" sz="2000" dirty="0" err="1">
                <a:solidFill>
                  <a:srgbClr val="000000"/>
                </a:solidFill>
                <a:effectLst/>
                <a:latin typeface="Times New Roman" panose="02020603050405020304" pitchFamily="18" charset="0"/>
                <a:ea typeface="Arial" panose="020B0604020202020204" pitchFamily="34" charset="0"/>
              </a:rPr>
              <a:t>tổ</a:t>
            </a:r>
            <a:r>
              <a:rPr lang="en-US" sz="2000" dirty="0">
                <a:solidFill>
                  <a:srgbClr val="000000"/>
                </a:solidFill>
                <a:effectLst/>
                <a:latin typeface="Times New Roman" panose="02020603050405020304" pitchFamily="18" charset="0"/>
                <a:ea typeface="Arial" panose="020B0604020202020204" pitchFamily="34" charset="0"/>
              </a:rPr>
              <a:t> </a:t>
            </a:r>
            <a:r>
              <a:rPr lang="en-US" sz="2000" dirty="0" err="1">
                <a:solidFill>
                  <a:srgbClr val="000000"/>
                </a:solidFill>
                <a:effectLst/>
                <a:latin typeface="Times New Roman" panose="02020603050405020304" pitchFamily="18" charset="0"/>
                <a:ea typeface="Arial" panose="020B0604020202020204" pitchFamily="34" charset="0"/>
              </a:rPr>
              <a:t>chức</a:t>
            </a:r>
            <a:r>
              <a:rPr lang="en-US" sz="2000" dirty="0">
                <a:solidFill>
                  <a:srgbClr val="000000"/>
                </a:solidFill>
                <a:effectLst/>
                <a:latin typeface="Times New Roman" panose="02020603050405020304" pitchFamily="18" charset="0"/>
                <a:ea typeface="Arial" panose="020B0604020202020204" pitchFamily="34" charset="0"/>
              </a:rPr>
              <a:t> </a:t>
            </a:r>
            <a:r>
              <a:rPr lang="en-US" sz="2000" dirty="0" err="1">
                <a:solidFill>
                  <a:srgbClr val="000000"/>
                </a:solidFill>
                <a:effectLst/>
                <a:latin typeface="Times New Roman" panose="02020603050405020304" pitchFamily="18" charset="0"/>
                <a:ea typeface="Arial" panose="020B0604020202020204" pitchFamily="34" charset="0"/>
              </a:rPr>
              <a:t>Hội</a:t>
            </a:r>
            <a:r>
              <a:rPr lang="en-US" sz="2000" dirty="0">
                <a:solidFill>
                  <a:srgbClr val="000000"/>
                </a:solidFill>
                <a:effectLst/>
                <a:latin typeface="Times New Roman" panose="02020603050405020304" pitchFamily="18" charset="0"/>
                <a:ea typeface="Arial" panose="020B0604020202020204" pitchFamily="34" charset="0"/>
              </a:rPr>
              <a:t> </a:t>
            </a:r>
            <a:r>
              <a:rPr lang="en-US" sz="2000" dirty="0" err="1">
                <a:solidFill>
                  <a:srgbClr val="000000"/>
                </a:solidFill>
                <a:effectLst/>
                <a:latin typeface="Times New Roman" panose="02020603050405020304" pitchFamily="18" charset="0"/>
                <a:ea typeface="Arial" panose="020B0604020202020204" pitchFamily="34" charset="0"/>
              </a:rPr>
              <a:t>sinh</a:t>
            </a:r>
            <a:r>
              <a:rPr lang="en-US" sz="2000" dirty="0">
                <a:solidFill>
                  <a:srgbClr val="000000"/>
                </a:solidFill>
                <a:effectLst/>
                <a:latin typeface="Times New Roman" panose="02020603050405020304" pitchFamily="18" charset="0"/>
                <a:ea typeface="Arial" panose="020B0604020202020204" pitchFamily="34" charset="0"/>
              </a:rPr>
              <a:t> </a:t>
            </a:r>
            <a:r>
              <a:rPr lang="en-US" sz="2000" dirty="0" err="1">
                <a:solidFill>
                  <a:srgbClr val="000000"/>
                </a:solidFill>
                <a:effectLst/>
                <a:latin typeface="Times New Roman" panose="02020603050405020304" pitchFamily="18" charset="0"/>
                <a:ea typeface="Arial" panose="020B0604020202020204" pitchFamily="34" charset="0"/>
              </a:rPr>
              <a:t>viên</a:t>
            </a:r>
            <a:r>
              <a:rPr lang="en-US" sz="2000" dirty="0">
                <a:solidFill>
                  <a:srgbClr val="000000"/>
                </a:solidFill>
                <a:effectLst/>
                <a:latin typeface="Times New Roman" panose="02020603050405020304" pitchFamily="18" charset="0"/>
                <a:ea typeface="Arial" panose="020B0604020202020204" pitchFamily="34" charset="0"/>
              </a:rPr>
              <a:t> [H02.1.015]</a:t>
            </a:r>
            <a:r>
              <a:rPr lang="vi-VN" sz="2000" dirty="0">
                <a:solidFill>
                  <a:srgbClr val="000000"/>
                </a:solidFill>
                <a:effectLst/>
                <a:latin typeface="Times New Roman" panose="02020603050405020304" pitchFamily="18" charset="0"/>
                <a:ea typeface="Arial" panose="020B0604020202020204" pitchFamily="34" charset="0"/>
              </a:rPr>
              <a:t> cụ thể như sau: Công đoàn chịu trách nhiệm giám sát các hoạt động phục vụ cộng đồng đối với Công đoàn; Ủy ban kiểm tra Đoàn trường chịu trách nhiệm giám sát các hoạt động phục vụ cộng đồng đối với các chi đoàn và Đoàn trường;</a:t>
            </a:r>
            <a:endParaRPr lang="en-US" sz="2000" dirty="0"/>
          </a:p>
        </p:txBody>
      </p:sp>
      <p:sp>
        <p:nvSpPr>
          <p:cNvPr id="5" name="Rectangle 4">
            <a:extLst>
              <a:ext uri="{FF2B5EF4-FFF2-40B4-BE49-F238E27FC236}">
                <a16:creationId xmlns:a16="http://schemas.microsoft.com/office/drawing/2014/main" xmlns="" id="{987A23C8-28F6-5DD7-EC5B-C1D1F3265E85}"/>
              </a:ext>
            </a:extLst>
          </p:cNvPr>
          <p:cNvSpPr/>
          <p:nvPr/>
        </p:nvSpPr>
        <p:spPr>
          <a:xfrm>
            <a:off x="381000" y="3429000"/>
            <a:ext cx="11551170" cy="19374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000" dirty="0">
                <a:solidFill>
                  <a:srgbClr val="000000"/>
                </a:solidFill>
                <a:effectLst/>
                <a:latin typeface="Times New Roman" panose="02020603050405020304" pitchFamily="18" charset="0"/>
                <a:ea typeface="Arial" panose="020B0604020202020204" pitchFamily="34" charset="0"/>
              </a:rPr>
              <a:t>Nhà trường căn cứ vào báo cáo của các đơn vị để ban hành báo cáo tổng kết của Nhà trường [H01.2.001]. Nhìn chung các hoạt động phục vụ cộng đồng của Nhà trường đều được giám sát chặt chẽ, kết quả thực hiện các hoạt động luôn đạt theo mục tiêu đã đề ra…</a:t>
            </a:r>
            <a:r>
              <a:rPr lang="en-US" sz="2000" dirty="0">
                <a:solidFill>
                  <a:srgbClr val="000000"/>
                </a:solidFill>
                <a:effectLst/>
                <a:latin typeface="Times New Roman" panose="02020603050405020304" pitchFamily="18" charset="0"/>
                <a:ea typeface="Arial" panose="020B0604020202020204" pitchFamily="34" charset="0"/>
              </a:rPr>
              <a:t>..</a:t>
            </a:r>
            <a:endParaRPr lang="en-US" sz="20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517797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0"/>
            <a:ext cx="11887200"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3</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(24.2).</a:t>
            </a:r>
            <a:r>
              <a:rPr lang="en-US" sz="3200" b="1" kern="1200" dirty="0">
                <a:solidFill>
                  <a:srgbClr val="FF0000"/>
                </a:solidFill>
                <a:effectLst/>
                <a:latin typeface="Times New Roman" panose="02020603050405020304" pitchFamily="18" charset="0"/>
                <a:ea typeface="+mn-ea"/>
                <a:cs typeface="Times New Roman" panose="02020603050405020304" pitchFamily="18" charset="0"/>
              </a:rPr>
              <a:t> </a:t>
            </a:r>
            <a:r>
              <a:rPr lang="vi-VN"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Có </a:t>
            </a:r>
            <a:r>
              <a:rPr lang="vi-VN" sz="28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thực hiện đối sánh </a:t>
            </a:r>
            <a:r>
              <a:rPr lang="vi-VN"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về tác động xã hội, kết quả của hoạt động kết nối và </a:t>
            </a: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a:t>
            </a:r>
            <a:r>
              <a:rPr lang="vi-VN"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đóng góp cho xã hội</a:t>
            </a:r>
            <a:endParaRPr lang="en-US" sz="2700" b="1" dirty="0">
              <a:solidFill>
                <a:srgbClr val="FF0000"/>
              </a:solidFill>
              <a:latin typeface="Arial Narrow" panose="020B0606020202030204" pitchFamily="34"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E3B1A81D-3CA9-BF51-EAEC-7A45ECC54DAD}"/>
              </a:ext>
            </a:extLst>
          </p:cNvPr>
          <p:cNvSpPr/>
          <p:nvPr/>
        </p:nvSpPr>
        <p:spPr>
          <a:xfrm>
            <a:off x="269824" y="1013490"/>
            <a:ext cx="11422504" cy="9607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a:solidFill>
                  <a:srgbClr val="000000"/>
                </a:solidFill>
                <a:effectLst/>
                <a:latin typeface="Times New Roman" panose="02020603050405020304" pitchFamily="18" charset="0"/>
                <a:ea typeface="Arial" panose="020B0604020202020204" pitchFamily="34" charset="0"/>
              </a:rPr>
              <a:t>Nhà trường tiến hành đối sánh về tác động xã hội, kết quả hoạt động kết nối và PVCĐ, đóng góp cho xã hội [H24.1.001] cụ thể như </a:t>
            </a:r>
            <a:endParaRPr lang="en-US" sz="2000" dirty="0"/>
          </a:p>
        </p:txBody>
      </p:sp>
      <p:sp>
        <p:nvSpPr>
          <p:cNvPr id="5" name="Rectangle 4">
            <a:extLst>
              <a:ext uri="{FF2B5EF4-FFF2-40B4-BE49-F238E27FC236}">
                <a16:creationId xmlns:a16="http://schemas.microsoft.com/office/drawing/2014/main" xmlns="" id="{987A23C8-28F6-5DD7-EC5B-C1D1F3265E85}"/>
              </a:ext>
            </a:extLst>
          </p:cNvPr>
          <p:cNvSpPr/>
          <p:nvPr/>
        </p:nvSpPr>
        <p:spPr>
          <a:xfrm>
            <a:off x="269824" y="1974246"/>
            <a:ext cx="11422505" cy="1783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000" dirty="0">
                <a:solidFill>
                  <a:srgbClr val="000000"/>
                </a:solidFill>
                <a:effectLst/>
                <a:latin typeface="Times New Roman" panose="02020603050405020304" pitchFamily="18" charset="0"/>
                <a:ea typeface="Arial" panose="020B0604020202020204" pitchFamily="34" charset="0"/>
              </a:rPr>
              <a:t>Qua kết quả đối sánh ta có thể thấy ý kiến phát biểu của các đơn vị thụ hưởng ngày càng tăng từ 15 ý kiến năm 2017 tăng lên 19 ý kiến năm 2019, năm 2020 do tình hình dịch bệnh diễn biến phức tạp nên các hoạt động bị hạn chế. </a:t>
            </a:r>
            <a:r>
              <a:rPr lang="vi-VN" sz="1800" dirty="0">
                <a:solidFill>
                  <a:srgbClr val="000000"/>
                </a:solidFill>
                <a:effectLst/>
                <a:latin typeface="Times New Roman" panose="02020603050405020304" pitchFamily="18" charset="0"/>
                <a:ea typeface="Arial" panose="020B0604020202020204" pitchFamily="34" charset="0"/>
              </a:rPr>
              <a:t>Giấy khen từ các đơn vị dành cho nhà trường nhằm ghi nhận các đóng góp về các hoạt động PVCĐ ngày càng tang</a:t>
            </a:r>
            <a:r>
              <a:rPr lang="en-US" sz="1800" dirty="0">
                <a:solidFill>
                  <a:srgbClr val="000000"/>
                </a:solidFill>
                <a:effectLst/>
                <a:latin typeface="Times New Roman" panose="02020603050405020304" pitchFamily="18" charset="0"/>
                <a:ea typeface="Arial" panose="020B0604020202020204" pitchFamily="34" charset="0"/>
              </a:rPr>
              <a:t>…</a:t>
            </a:r>
            <a:endParaRPr lang="en-US" sz="2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288190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164892"/>
            <a:ext cx="11887200" cy="1289154"/>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4</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(24.2).</a:t>
            </a:r>
            <a:r>
              <a:rPr lang="en-US" sz="3200" b="1" kern="1200" dirty="0">
                <a:solidFill>
                  <a:srgbClr val="FF0000"/>
                </a:solidFill>
                <a:effectLst/>
                <a:latin typeface="Times New Roman" panose="02020603050405020304" pitchFamily="18" charset="0"/>
                <a:ea typeface="+mn-ea"/>
                <a:cs typeface="Times New Roman" panose="02020603050405020304" pitchFamily="18" charset="0"/>
              </a:rPr>
              <a:t> </a:t>
            </a:r>
            <a:r>
              <a:rPr lang="vi-VN" sz="2700" b="1" dirty="0">
                <a:solidFill>
                  <a:srgbClr val="FF0000"/>
                </a:solidFill>
                <a:effectLst/>
                <a:latin typeface="Times New Roman" panose="02020603050405020304" pitchFamily="18" charset="0"/>
                <a:ea typeface="Calibri" panose="020F0502020204030204" pitchFamily="34" charset="0"/>
              </a:rPr>
              <a:t>Có hệ </a:t>
            </a:r>
            <a:r>
              <a:rPr lang="vi-VN" sz="2700" b="1" dirty="0">
                <a:solidFill>
                  <a:srgbClr val="0000FF"/>
                </a:solidFill>
                <a:effectLst/>
                <a:latin typeface="Times New Roman" panose="02020603050405020304" pitchFamily="18" charset="0"/>
                <a:ea typeface="Calibri" panose="020F0502020204030204" pitchFamily="34" charset="0"/>
              </a:rPr>
              <a:t>thống thu thập thông tin </a:t>
            </a:r>
            <a:r>
              <a:rPr lang="vi-VN" sz="2700" b="1" dirty="0">
                <a:solidFill>
                  <a:srgbClr val="FF0000"/>
                </a:solidFill>
                <a:effectLst/>
                <a:latin typeface="Times New Roman" panose="02020603050405020304" pitchFamily="18" charset="0"/>
                <a:ea typeface="Calibri" panose="020F0502020204030204" pitchFamily="34" charset="0"/>
              </a:rPr>
              <a:t>phản hồi của các </a:t>
            </a:r>
            <a:r>
              <a:rPr lang="en-US" sz="2700" b="1" dirty="0">
                <a:solidFill>
                  <a:srgbClr val="FF0000"/>
                </a:solidFill>
                <a:effectLst/>
                <a:latin typeface="Times New Roman" panose="02020603050405020304" pitchFamily="18" charset="0"/>
                <a:ea typeface="Calibri" panose="020F0502020204030204" pitchFamily="34" charset="0"/>
              </a:rPr>
              <a:t>BLQ </a:t>
            </a:r>
            <a:r>
              <a:rPr lang="vi-VN" sz="2700" b="1" dirty="0">
                <a:solidFill>
                  <a:srgbClr val="FF0000"/>
                </a:solidFill>
                <a:effectLst/>
                <a:latin typeface="Times New Roman" panose="02020603050405020304" pitchFamily="18" charset="0"/>
                <a:ea typeface="Calibri" panose="020F0502020204030204" pitchFamily="34" charset="0"/>
              </a:rPr>
              <a:t>về tác động xã hội, kết quả của hoạt động kết nối và </a:t>
            </a: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a:t>
            </a:r>
            <a:r>
              <a:rPr lang="vi-VN" sz="2700" b="1" dirty="0">
                <a:solidFill>
                  <a:srgbClr val="FF0000"/>
                </a:solidFill>
                <a:effectLst/>
                <a:latin typeface="Times New Roman" panose="02020603050405020304" pitchFamily="18" charset="0"/>
                <a:ea typeface="Calibri" panose="020F0502020204030204" pitchFamily="34" charset="0"/>
              </a:rPr>
              <a:t>, đóng góp cho xã hội.</a:t>
            </a:r>
            <a:r>
              <a:rPr lang="en-US" sz="2700" b="1" dirty="0">
                <a:effectLst/>
                <a:latin typeface="Arial Narrow" panose="020B0606020202030204" pitchFamily="34" charset="0"/>
                <a:ea typeface="Calibri" panose="020F0502020204030204" pitchFamily="34" charset="0"/>
              </a:rPr>
              <a:t/>
            </a:r>
            <a:br>
              <a:rPr lang="en-US" sz="2700" b="1" dirty="0">
                <a:effectLst/>
                <a:latin typeface="Arial Narrow" panose="020B0606020202030204" pitchFamily="34" charset="0"/>
                <a:ea typeface="Calibri" panose="020F0502020204030204" pitchFamily="34" charset="0"/>
              </a:rPr>
            </a:br>
            <a:endParaRPr lang="en-US" sz="2700" b="1" dirty="0">
              <a:solidFill>
                <a:srgbClr val="FF0000"/>
              </a:solidFill>
              <a:latin typeface="Arial Narrow" panose="020B0606020202030204" pitchFamily="34"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E3B1A81D-3CA9-BF51-EAEC-7A45ECC54DAD}"/>
              </a:ext>
            </a:extLst>
          </p:cNvPr>
          <p:cNvSpPr/>
          <p:nvPr/>
        </p:nvSpPr>
        <p:spPr>
          <a:xfrm>
            <a:off x="152400" y="1214204"/>
            <a:ext cx="11887200" cy="305799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dirty="0">
                <a:solidFill>
                  <a:srgbClr val="000000"/>
                </a:solidFill>
                <a:effectLst/>
                <a:latin typeface="Times New Roman" panose="02020603050405020304" pitchFamily="18" charset="0"/>
                <a:ea typeface="Arial" panose="020B0604020202020204" pitchFamily="34" charset="0"/>
              </a:rPr>
              <a:t>Hằng năm, Nhà trường tiến hành thu thập thông tin phản hồi của các bên liên quan về tác động xã hội, kết quả của hoạt động kết nối và PVCĐ đóng góp cho xã hội căn cứ Quy định lấy ý kiến phản hồi của các bên liên quan [H09.1.010], trong đó quy định phòng KT-BĐCL là đầu mối tổ chức, triển khai các hoạt động điều tra, khảo sát, báo cáo kết quả cho Ban giám hiệu về các hoạt động khảo sát của Nhà trường, Phòng TTGD&amp;CTSV là đầu mối xây dựng và quản lý hệ thống đo lường, hướng dẫn các đơn vị và cá nhân thực hiện nhiệm vụ Phục vụ cộng đồng. Mỗi năm học, Nhà trường đều ban hành kế hoạch lấy ý kiến phản hồi về tác động xã hội, kết quả các hoạt động kết nối PVCĐ từ các bên liên quan [H09.2.009]; Phòng TTGD&amp;CTSV chịu trách nhiệm thu thập thông tin phản hồi của cựu sinh viên, doanh nghiệp, các địa phương và đơn vị thụ hưởng; Phòng NCKH và HTQT chịu trách nhiệm thu thập thông tin phản hồi </a:t>
            </a:r>
            <a:r>
              <a:rPr lang="en-US" sz="2000" dirty="0">
                <a:solidFill>
                  <a:srgbClr val="000000"/>
                </a:solidFill>
                <a:effectLst/>
                <a:latin typeface="Times New Roman" panose="02020603050405020304" pitchFamily="18" charset="0"/>
                <a:ea typeface="Arial" panose="020B0604020202020204" pitchFamily="34" charset="0"/>
              </a:rPr>
              <a:t>…..</a:t>
            </a:r>
            <a:endParaRPr lang="en-US" sz="2000" dirty="0"/>
          </a:p>
        </p:txBody>
      </p:sp>
      <p:sp>
        <p:nvSpPr>
          <p:cNvPr id="5" name="Rectangle 4">
            <a:extLst>
              <a:ext uri="{FF2B5EF4-FFF2-40B4-BE49-F238E27FC236}">
                <a16:creationId xmlns:a16="http://schemas.microsoft.com/office/drawing/2014/main" xmlns="" id="{987A23C8-28F6-5DD7-EC5B-C1D1F3265E85}"/>
              </a:ext>
            </a:extLst>
          </p:cNvPr>
          <p:cNvSpPr/>
          <p:nvPr/>
        </p:nvSpPr>
        <p:spPr>
          <a:xfrm>
            <a:off x="152400" y="4272197"/>
            <a:ext cx="11887200" cy="242091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000" dirty="0">
                <a:solidFill>
                  <a:srgbClr val="000000"/>
                </a:solidFill>
                <a:effectLst/>
                <a:latin typeface="Times New Roman" panose="02020603050405020304" pitchFamily="18" charset="0"/>
                <a:ea typeface="Arial" panose="020B0604020202020204" pitchFamily="34" charset="0"/>
              </a:rPr>
              <a:t>Ngoài ra, Nhà trường còn tổ chức các Hội nghị tổng kết các chiến dịch tình nguyện, qua đó ghi nhận ý kiến đóng góp về các hoạt động PVCĐ từ phía các đơn vị liên kết, qua buổi hội nghị Nhà trường ghi nhận nhiều ý kiến đóng góp trong đó có ý kiến đóng góp về tác động xã hội của các hoạt động kết nối và PVCĐ. Nhà trường nhận được 58 ý kiến phản hồi về các hoạt động phục vụ cộng đồng của Nhà trường qua các hội nghị tổng kết các chiến dịch tình nguyện Mùa hè xanh, Xuân tình nguyện</a:t>
            </a:r>
            <a:r>
              <a:rPr lang="en-US" sz="2000" dirty="0">
                <a:solidFill>
                  <a:srgbClr val="000000"/>
                </a:solidFill>
                <a:effectLst/>
                <a:latin typeface="Times New Roman" panose="02020603050405020304" pitchFamily="18" charset="0"/>
                <a:ea typeface="Arial" panose="020B0604020202020204" pitchFamily="34" charset="0"/>
              </a:rPr>
              <a:t>…</a:t>
            </a:r>
            <a:endParaRPr lang="en-US" sz="2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725833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0"/>
            <a:ext cx="11887200"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5</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(24.2).</a:t>
            </a:r>
            <a:r>
              <a:rPr lang="en-US" sz="3200" b="1" kern="1200" dirty="0">
                <a:solidFill>
                  <a:srgbClr val="FF0000"/>
                </a:solidFill>
                <a:effectLst/>
                <a:latin typeface="Times New Roman" panose="02020603050405020304" pitchFamily="18" charset="0"/>
                <a:ea typeface="+mn-ea"/>
                <a:cs typeface="Times New Roman" panose="02020603050405020304" pitchFamily="18" charset="0"/>
              </a:rPr>
              <a:t> </a:t>
            </a:r>
            <a:r>
              <a:rPr lang="vi-VN" sz="2700" b="1" dirty="0">
                <a:solidFill>
                  <a:srgbClr val="FF0000"/>
                </a:solidFill>
                <a:effectLst/>
                <a:latin typeface="Times New Roman" panose="02020603050405020304" pitchFamily="18" charset="0"/>
                <a:ea typeface="Calibri" panose="020F0502020204030204" pitchFamily="34" charset="0"/>
              </a:rPr>
              <a:t>Có </a:t>
            </a:r>
            <a:r>
              <a:rPr lang="vi-VN" sz="2700" b="1" dirty="0">
                <a:solidFill>
                  <a:srgbClr val="0000FF"/>
                </a:solidFill>
                <a:effectLst/>
                <a:latin typeface="Times New Roman" panose="02020603050405020304" pitchFamily="18" charset="0"/>
                <a:ea typeface="Calibri" panose="020F0502020204030204" pitchFamily="34" charset="0"/>
              </a:rPr>
              <a:t>kế hoạch cải tiến </a:t>
            </a:r>
            <a:r>
              <a:rPr lang="vi-VN" sz="2700" b="1" dirty="0">
                <a:solidFill>
                  <a:srgbClr val="FF0000"/>
                </a:solidFill>
                <a:effectLst/>
                <a:latin typeface="Times New Roman" panose="02020603050405020304" pitchFamily="18" charset="0"/>
                <a:ea typeface="Calibri" panose="020F0502020204030204" pitchFamily="34" charset="0"/>
              </a:rPr>
              <a:t>chất lượng về chất lượng </a:t>
            </a: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a:t>
            </a:r>
            <a:r>
              <a:rPr lang="vi-VN" sz="2700" b="1" dirty="0">
                <a:solidFill>
                  <a:srgbClr val="FF0000"/>
                </a:solidFill>
                <a:effectLst/>
                <a:latin typeface="Times New Roman" panose="02020603050405020304" pitchFamily="18" charset="0"/>
                <a:ea typeface="Calibri" panose="020F0502020204030204" pitchFamily="34" charset="0"/>
              </a:rPr>
              <a:t>, đóng góp cho xã hội căn cứ thông tin phản hồi của các </a:t>
            </a:r>
            <a:r>
              <a:rPr lang="en-US" sz="2700" b="1" dirty="0">
                <a:solidFill>
                  <a:srgbClr val="FF0000"/>
                </a:solidFill>
                <a:effectLst/>
                <a:latin typeface="Times New Roman" panose="02020603050405020304" pitchFamily="18" charset="0"/>
                <a:ea typeface="Calibri" panose="020F0502020204030204" pitchFamily="34" charset="0"/>
              </a:rPr>
              <a:t>BLQ </a:t>
            </a:r>
            <a:r>
              <a:rPr lang="vi-VN" sz="2700" b="1" dirty="0">
                <a:solidFill>
                  <a:srgbClr val="FF0000"/>
                </a:solidFill>
                <a:effectLst/>
                <a:latin typeface="Times New Roman" panose="02020603050405020304" pitchFamily="18" charset="0"/>
                <a:ea typeface="Calibri" panose="020F0502020204030204" pitchFamily="34" charset="0"/>
              </a:rPr>
              <a:t>về hoạt động này</a:t>
            </a:r>
            <a:endParaRPr lang="en-US" sz="2700" b="1" dirty="0">
              <a:solidFill>
                <a:srgbClr val="FF0000"/>
              </a:solidFill>
              <a:latin typeface="Arial Narrow" panose="020B0606020202030204" pitchFamily="34"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E3B1A81D-3CA9-BF51-EAEC-7A45ECC54DAD}"/>
              </a:ext>
            </a:extLst>
          </p:cNvPr>
          <p:cNvSpPr/>
          <p:nvPr/>
        </p:nvSpPr>
        <p:spPr>
          <a:xfrm>
            <a:off x="380999" y="1184224"/>
            <a:ext cx="11446239" cy="29680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356870" algn="just">
              <a:lnSpc>
                <a:spcPct val="150000"/>
              </a:lnSpc>
            </a:pPr>
            <a:r>
              <a:rPr lang="vi-VN" sz="2000">
                <a:solidFill>
                  <a:srgbClr val="000000"/>
                </a:solidFill>
                <a:effectLst/>
                <a:latin typeface="Times New Roman" panose="02020603050405020304" pitchFamily="18" charset="0"/>
                <a:ea typeface="Arial" panose="020B0604020202020204" pitchFamily="34" charset="0"/>
              </a:rPr>
              <a:t>Nhà trường có các biện pháp cải tiến chất lượng hoạt động PVCĐ trong kế hoạch hằng năm Nhà trường [H01.1.017]. Các hoạt động thiện nguyện PVCĐ ngày càng tác động mạnh mẽ đến xã hội, thu hút được cán bộ, giảng viên, nhân viên và sinh viên tham gia [H24.1.002]. Các đề tài NCKH của Nhà trường đều tăng qua các năm, tính ứng dụng thực tế của các đề tài ngày càng cao, hoạt động chuyển giao công nghệ cho các doanh nghiệp có nhiều chuyển biến tích cực [H24.1.003]. Tuy nhiên, Nhà trường chưa có nhiều hoạt động liên kết với cựu sinh viên để thực hiện các hoạt động kết nối và phục vụ cộng đồng.</a:t>
            </a:r>
            <a:endParaRPr lang="en-US" sz="200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662548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64892" y="1"/>
            <a:ext cx="12027108" cy="949960"/>
          </a:xfrm>
          <a:solidFill>
            <a:schemeClr val="accent6">
              <a:lumMod val="20000"/>
              <a:lumOff val="80000"/>
            </a:schemeClr>
          </a:solidFill>
        </p:spPr>
        <p:txBody>
          <a:bodyPr>
            <a:normAutofit fontScale="90000"/>
          </a:bodyPr>
          <a:lstStyle/>
          <a:p>
            <a:r>
              <a:rPr lang="vi-VN" sz="3100" b="1" dirty="0">
                <a:solidFill>
                  <a:srgbClr val="FF0000"/>
                </a:solidFill>
                <a:latin typeface="Times New Roman" panose="02020603050405020304" pitchFamily="18" charset="0"/>
                <a:cs typeface="Times New Roman" panose="02020603050405020304" pitchFamily="18" charset="0"/>
              </a:rPr>
              <a:t>TC 2</a:t>
            </a:r>
            <a:r>
              <a:rPr lang="en-US" sz="3100" b="1" dirty="0">
                <a:solidFill>
                  <a:srgbClr val="FF0000"/>
                </a:solidFill>
                <a:latin typeface="Times New Roman" panose="02020603050405020304" pitchFamily="18" charset="0"/>
                <a:cs typeface="Times New Roman" panose="02020603050405020304" pitchFamily="18" charset="0"/>
              </a:rPr>
              <a:t>4</a:t>
            </a:r>
            <a:r>
              <a:rPr lang="vi-VN" sz="3100" b="1" dirty="0">
                <a:solidFill>
                  <a:srgbClr val="FF0000"/>
                </a:solidFill>
                <a:latin typeface="Times New Roman" panose="02020603050405020304" pitchFamily="18" charset="0"/>
                <a:cs typeface="Times New Roman" panose="02020603050405020304" pitchFamily="18" charset="0"/>
              </a:rPr>
              <a:t>.</a:t>
            </a:r>
            <a:r>
              <a:rPr lang="en-US" sz="3100" b="1" dirty="0">
                <a:solidFill>
                  <a:srgbClr val="FF0000"/>
                </a:solidFill>
                <a:latin typeface="Times New Roman" panose="02020603050405020304" pitchFamily="18" charset="0"/>
                <a:cs typeface="Times New Roman" panose="02020603050405020304" pitchFamily="18" charset="0"/>
              </a:rPr>
              <a:t>3</a:t>
            </a:r>
            <a:r>
              <a:rPr lang="vi-VN" sz="4400" b="1" dirty="0">
                <a:solidFill>
                  <a:srgbClr val="FF0000"/>
                </a:solidFill>
                <a:effectLst/>
              </a:rPr>
              <a:t>. </a:t>
            </a:r>
            <a:r>
              <a:rPr lang="vi-VN" sz="2700" b="1" dirty="0">
                <a:solidFill>
                  <a:srgbClr val="0000FF"/>
                </a:solidFill>
                <a:effectLst/>
                <a:latin typeface="Times New Roman" panose="02020603050405020304" pitchFamily="18" charset="0"/>
                <a:ea typeface="Arial" panose="020B0604020202020204" pitchFamily="34" charset="0"/>
              </a:rPr>
              <a:t>Tác động của hoạt động </a:t>
            </a:r>
            <a:r>
              <a:rPr lang="vi-VN" sz="2700" b="1" dirty="0">
                <a:solidFill>
                  <a:srgbClr val="FF0000"/>
                </a:solidFill>
                <a:effectLst/>
                <a:latin typeface="Times New Roman" panose="02020603050405020304" pitchFamily="18" charset="0"/>
                <a:ea typeface="Arial" panose="020B0604020202020204" pitchFamily="34" charset="0"/>
              </a:rPr>
              <a:t>kết nối và </a:t>
            </a:r>
            <a:r>
              <a:rPr lang="en-US" sz="2700" b="1" dirty="0">
                <a:solidFill>
                  <a:srgbClr val="FF0000"/>
                </a:solidFill>
                <a:effectLst/>
                <a:latin typeface="Times New Roman" panose="02020603050405020304" pitchFamily="18" charset="0"/>
                <a:ea typeface="Arial" panose="020B0604020202020204" pitchFamily="34" charset="0"/>
              </a:rPr>
              <a:t>PVCĐ </a:t>
            </a:r>
            <a:r>
              <a:rPr lang="vi-VN" sz="2700" b="1" dirty="0">
                <a:solidFill>
                  <a:srgbClr val="FF0000"/>
                </a:solidFill>
                <a:effectLst/>
                <a:latin typeface="Times New Roman" panose="02020603050405020304" pitchFamily="18" charset="0"/>
                <a:ea typeface="Arial" panose="020B0604020202020204" pitchFamily="34" charset="0"/>
              </a:rPr>
              <a:t>đối với </a:t>
            </a:r>
            <a:r>
              <a:rPr lang="vi-VN" sz="2700" b="1" dirty="0">
                <a:solidFill>
                  <a:srgbClr val="0000FF"/>
                </a:solidFill>
                <a:effectLst/>
                <a:latin typeface="Times New Roman" panose="02020603050405020304" pitchFamily="18" charset="0"/>
                <a:ea typeface="Arial" panose="020B0604020202020204" pitchFamily="34" charset="0"/>
              </a:rPr>
              <a:t>NH và đội ngũ cán bộ, GV</a:t>
            </a:r>
            <a:r>
              <a:rPr lang="vi-VN" sz="2700" b="1" dirty="0">
                <a:solidFill>
                  <a:srgbClr val="FF0000"/>
                </a:solidFill>
                <a:effectLst/>
                <a:latin typeface="Times New Roman" panose="02020603050405020304" pitchFamily="18" charset="0"/>
                <a:ea typeface="Arial" panose="020B0604020202020204" pitchFamily="34" charset="0"/>
              </a:rPr>
              <a:t>, nhân viên </a:t>
            </a:r>
            <a:r>
              <a:rPr lang="vi-VN" sz="2700" b="1" dirty="0">
                <a:solidFill>
                  <a:srgbClr val="0000FF"/>
                </a:solidFill>
                <a:effectLst/>
                <a:latin typeface="Times New Roman" panose="02020603050405020304" pitchFamily="18" charset="0"/>
                <a:ea typeface="Arial" panose="020B0604020202020204" pitchFamily="34" charset="0"/>
              </a:rPr>
              <a:t>được xác lập, giám sát và đối sánh </a:t>
            </a:r>
            <a:r>
              <a:rPr lang="vi-VN" sz="2700" b="1" dirty="0">
                <a:solidFill>
                  <a:srgbClr val="FF0000"/>
                </a:solidFill>
                <a:effectLst/>
                <a:latin typeface="Times New Roman" panose="02020603050405020304" pitchFamily="18" charset="0"/>
                <a:ea typeface="Arial" panose="020B0604020202020204" pitchFamily="34" charset="0"/>
              </a:rPr>
              <a:t>để cải tiến</a:t>
            </a:r>
            <a:r>
              <a:rPr lang="vi-VN" sz="1800" dirty="0">
                <a:solidFill>
                  <a:srgbClr val="FF0000"/>
                </a:solidFill>
                <a:effectLst/>
                <a:latin typeface="Times New Roman" panose="02020603050405020304" pitchFamily="18" charset="0"/>
                <a:ea typeface="Arial" panose="020B0604020202020204" pitchFamily="34"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4006486739"/>
              </p:ext>
            </p:extLst>
          </p:nvPr>
        </p:nvGraphicFramePr>
        <p:xfrm>
          <a:off x="0" y="949961"/>
          <a:ext cx="12192000" cy="5746928"/>
        </p:xfrm>
        <a:graphic>
          <a:graphicData uri="http://schemas.openxmlformats.org/drawingml/2006/table">
            <a:tbl>
              <a:tblPr firstRow="1" bandRow="1">
                <a:tableStyleId>{5C22544A-7EE6-4342-B048-85BDC9FD1C3A}</a:tableStyleId>
              </a:tblPr>
              <a:tblGrid>
                <a:gridCol w="1888761">
                  <a:extLst>
                    <a:ext uri="{9D8B030D-6E8A-4147-A177-3AD203B41FA5}">
                      <a16:colId xmlns:a16="http://schemas.microsoft.com/office/drawing/2014/main" xmlns="" val="1338212068"/>
                    </a:ext>
                  </a:extLst>
                </a:gridCol>
                <a:gridCol w="4017364">
                  <a:extLst>
                    <a:ext uri="{9D8B030D-6E8A-4147-A177-3AD203B41FA5}">
                      <a16:colId xmlns:a16="http://schemas.microsoft.com/office/drawing/2014/main" xmlns="" val="4227679062"/>
                    </a:ext>
                  </a:extLst>
                </a:gridCol>
                <a:gridCol w="6285875">
                  <a:extLst>
                    <a:ext uri="{9D8B030D-6E8A-4147-A177-3AD203B41FA5}">
                      <a16:colId xmlns:a16="http://schemas.microsoft.com/office/drawing/2014/main" xmlns="" val="2341633141"/>
                    </a:ext>
                  </a:extLst>
                </a:gridCol>
              </a:tblGrid>
              <a:tr h="4496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FFFF00"/>
                          </a:solidFill>
                          <a:effectLst/>
                          <a:latin typeface="+mn-lt"/>
                          <a:ea typeface="+mn-ea"/>
                          <a:cs typeface="+mn-cs"/>
                        </a:rPr>
                        <a:t>Y/C TC</a:t>
                      </a:r>
                    </a:p>
                  </a:txBody>
                  <a:tcPr/>
                </a:tc>
                <a:tc>
                  <a:txBody>
                    <a:bodyPr/>
                    <a:lstStyle/>
                    <a:p>
                      <a:r>
                        <a:rPr lang="en-US" sz="1800" dirty="0" err="1">
                          <a:solidFill>
                            <a:schemeClr val="tx1"/>
                          </a:solidFill>
                        </a:rPr>
                        <a:t>Mốc</a:t>
                      </a:r>
                      <a:r>
                        <a:rPr lang="en-US" sz="1800" dirty="0">
                          <a:solidFill>
                            <a:schemeClr val="tx1"/>
                          </a:solidFill>
                        </a:rPr>
                        <a:t> </a:t>
                      </a:r>
                      <a:r>
                        <a:rPr lang="en-US" sz="1800" dirty="0" err="1">
                          <a:solidFill>
                            <a:schemeClr val="tx1"/>
                          </a:solidFill>
                        </a:rPr>
                        <a:t>chuẩn</a:t>
                      </a:r>
                      <a:endParaRPr lang="en-US" sz="1800" dirty="0">
                        <a:solidFill>
                          <a:schemeClr val="tx1"/>
                        </a:solidFill>
                      </a:endParaRPr>
                    </a:p>
                  </a:txBody>
                  <a:tcPr>
                    <a:solidFill>
                      <a:schemeClr val="bg1"/>
                    </a:solidFill>
                  </a:tcPr>
                </a:tc>
                <a:tc>
                  <a:txBody>
                    <a:bodyPr/>
                    <a:lstStyle/>
                    <a:p>
                      <a:r>
                        <a:rPr lang="en-US" sz="1800" dirty="0">
                          <a:solidFill>
                            <a:schemeClr val="tx1"/>
                          </a:solidFill>
                        </a:rPr>
                        <a:t>Minh </a:t>
                      </a:r>
                      <a:r>
                        <a:rPr lang="en-US" sz="1800" dirty="0" err="1">
                          <a:solidFill>
                            <a:schemeClr val="tx1"/>
                          </a:solidFill>
                        </a:rPr>
                        <a:t>chứng</a:t>
                      </a:r>
                      <a:endParaRPr lang="en-US" sz="1800" dirty="0">
                        <a:solidFill>
                          <a:schemeClr val="tx1"/>
                        </a:solidFill>
                      </a:endParaRPr>
                    </a:p>
                  </a:txBody>
                  <a:tcPr>
                    <a:solidFill>
                      <a:schemeClr val="bg2"/>
                    </a:solidFill>
                  </a:tcPr>
                </a:tc>
                <a:extLst>
                  <a:ext uri="{0D108BD9-81ED-4DB2-BD59-A6C34878D82A}">
                    <a16:rowId xmlns:a16="http://schemas.microsoft.com/office/drawing/2014/main" xmlns="" val="1881705326"/>
                  </a:ext>
                </a:extLst>
              </a:tr>
              <a:tr h="5291807">
                <a:tc>
                  <a:txBody>
                    <a:bodyPr/>
                    <a:lstStyle/>
                    <a:p>
                      <a:pPr marL="0" lvl="0" indent="0" algn="just">
                        <a:lnSpc>
                          <a:spcPts val="2200"/>
                        </a:lnSpc>
                        <a:spcBef>
                          <a:spcPts val="0"/>
                        </a:spcBef>
                        <a:spcAft>
                          <a:spcPts val="0"/>
                        </a:spcAft>
                        <a:buFont typeface="+mj-lt"/>
                        <a:buAutoNum type="arabicPeriod"/>
                        <a:tabLst>
                          <a:tab pos="269875" algn="l"/>
                        </a:tabLst>
                      </a:pPr>
                      <a:r>
                        <a:rPr lang="vi-VN" sz="1800" dirty="0">
                          <a:solidFill>
                            <a:schemeClr val="tx1"/>
                          </a:solidFill>
                          <a:effectLst/>
                          <a:latin typeface="+mn-lt"/>
                          <a:ea typeface="Calibri" panose="020F0502020204030204" pitchFamily="34" charset="0"/>
                        </a:rPr>
                        <a:t>Tác động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 </a:t>
                      </a:r>
                      <a:r>
                        <a:rPr lang="vi-VN" sz="1800" dirty="0">
                          <a:solidFill>
                            <a:schemeClr val="tx1"/>
                          </a:solidFill>
                          <a:effectLst/>
                          <a:latin typeface="+mn-lt"/>
                          <a:ea typeface="Calibri" panose="020F0502020204030204" pitchFamily="34" charset="0"/>
                        </a:rPr>
                        <a:t>đối với NH và đội ngũ cán bộ, GV, nhân viên được </a:t>
                      </a:r>
                      <a:r>
                        <a:rPr lang="vi-VN" sz="1800" b="1" dirty="0">
                          <a:solidFill>
                            <a:srgbClr val="FF0000"/>
                          </a:solidFill>
                          <a:effectLst/>
                          <a:latin typeface="+mn-lt"/>
                          <a:ea typeface="Calibri" panose="020F0502020204030204" pitchFamily="34" charset="0"/>
                        </a:rPr>
                        <a:t>xác lập</a:t>
                      </a:r>
                      <a:r>
                        <a:rPr lang="vi-VN" sz="1800" dirty="0">
                          <a:solidFill>
                            <a:schemeClr val="tx1"/>
                          </a:solidFill>
                          <a:effectLst/>
                          <a:latin typeface="+mn-lt"/>
                          <a:ea typeface="Calibri" panose="020F0502020204030204" pitchFamily="34" charset="0"/>
                        </a:rPr>
                        <a:t>.</a:t>
                      </a:r>
                      <a:endParaRPr lang="en-US" sz="1800" dirty="0">
                        <a:solidFill>
                          <a:schemeClr val="tx1"/>
                        </a:solidFill>
                        <a:effectLst/>
                        <a:latin typeface="+mn-lt"/>
                        <a:ea typeface="Calibri" panose="020F0502020204030204" pitchFamily="34" charset="0"/>
                      </a:endParaRPr>
                    </a:p>
                    <a:p>
                      <a:pPr marL="0" lvl="0" indent="0" algn="just">
                        <a:lnSpc>
                          <a:spcPts val="2200"/>
                        </a:lnSpc>
                        <a:spcBef>
                          <a:spcPts val="0"/>
                        </a:spcBef>
                        <a:spcAft>
                          <a:spcPts val="0"/>
                        </a:spcAft>
                        <a:buFont typeface="+mj-lt"/>
                        <a:buAutoNum type="arabicPeriod"/>
                        <a:tabLst>
                          <a:tab pos="269875" algn="l"/>
                        </a:tabLst>
                      </a:pPr>
                      <a:r>
                        <a:rPr lang="vi-VN" sz="1800" dirty="0">
                          <a:solidFill>
                            <a:schemeClr val="tx1"/>
                          </a:solidFill>
                          <a:effectLst/>
                          <a:latin typeface="+mn-lt"/>
                          <a:ea typeface="Calibri" panose="020F0502020204030204" pitchFamily="34" charset="0"/>
                        </a:rPr>
                        <a:t>Tác động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a:t>
                      </a:r>
                      <a:r>
                        <a:rPr lang="vi-VN" sz="1800" dirty="0">
                          <a:solidFill>
                            <a:schemeClr val="tx1"/>
                          </a:solidFill>
                          <a:effectLst/>
                          <a:latin typeface="+mn-lt"/>
                          <a:ea typeface="Calibri" panose="020F0502020204030204" pitchFamily="34" charset="0"/>
                        </a:rPr>
                        <a:t> đối với NH và đội ngũ cán bộ, GV, nhân viên được </a:t>
                      </a:r>
                      <a:r>
                        <a:rPr lang="vi-VN" sz="1800" b="1" kern="1200" dirty="0">
                          <a:solidFill>
                            <a:srgbClr val="FF0000"/>
                          </a:solidFill>
                          <a:effectLst/>
                          <a:latin typeface="+mn-lt"/>
                          <a:ea typeface="Calibri" panose="020F0502020204030204" pitchFamily="34" charset="0"/>
                          <a:cs typeface="+mn-cs"/>
                        </a:rPr>
                        <a:t>giám sát.</a:t>
                      </a:r>
                      <a:endParaRPr lang="en-US" sz="1800" b="1" kern="1200" dirty="0">
                        <a:solidFill>
                          <a:srgbClr val="FF0000"/>
                        </a:solidFill>
                        <a:effectLst/>
                        <a:latin typeface="+mn-lt"/>
                        <a:ea typeface="Calibri" panose="020F0502020204030204" pitchFamily="34" charset="0"/>
                        <a:cs typeface="+mn-cs"/>
                      </a:endParaRPr>
                    </a:p>
                    <a:p>
                      <a:pPr marL="0" lvl="0" indent="0" algn="just">
                        <a:lnSpc>
                          <a:spcPts val="2200"/>
                        </a:lnSpc>
                        <a:spcBef>
                          <a:spcPts val="0"/>
                        </a:spcBef>
                        <a:spcAft>
                          <a:spcPts val="0"/>
                        </a:spcAft>
                        <a:buFont typeface="+mj-lt"/>
                        <a:buAutoNum type="arabicPeriod"/>
                        <a:tabLst>
                          <a:tab pos="269875" algn="l"/>
                        </a:tabLst>
                      </a:pPr>
                      <a:r>
                        <a:rPr lang="vi-VN" sz="1800" dirty="0">
                          <a:solidFill>
                            <a:schemeClr val="tx1"/>
                          </a:solidFill>
                          <a:effectLst/>
                          <a:latin typeface="+mn-lt"/>
                          <a:ea typeface="Calibri" panose="020F0502020204030204" pitchFamily="34" charset="0"/>
                        </a:rPr>
                        <a:t>Tác động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 </a:t>
                      </a:r>
                      <a:r>
                        <a:rPr lang="vi-VN" sz="1800" dirty="0">
                          <a:solidFill>
                            <a:schemeClr val="tx1"/>
                          </a:solidFill>
                          <a:effectLst/>
                          <a:latin typeface="+mn-lt"/>
                          <a:ea typeface="Calibri" panose="020F0502020204030204" pitchFamily="34" charset="0"/>
                        </a:rPr>
                        <a:t>đối với NH và đội ngũ cán bộ, GV, nhân viên được </a:t>
                      </a:r>
                      <a:r>
                        <a:rPr lang="vi-VN" sz="1800" b="1" kern="1200" dirty="0">
                          <a:solidFill>
                            <a:srgbClr val="FF0000"/>
                          </a:solidFill>
                          <a:effectLst/>
                          <a:latin typeface="+mn-lt"/>
                          <a:ea typeface="Calibri" panose="020F0502020204030204" pitchFamily="34" charset="0"/>
                          <a:cs typeface="+mn-cs"/>
                        </a:rPr>
                        <a:t>đối sánh </a:t>
                      </a:r>
                      <a:r>
                        <a:rPr lang="vi-VN" sz="1800" dirty="0">
                          <a:solidFill>
                            <a:schemeClr val="tx1"/>
                          </a:solidFill>
                          <a:effectLst/>
                          <a:latin typeface="+mn-lt"/>
                          <a:ea typeface="Calibri" panose="020F0502020204030204" pitchFamily="34" charset="0"/>
                        </a:rPr>
                        <a:t>để cải tiến.</a:t>
                      </a:r>
                      <a:endParaRPr lang="en-US" sz="1800" dirty="0">
                        <a:solidFill>
                          <a:schemeClr val="tx1"/>
                        </a:solidFill>
                        <a:effectLst/>
                        <a:latin typeface="+mn-lt"/>
                        <a:ea typeface="Calibri" panose="020F0502020204030204" pitchFamily="34" charset="0"/>
                      </a:endParaRPr>
                    </a:p>
                  </a:txBody>
                  <a:tcPr marL="68580" marR="68580" marT="0" marB="0"/>
                </a:tc>
                <a:tc>
                  <a:txBody>
                    <a:bodyPr/>
                    <a:lstStyle/>
                    <a:p>
                      <a:pPr marL="0" lvl="0" indent="0" algn="just">
                        <a:lnSpc>
                          <a:spcPts val="2200"/>
                        </a:lnSpc>
                        <a:spcBef>
                          <a:spcPts val="0"/>
                        </a:spcBef>
                        <a:spcAft>
                          <a:spcPts val="0"/>
                        </a:spcAft>
                        <a:buFont typeface="+mj-lt"/>
                        <a:buAutoNum type="arabicPeriod"/>
                        <a:tabLst>
                          <a:tab pos="226060" algn="l"/>
                        </a:tabLst>
                      </a:pPr>
                      <a:r>
                        <a:rPr lang="vi-VN" sz="1800" dirty="0">
                          <a:solidFill>
                            <a:schemeClr val="tx1"/>
                          </a:solidFill>
                          <a:effectLst/>
                          <a:latin typeface="+mn-lt"/>
                          <a:ea typeface="Calibri" panose="020F0502020204030204" pitchFamily="34" charset="0"/>
                        </a:rPr>
                        <a:t>CSGD </a:t>
                      </a:r>
                      <a:r>
                        <a:rPr lang="vi-VN" sz="1800" dirty="0">
                          <a:solidFill>
                            <a:srgbClr val="FF0000"/>
                          </a:solidFill>
                          <a:effectLst/>
                          <a:latin typeface="+mn-lt"/>
                          <a:ea typeface="Calibri" panose="020F0502020204030204" pitchFamily="34" charset="0"/>
                        </a:rPr>
                        <a:t>có kế hoạch </a:t>
                      </a:r>
                      <a:r>
                        <a:rPr lang="vi-VN" sz="1800" dirty="0">
                          <a:solidFill>
                            <a:schemeClr val="tx1"/>
                          </a:solidFill>
                          <a:effectLst/>
                          <a:latin typeface="+mn-lt"/>
                          <a:ea typeface="Calibri" panose="020F0502020204030204" pitchFamily="34" charset="0"/>
                        </a:rPr>
                        <a:t>và thực hiện đánh giá tác động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a:t>
                      </a:r>
                      <a:r>
                        <a:rPr lang="vi-VN" sz="1800" dirty="0">
                          <a:solidFill>
                            <a:schemeClr val="tx1"/>
                          </a:solidFill>
                          <a:effectLst/>
                          <a:latin typeface="+mn-lt"/>
                          <a:ea typeface="Calibri" panose="020F0502020204030204" pitchFamily="34" charset="0"/>
                        </a:rPr>
                        <a:t> đối với NH và đội ngũ cán bộ, GV, nhân viên.</a:t>
                      </a:r>
                      <a:endParaRPr lang="en-US" sz="1800" dirty="0">
                        <a:solidFill>
                          <a:schemeClr val="tx1"/>
                        </a:solidFill>
                        <a:effectLst/>
                        <a:latin typeface="+mn-lt"/>
                        <a:ea typeface="Calibri" panose="020F0502020204030204" pitchFamily="34" charset="0"/>
                      </a:endParaRPr>
                    </a:p>
                    <a:p>
                      <a:pPr marL="0" lvl="0" indent="0" algn="just">
                        <a:lnSpc>
                          <a:spcPts val="2200"/>
                        </a:lnSpc>
                        <a:spcBef>
                          <a:spcPts val="0"/>
                        </a:spcBef>
                        <a:spcAft>
                          <a:spcPts val="0"/>
                        </a:spcAft>
                        <a:buFont typeface="+mj-lt"/>
                        <a:buAutoNum type="arabicPeriod"/>
                        <a:tabLst>
                          <a:tab pos="226060" algn="l"/>
                        </a:tabLst>
                      </a:pPr>
                      <a:r>
                        <a:rPr lang="vi-VN" sz="1800" dirty="0">
                          <a:solidFill>
                            <a:schemeClr val="tx1"/>
                          </a:solidFill>
                          <a:effectLst/>
                          <a:latin typeface="+mn-lt"/>
                          <a:ea typeface="Calibri" panose="020F0502020204030204" pitchFamily="34" charset="0"/>
                        </a:rPr>
                        <a:t>Có </a:t>
                      </a:r>
                      <a:r>
                        <a:rPr lang="vi-VN" sz="1800" dirty="0">
                          <a:solidFill>
                            <a:srgbClr val="FF0000"/>
                          </a:solidFill>
                          <a:effectLst/>
                          <a:latin typeface="+mn-lt"/>
                          <a:ea typeface="Calibri" panose="020F0502020204030204" pitchFamily="34" charset="0"/>
                        </a:rPr>
                        <a:t>hệ thống giám sát </a:t>
                      </a:r>
                      <a:r>
                        <a:rPr lang="vi-VN" sz="1800"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a:t>
                      </a:r>
                      <a:r>
                        <a:rPr lang="vi-VN" sz="1800" dirty="0">
                          <a:solidFill>
                            <a:schemeClr val="tx1"/>
                          </a:solidFill>
                          <a:effectLst/>
                          <a:latin typeface="+mn-lt"/>
                          <a:ea typeface="Calibri" panose="020F0502020204030204" pitchFamily="34" charset="0"/>
                        </a:rPr>
                        <a:t> đối với NH và đội ngũ cán bộ, GV, nhân viên.</a:t>
                      </a:r>
                      <a:endParaRPr lang="en-US" sz="1800" dirty="0">
                        <a:solidFill>
                          <a:schemeClr val="tx1"/>
                        </a:solidFill>
                        <a:effectLst/>
                        <a:latin typeface="+mn-lt"/>
                        <a:ea typeface="Calibri" panose="020F0502020204030204" pitchFamily="34" charset="0"/>
                      </a:endParaRPr>
                    </a:p>
                    <a:p>
                      <a:pPr marL="0" lvl="0" indent="0" algn="just">
                        <a:lnSpc>
                          <a:spcPts val="2200"/>
                        </a:lnSpc>
                        <a:spcBef>
                          <a:spcPts val="0"/>
                        </a:spcBef>
                        <a:spcAft>
                          <a:spcPts val="0"/>
                        </a:spcAft>
                        <a:buFont typeface="+mj-lt"/>
                        <a:buAutoNum type="arabicPeriod"/>
                        <a:tabLst>
                          <a:tab pos="226060" algn="l"/>
                        </a:tabLst>
                      </a:pPr>
                      <a:r>
                        <a:rPr lang="vi-VN" sz="1800" dirty="0">
                          <a:solidFill>
                            <a:schemeClr val="tx1"/>
                          </a:solidFill>
                          <a:effectLst/>
                          <a:latin typeface="+mn-lt"/>
                          <a:ea typeface="Calibri" panose="020F0502020204030204" pitchFamily="34" charset="0"/>
                        </a:rPr>
                        <a:t>Có thực hiện </a:t>
                      </a:r>
                      <a:r>
                        <a:rPr lang="vi-VN" sz="1800" dirty="0">
                          <a:solidFill>
                            <a:srgbClr val="FF0000"/>
                          </a:solidFill>
                          <a:effectLst/>
                          <a:latin typeface="+mn-lt"/>
                          <a:ea typeface="Calibri" panose="020F0502020204030204" pitchFamily="34" charset="0"/>
                        </a:rPr>
                        <a:t>đối sánh </a:t>
                      </a:r>
                      <a:r>
                        <a:rPr lang="vi-VN" sz="1800"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a:t>
                      </a:r>
                      <a:r>
                        <a:rPr lang="vi-VN" sz="1800" dirty="0">
                          <a:solidFill>
                            <a:schemeClr val="tx1"/>
                          </a:solidFill>
                          <a:effectLst/>
                          <a:latin typeface="+mn-lt"/>
                          <a:ea typeface="Calibri" panose="020F0502020204030204" pitchFamily="34" charset="0"/>
                        </a:rPr>
                        <a:t>, đóng góp cho xã hội.</a:t>
                      </a:r>
                      <a:endParaRPr lang="en-US" sz="1800" dirty="0">
                        <a:solidFill>
                          <a:schemeClr val="tx1"/>
                        </a:solidFill>
                        <a:effectLst/>
                        <a:latin typeface="+mn-lt"/>
                        <a:ea typeface="Calibri" panose="020F0502020204030204" pitchFamily="34" charset="0"/>
                      </a:endParaRPr>
                    </a:p>
                    <a:p>
                      <a:pPr marL="0" lvl="0" indent="0" algn="just">
                        <a:lnSpc>
                          <a:spcPts val="2200"/>
                        </a:lnSpc>
                        <a:spcBef>
                          <a:spcPts val="0"/>
                        </a:spcBef>
                        <a:spcAft>
                          <a:spcPts val="0"/>
                        </a:spcAft>
                        <a:buFont typeface="+mj-lt"/>
                        <a:buAutoNum type="arabicPeriod"/>
                        <a:tabLst>
                          <a:tab pos="226060" algn="l"/>
                        </a:tabLst>
                      </a:pPr>
                      <a:r>
                        <a:rPr lang="vi-VN" sz="1800" dirty="0">
                          <a:solidFill>
                            <a:schemeClr val="tx1"/>
                          </a:solidFill>
                          <a:effectLst/>
                          <a:latin typeface="+mn-lt"/>
                          <a:ea typeface="Calibri" panose="020F0502020204030204" pitchFamily="34" charset="0"/>
                        </a:rPr>
                        <a:t>Có </a:t>
                      </a:r>
                      <a:r>
                        <a:rPr lang="vi-VN" sz="1800" dirty="0">
                          <a:solidFill>
                            <a:srgbClr val="FF0000"/>
                          </a:solidFill>
                          <a:effectLst/>
                          <a:latin typeface="+mn-lt"/>
                          <a:ea typeface="Calibri" panose="020F0502020204030204" pitchFamily="34" charset="0"/>
                        </a:rPr>
                        <a:t>hệ thống thu thập </a:t>
                      </a:r>
                      <a:r>
                        <a:rPr lang="vi-VN" sz="1800" dirty="0">
                          <a:solidFill>
                            <a:schemeClr val="tx1"/>
                          </a:solidFill>
                          <a:effectLst/>
                          <a:latin typeface="+mn-lt"/>
                          <a:ea typeface="Calibri" panose="020F0502020204030204" pitchFamily="34" charset="0"/>
                        </a:rPr>
                        <a:t>thông tin phản hồi của các </a:t>
                      </a:r>
                      <a:r>
                        <a:rPr lang="en-US" sz="1800" dirty="0">
                          <a:solidFill>
                            <a:schemeClr val="tx1"/>
                          </a:solidFill>
                          <a:effectLst/>
                          <a:latin typeface="+mn-lt"/>
                          <a:ea typeface="Calibri" panose="020F0502020204030204" pitchFamily="34" charset="0"/>
                        </a:rPr>
                        <a:t>BLQ</a:t>
                      </a:r>
                      <a:r>
                        <a:rPr lang="vi-VN" sz="1800"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 </a:t>
                      </a:r>
                      <a:r>
                        <a:rPr lang="vi-VN" sz="1800" dirty="0">
                          <a:solidFill>
                            <a:schemeClr val="tx1"/>
                          </a:solidFill>
                          <a:effectLst/>
                          <a:latin typeface="+mn-lt"/>
                          <a:ea typeface="Calibri" panose="020F0502020204030204" pitchFamily="34" charset="0"/>
                        </a:rPr>
                        <a:t>đối với NH và đội ngũ cán bộ, GV, nhân viên.</a:t>
                      </a:r>
                      <a:endParaRPr lang="en-US" sz="1800" dirty="0">
                        <a:solidFill>
                          <a:schemeClr val="tx1"/>
                        </a:solidFill>
                        <a:effectLst/>
                        <a:latin typeface="+mn-lt"/>
                        <a:ea typeface="Calibri" panose="020F0502020204030204" pitchFamily="34" charset="0"/>
                      </a:endParaRPr>
                    </a:p>
                    <a:p>
                      <a:pPr marL="0" lvl="0" indent="0" algn="just">
                        <a:lnSpc>
                          <a:spcPts val="2200"/>
                        </a:lnSpc>
                        <a:spcBef>
                          <a:spcPts val="0"/>
                        </a:spcBef>
                        <a:spcAft>
                          <a:spcPts val="0"/>
                        </a:spcAft>
                        <a:buFont typeface="+mj-lt"/>
                        <a:buAutoNum type="arabicPeriod"/>
                        <a:tabLst>
                          <a:tab pos="226060" algn="l"/>
                        </a:tabLst>
                      </a:pPr>
                      <a:r>
                        <a:rPr lang="vi-VN" sz="1800" dirty="0">
                          <a:solidFill>
                            <a:schemeClr val="tx1"/>
                          </a:solidFill>
                          <a:effectLst/>
                          <a:latin typeface="+mn-lt"/>
                          <a:ea typeface="Calibri" panose="020F0502020204030204" pitchFamily="34" charset="0"/>
                        </a:rPr>
                        <a:t>Có </a:t>
                      </a:r>
                      <a:r>
                        <a:rPr lang="vi-VN" sz="1800" dirty="0">
                          <a:solidFill>
                            <a:srgbClr val="FF0000"/>
                          </a:solidFill>
                          <a:effectLst/>
                          <a:latin typeface="+mn-lt"/>
                          <a:ea typeface="Calibri" panose="020F0502020204030204" pitchFamily="34" charset="0"/>
                        </a:rPr>
                        <a:t>kế hoạch cải tiến </a:t>
                      </a:r>
                      <a:r>
                        <a:rPr lang="vi-VN" sz="1800" dirty="0">
                          <a:solidFill>
                            <a:schemeClr val="tx1"/>
                          </a:solidFill>
                          <a:effectLst/>
                          <a:latin typeface="+mn-lt"/>
                          <a:ea typeface="Calibri" panose="020F0502020204030204" pitchFamily="34" charset="0"/>
                        </a:rPr>
                        <a:t>chất lượng về chất lượng </a:t>
                      </a:r>
                      <a:r>
                        <a:rPr lang="en-US" sz="1800" dirty="0">
                          <a:solidFill>
                            <a:schemeClr val="tx1"/>
                          </a:solidFill>
                          <a:effectLst/>
                          <a:latin typeface="+mn-lt"/>
                          <a:ea typeface="Calibri" panose="020F0502020204030204" pitchFamily="34" charset="0"/>
                        </a:rPr>
                        <a:t>PVCĐ </a:t>
                      </a:r>
                      <a:r>
                        <a:rPr lang="vi-VN" sz="1800" dirty="0">
                          <a:solidFill>
                            <a:schemeClr val="tx1"/>
                          </a:solidFill>
                          <a:effectLst/>
                          <a:latin typeface="+mn-lt"/>
                          <a:ea typeface="Calibri" panose="020F0502020204030204" pitchFamily="34" charset="0"/>
                        </a:rPr>
                        <a:t>đối với NH và đội ngũ cán bộ, GV, nhân viên.</a:t>
                      </a:r>
                      <a:endParaRPr lang="en-US" sz="1800" dirty="0">
                        <a:solidFill>
                          <a:schemeClr val="tx1"/>
                        </a:solidFill>
                        <a:effectLst/>
                        <a:latin typeface="+mn-lt"/>
                        <a:ea typeface="Calibri" panose="020F0502020204030204" pitchFamily="34" charset="0"/>
                      </a:endParaRPr>
                    </a:p>
                  </a:txBody>
                  <a:tcPr marL="68580" marR="68580" marT="0" marB="0">
                    <a:solidFill>
                      <a:schemeClr val="bg1"/>
                    </a:solidFill>
                  </a:tcPr>
                </a:tc>
                <a:tc>
                  <a:txBody>
                    <a:bodyPr/>
                    <a:lstStyle/>
                    <a:p>
                      <a:pPr marL="0" lvl="0" indent="0" algn="just">
                        <a:lnSpc>
                          <a:spcPts val="2200"/>
                        </a:lnSpc>
                        <a:spcBef>
                          <a:spcPts val="0"/>
                        </a:spcBef>
                        <a:spcAft>
                          <a:spcPts val="0"/>
                        </a:spcAft>
                        <a:buFont typeface="Times New Roman" panose="02020603050405020304" pitchFamily="18" charset="0"/>
                        <a:buChar char="-"/>
                        <a:tabLst>
                          <a:tab pos="201930" algn="l"/>
                        </a:tabLst>
                      </a:pPr>
                      <a:r>
                        <a:rPr lang="vi-VN" sz="1800" dirty="0">
                          <a:solidFill>
                            <a:srgbClr val="FF0000"/>
                          </a:solidFill>
                          <a:effectLst/>
                          <a:latin typeface="+mn-lt"/>
                          <a:ea typeface="Calibri" panose="020F0502020204030204" pitchFamily="34" charset="0"/>
                        </a:rPr>
                        <a:t>Kế hoạch và báo cáo </a:t>
                      </a:r>
                      <a:r>
                        <a:rPr lang="vi-VN" sz="1800" dirty="0">
                          <a:solidFill>
                            <a:schemeClr val="tx1"/>
                          </a:solidFill>
                          <a:effectLst/>
                          <a:latin typeface="+mn-lt"/>
                          <a:ea typeface="Calibri" panose="020F0502020204030204" pitchFamily="34" charset="0"/>
                        </a:rPr>
                        <a:t>thực hiện đánh giá tác động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 </a:t>
                      </a:r>
                      <a:r>
                        <a:rPr lang="vi-VN" sz="1800" dirty="0">
                          <a:solidFill>
                            <a:schemeClr val="tx1"/>
                          </a:solidFill>
                          <a:effectLst/>
                          <a:latin typeface="+mn-lt"/>
                          <a:ea typeface="Calibri" panose="020F0502020204030204" pitchFamily="34" charset="0"/>
                        </a:rPr>
                        <a:t>đối với NH và đội ngũ cán bộ, GV, nhân viên*.</a:t>
                      </a:r>
                      <a:endParaRPr lang="en-US" sz="1800" dirty="0">
                        <a:solidFill>
                          <a:schemeClr val="tx1"/>
                        </a:solidFill>
                        <a:effectLst/>
                        <a:latin typeface="+mn-lt"/>
                        <a:ea typeface="Calibri" panose="020F0502020204030204" pitchFamily="34" charset="0"/>
                      </a:endParaRPr>
                    </a:p>
                    <a:p>
                      <a:pPr marL="0" lvl="0" indent="0" algn="just">
                        <a:lnSpc>
                          <a:spcPts val="2200"/>
                        </a:lnSpc>
                        <a:spcBef>
                          <a:spcPts val="0"/>
                        </a:spcBef>
                        <a:spcAft>
                          <a:spcPts val="0"/>
                        </a:spcAft>
                        <a:buFont typeface="Times New Roman" panose="02020603050405020304" pitchFamily="18" charset="0"/>
                        <a:buChar char="-"/>
                        <a:tabLst>
                          <a:tab pos="201930" algn="l"/>
                        </a:tabLst>
                      </a:pPr>
                      <a:r>
                        <a:rPr lang="vi-VN" sz="1800" dirty="0">
                          <a:solidFill>
                            <a:srgbClr val="FF0000"/>
                          </a:solidFill>
                          <a:effectLst/>
                          <a:latin typeface="+mn-lt"/>
                          <a:ea typeface="Calibri" panose="020F0502020204030204" pitchFamily="34" charset="0"/>
                        </a:rPr>
                        <a:t>Hệ thống giám sát </a:t>
                      </a:r>
                      <a:r>
                        <a:rPr lang="vi-VN" sz="1800"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a:t>
                      </a:r>
                      <a:r>
                        <a:rPr lang="vi-VN" sz="1800" dirty="0">
                          <a:solidFill>
                            <a:schemeClr val="tx1"/>
                          </a:solidFill>
                          <a:effectLst/>
                          <a:latin typeface="+mn-lt"/>
                          <a:ea typeface="Calibri" panose="020F0502020204030204" pitchFamily="34" charset="0"/>
                        </a:rPr>
                        <a:t>, đối với NH và đội ngũ cán bộ, GV, nhân viên*.</a:t>
                      </a:r>
                      <a:endParaRPr lang="en-US" sz="1800" dirty="0">
                        <a:solidFill>
                          <a:schemeClr val="tx1"/>
                        </a:solidFill>
                        <a:effectLst/>
                        <a:latin typeface="+mn-lt"/>
                        <a:ea typeface="Calibri" panose="020F0502020204030204" pitchFamily="34" charset="0"/>
                      </a:endParaRPr>
                    </a:p>
                    <a:p>
                      <a:pPr marL="0" lvl="0" indent="0" algn="just">
                        <a:lnSpc>
                          <a:spcPts val="2200"/>
                        </a:lnSpc>
                        <a:spcBef>
                          <a:spcPts val="0"/>
                        </a:spcBef>
                        <a:spcAft>
                          <a:spcPts val="0"/>
                        </a:spcAft>
                        <a:buFont typeface="Times New Roman" panose="02020603050405020304" pitchFamily="18" charset="0"/>
                        <a:buChar char="-"/>
                        <a:tabLst>
                          <a:tab pos="201930" algn="l"/>
                        </a:tabLst>
                      </a:pPr>
                      <a:r>
                        <a:rPr lang="vi-VN" sz="1800" dirty="0">
                          <a:solidFill>
                            <a:srgbClr val="FF0000"/>
                          </a:solidFill>
                          <a:effectLst/>
                          <a:latin typeface="+mn-lt"/>
                          <a:ea typeface="Calibri" panose="020F0502020204030204" pitchFamily="34" charset="0"/>
                        </a:rPr>
                        <a:t>Báo cáo kết quả đối sánh </a:t>
                      </a:r>
                      <a:r>
                        <a:rPr lang="vi-VN" sz="1800"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 </a:t>
                      </a:r>
                      <a:r>
                        <a:rPr lang="vi-VN" sz="1800" dirty="0">
                          <a:solidFill>
                            <a:schemeClr val="tx1"/>
                          </a:solidFill>
                          <a:effectLst/>
                          <a:latin typeface="+mn-lt"/>
                          <a:ea typeface="Calibri" panose="020F0502020204030204" pitchFamily="34" charset="0"/>
                        </a:rPr>
                        <a:t>đối với NH và đội ngũ cán bộ, GV, nhân viên*.</a:t>
                      </a:r>
                      <a:endParaRPr lang="en-US" sz="1800" dirty="0">
                        <a:solidFill>
                          <a:schemeClr val="tx1"/>
                        </a:solidFill>
                        <a:effectLst/>
                        <a:latin typeface="+mn-lt"/>
                        <a:ea typeface="Calibri" panose="020F0502020204030204" pitchFamily="34" charset="0"/>
                      </a:endParaRPr>
                    </a:p>
                    <a:p>
                      <a:pPr marL="0" lvl="0" indent="0" algn="just">
                        <a:lnSpc>
                          <a:spcPts val="2200"/>
                        </a:lnSpc>
                        <a:spcBef>
                          <a:spcPts val="0"/>
                        </a:spcBef>
                        <a:spcAft>
                          <a:spcPts val="0"/>
                        </a:spcAft>
                        <a:buFont typeface="Times New Roman" panose="02020603050405020304" pitchFamily="18" charset="0"/>
                        <a:buChar char="-"/>
                        <a:tabLst>
                          <a:tab pos="201930" algn="l"/>
                        </a:tabLst>
                      </a:pPr>
                      <a:r>
                        <a:rPr lang="vi-VN" sz="1800" dirty="0">
                          <a:solidFill>
                            <a:srgbClr val="FF0000"/>
                          </a:solidFill>
                          <a:effectLst/>
                          <a:latin typeface="+mn-lt"/>
                          <a:ea typeface="Calibri" panose="020F0502020204030204" pitchFamily="34" charset="0"/>
                        </a:rPr>
                        <a:t>Văn bản quy định </a:t>
                      </a:r>
                      <a:r>
                        <a:rPr lang="vi-VN" sz="1800" dirty="0">
                          <a:solidFill>
                            <a:schemeClr val="tx1"/>
                          </a:solidFill>
                          <a:effectLst/>
                          <a:latin typeface="+mn-lt"/>
                          <a:ea typeface="Calibri" panose="020F0502020204030204" pitchFamily="34" charset="0"/>
                        </a:rPr>
                        <a:t>(quy trình, phương pháp, công cụ, hướng dẫn) về việc thu thập thông tin phản hồi của các </a:t>
                      </a:r>
                      <a:r>
                        <a:rPr lang="en-US" sz="1800" dirty="0">
                          <a:solidFill>
                            <a:schemeClr val="tx1"/>
                          </a:solidFill>
                          <a:effectLst/>
                          <a:latin typeface="+mn-lt"/>
                          <a:ea typeface="Calibri" panose="020F0502020204030204" pitchFamily="34" charset="0"/>
                        </a:rPr>
                        <a:t>BLQ </a:t>
                      </a:r>
                      <a:r>
                        <a:rPr lang="vi-VN" sz="1800"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 </a:t>
                      </a:r>
                      <a:r>
                        <a:rPr lang="vi-VN" sz="1800" dirty="0">
                          <a:solidFill>
                            <a:schemeClr val="tx1"/>
                          </a:solidFill>
                          <a:effectLst/>
                          <a:latin typeface="+mn-lt"/>
                          <a:ea typeface="Calibri" panose="020F0502020204030204" pitchFamily="34" charset="0"/>
                        </a:rPr>
                        <a:t>đối với NH và đội ngũ cán bộ, GV, nhân viên.</a:t>
                      </a:r>
                      <a:endParaRPr lang="en-US" sz="1800" dirty="0">
                        <a:solidFill>
                          <a:schemeClr val="tx1"/>
                        </a:solidFill>
                        <a:effectLst/>
                        <a:latin typeface="+mn-lt"/>
                        <a:ea typeface="Calibri" panose="020F0502020204030204" pitchFamily="34" charset="0"/>
                      </a:endParaRPr>
                    </a:p>
                    <a:p>
                      <a:pPr marL="0" lvl="0" indent="0" algn="just">
                        <a:lnSpc>
                          <a:spcPts val="2200"/>
                        </a:lnSpc>
                        <a:spcBef>
                          <a:spcPts val="0"/>
                        </a:spcBef>
                        <a:spcAft>
                          <a:spcPts val="0"/>
                        </a:spcAft>
                        <a:buFont typeface="Times New Roman" panose="02020603050405020304" pitchFamily="18" charset="0"/>
                        <a:buChar char="-"/>
                        <a:tabLst>
                          <a:tab pos="201930" algn="l"/>
                        </a:tabLst>
                      </a:pPr>
                      <a:r>
                        <a:rPr lang="vi-VN" sz="1800" dirty="0">
                          <a:solidFill>
                            <a:schemeClr val="tx1"/>
                          </a:solidFill>
                          <a:effectLst/>
                          <a:latin typeface="+mn-lt"/>
                          <a:ea typeface="Calibri" panose="020F0502020204030204" pitchFamily="34" charset="0"/>
                        </a:rPr>
                        <a:t>CSDL (phiếu khảo sát, dữ liệu khảo sát gốc, báo cáo kết quả khảo sát) về tác động xã hội, kết quả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 </a:t>
                      </a:r>
                      <a:r>
                        <a:rPr lang="vi-VN" sz="1800" dirty="0">
                          <a:solidFill>
                            <a:schemeClr val="tx1"/>
                          </a:solidFill>
                          <a:effectLst/>
                          <a:latin typeface="+mn-lt"/>
                          <a:ea typeface="Calibri" panose="020F0502020204030204" pitchFamily="34" charset="0"/>
                        </a:rPr>
                        <a:t>đối với NH và đội ngũ cán bộ, GV, nhân viên.</a:t>
                      </a:r>
                      <a:endParaRPr lang="en-US" sz="1800" dirty="0">
                        <a:solidFill>
                          <a:schemeClr val="tx1"/>
                        </a:solidFill>
                        <a:effectLst/>
                        <a:latin typeface="+mn-lt"/>
                        <a:ea typeface="Calibri" panose="020F0502020204030204" pitchFamily="34" charset="0"/>
                      </a:endParaRPr>
                    </a:p>
                    <a:p>
                      <a:pPr marL="0" lvl="0" indent="0" algn="just">
                        <a:lnSpc>
                          <a:spcPts val="2200"/>
                        </a:lnSpc>
                        <a:spcBef>
                          <a:spcPts val="0"/>
                        </a:spcBef>
                        <a:spcAft>
                          <a:spcPts val="0"/>
                        </a:spcAft>
                        <a:buFont typeface="Times New Roman" panose="02020603050405020304" pitchFamily="18" charset="0"/>
                        <a:buChar char="-"/>
                        <a:tabLst>
                          <a:tab pos="201930" algn="l"/>
                        </a:tabLst>
                      </a:pPr>
                      <a:r>
                        <a:rPr lang="vi-VN" sz="1800" dirty="0">
                          <a:solidFill>
                            <a:srgbClr val="FF0000"/>
                          </a:solidFill>
                          <a:effectLst/>
                          <a:latin typeface="+mn-lt"/>
                          <a:ea typeface="Calibri" panose="020F0502020204030204" pitchFamily="34" charset="0"/>
                        </a:rPr>
                        <a:t>Các biên bản </a:t>
                      </a:r>
                      <a:r>
                        <a:rPr lang="vi-VN" sz="1800" dirty="0">
                          <a:solidFill>
                            <a:schemeClr val="tx1"/>
                          </a:solidFill>
                          <a:effectLst/>
                          <a:latin typeface="+mn-lt"/>
                          <a:ea typeface="Calibri" panose="020F0502020204030204" pitchFamily="34" charset="0"/>
                        </a:rPr>
                        <a:t>họp rà soát, điều chỉnh; các quyết định điều chỉnh về các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a:t>
                      </a:r>
                      <a:r>
                        <a:rPr lang="vi-VN" sz="1800" dirty="0">
                          <a:solidFill>
                            <a:schemeClr val="tx1"/>
                          </a:solidFill>
                          <a:effectLst/>
                          <a:latin typeface="+mn-lt"/>
                          <a:ea typeface="Calibri" panose="020F0502020204030204" pitchFamily="34" charset="0"/>
                        </a:rPr>
                        <a:t>.</a:t>
                      </a:r>
                      <a:endParaRPr lang="en-US" sz="1800" dirty="0">
                        <a:solidFill>
                          <a:schemeClr val="tx1"/>
                        </a:solidFill>
                        <a:effectLst/>
                        <a:latin typeface="+mn-lt"/>
                        <a:ea typeface="Calibri" panose="020F0502020204030204" pitchFamily="34" charset="0"/>
                      </a:endParaRPr>
                    </a:p>
                    <a:p>
                      <a:pPr marL="0" lvl="0" indent="0" algn="just">
                        <a:lnSpc>
                          <a:spcPts val="2200"/>
                        </a:lnSpc>
                        <a:spcBef>
                          <a:spcPts val="0"/>
                        </a:spcBef>
                        <a:spcAft>
                          <a:spcPts val="0"/>
                        </a:spcAft>
                        <a:buFont typeface="Times New Roman" panose="02020603050405020304" pitchFamily="18" charset="0"/>
                        <a:buChar char="-"/>
                        <a:tabLst>
                          <a:tab pos="201930" algn="l"/>
                        </a:tabLst>
                      </a:pPr>
                      <a:r>
                        <a:rPr lang="vi-VN" sz="1800" dirty="0">
                          <a:solidFill>
                            <a:schemeClr val="tx1"/>
                          </a:solidFill>
                          <a:effectLst/>
                          <a:latin typeface="+mn-lt"/>
                          <a:ea typeface="Calibri" panose="020F0502020204030204" pitchFamily="34" charset="0"/>
                        </a:rPr>
                        <a:t> </a:t>
                      </a:r>
                      <a:r>
                        <a:rPr lang="vi-VN" sz="1800" dirty="0">
                          <a:solidFill>
                            <a:srgbClr val="FF0000"/>
                          </a:solidFill>
                          <a:effectLst/>
                          <a:latin typeface="+mn-lt"/>
                          <a:ea typeface="Calibri" panose="020F0502020204030204" pitchFamily="34" charset="0"/>
                        </a:rPr>
                        <a:t>Các quyết định, kết luận, </a:t>
                      </a:r>
                      <a:r>
                        <a:rPr lang="vi-VN" sz="1800" dirty="0">
                          <a:solidFill>
                            <a:schemeClr val="tx1"/>
                          </a:solidFill>
                          <a:effectLst/>
                          <a:latin typeface="+mn-lt"/>
                          <a:ea typeface="Calibri" panose="020F0502020204030204" pitchFamily="34" charset="0"/>
                        </a:rPr>
                        <a:t>các đầu tư của CSGD thể hiện sự cải tiến chất lượng hoạt động căn cứ thông tin phản hồi của các </a:t>
                      </a:r>
                      <a:r>
                        <a:rPr lang="en-US" sz="1800" dirty="0">
                          <a:solidFill>
                            <a:schemeClr val="tx1"/>
                          </a:solidFill>
                          <a:effectLst/>
                          <a:latin typeface="+mn-lt"/>
                          <a:ea typeface="Calibri" panose="020F0502020204030204" pitchFamily="34" charset="0"/>
                        </a:rPr>
                        <a:t>BLQ </a:t>
                      </a:r>
                      <a:r>
                        <a:rPr lang="vi-VN" sz="1800" dirty="0">
                          <a:solidFill>
                            <a:schemeClr val="tx1"/>
                          </a:solidFill>
                          <a:effectLst/>
                          <a:latin typeface="+mn-lt"/>
                          <a:ea typeface="Calibri" panose="020F0502020204030204" pitchFamily="34" charset="0"/>
                        </a:rPr>
                        <a:t>về tác động xã hội, kết quả của </a:t>
                      </a:r>
                      <a:r>
                        <a:rPr lang="en-US" sz="1800" dirty="0">
                          <a:solidFill>
                            <a:schemeClr val="tx1"/>
                          </a:solidFill>
                          <a:effectLst/>
                          <a:latin typeface="+mn-lt"/>
                          <a:ea typeface="Calibri" panose="020F0502020204030204" pitchFamily="34" charset="0"/>
                          <a:cs typeface="Arial" panose="020B0604020202020204" pitchFamily="34" charset="0"/>
                        </a:rPr>
                        <a:t>HĐKN </a:t>
                      </a:r>
                      <a:r>
                        <a:rPr lang="vi-VN" sz="1800" dirty="0">
                          <a:solidFill>
                            <a:schemeClr val="tx1"/>
                          </a:solidFill>
                          <a:effectLst/>
                          <a:latin typeface="+mn-lt"/>
                          <a:ea typeface="Calibri" panose="020F0502020204030204" pitchFamily="34" charset="0"/>
                        </a:rPr>
                        <a:t>và </a:t>
                      </a:r>
                      <a:r>
                        <a:rPr lang="en-US" sz="1800" dirty="0">
                          <a:solidFill>
                            <a:schemeClr val="tx1"/>
                          </a:solidFill>
                          <a:effectLst/>
                          <a:latin typeface="+mn-lt"/>
                          <a:ea typeface="Calibri" panose="020F0502020204030204" pitchFamily="34" charset="0"/>
                        </a:rPr>
                        <a:t>PVCĐ </a:t>
                      </a:r>
                      <a:r>
                        <a:rPr lang="vi-VN" sz="1800" dirty="0">
                          <a:solidFill>
                            <a:schemeClr val="tx1"/>
                          </a:solidFill>
                          <a:effectLst/>
                          <a:latin typeface="+mn-lt"/>
                          <a:ea typeface="Calibri" panose="020F0502020204030204" pitchFamily="34" charset="0"/>
                        </a:rPr>
                        <a:t>đối với NH và đội ngũ cán bộ, GV, nhân viên.</a:t>
                      </a:r>
                      <a:endParaRPr lang="en-US" sz="1800" dirty="0">
                        <a:solidFill>
                          <a:schemeClr val="tx1"/>
                        </a:solidFill>
                        <a:effectLst/>
                        <a:latin typeface="+mn-lt"/>
                        <a:ea typeface="Calibri" panose="020F0502020204030204" pitchFamily="34" charset="0"/>
                      </a:endParaRPr>
                    </a:p>
                  </a:txBody>
                  <a:tcPr marL="68580" marR="68580" marT="0" marB="0">
                    <a:solidFill>
                      <a:schemeClr val="bg2"/>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3197950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283212"/>
            <a:ext cx="11887200" cy="1381085"/>
          </a:xfrm>
        </p:spPr>
        <p:txBody>
          <a:bodyPr>
            <a:normAutofit fontScale="90000"/>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1 (24.3). </a:t>
            </a:r>
            <a:r>
              <a:rPr lang="vi-VN" sz="3100" b="1" dirty="0">
                <a:solidFill>
                  <a:srgbClr val="FF0000"/>
                </a:solidFill>
              </a:rPr>
              <a:t>CSGD có </a:t>
            </a:r>
            <a:r>
              <a:rPr lang="vi-VN" sz="3100" b="1" dirty="0">
                <a:solidFill>
                  <a:srgbClr val="0000FF"/>
                </a:solidFill>
              </a:rPr>
              <a:t>kế hoạch và thực hiện </a:t>
            </a:r>
            <a:r>
              <a:rPr lang="vi-VN" sz="3100" b="1" dirty="0">
                <a:solidFill>
                  <a:srgbClr val="FF0000"/>
                </a:solidFill>
              </a:rPr>
              <a:t>đánh giá tác động của hoạt động kết nối và </a:t>
            </a:r>
            <a:r>
              <a:rPr lang="en-US"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PVCĐ </a:t>
            </a:r>
            <a:r>
              <a:rPr lang="vi-VN" sz="3100" b="1" dirty="0">
                <a:solidFill>
                  <a:srgbClr val="FF0000"/>
                </a:solidFill>
              </a:rPr>
              <a:t>đối với </a:t>
            </a:r>
            <a:r>
              <a:rPr lang="vi-VN" sz="3100" b="1" dirty="0">
                <a:solidFill>
                  <a:srgbClr val="0000FF"/>
                </a:solidFill>
              </a:rPr>
              <a:t>NH và đội ngũ cán bộ, GV</a:t>
            </a:r>
            <a:r>
              <a:rPr lang="vi-VN" sz="3100" b="1" dirty="0">
                <a:solidFill>
                  <a:srgbClr val="FF0000"/>
                </a:solidFill>
              </a:rPr>
              <a:t>, nhân viên</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a:t>
            </a:r>
            <a:r>
              <a:rPr lang="en-US" sz="28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r>
            <a:br>
              <a:rPr lang="en-US" sz="28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br>
            <a:endParaRPr lang="en-US" sz="2700" b="1" dirty="0">
              <a:solidFill>
                <a:srgbClr val="FF0000"/>
              </a:solidFill>
              <a:latin typeface="Times New Roman" panose="02020603050405020304" pitchFamily="18"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788D9FA8-25FA-9FF5-6EDF-2658DB3F7923}"/>
              </a:ext>
            </a:extLst>
          </p:cNvPr>
          <p:cNvSpPr/>
          <p:nvPr/>
        </p:nvSpPr>
        <p:spPr>
          <a:xfrm>
            <a:off x="284501" y="1198608"/>
            <a:ext cx="5279661" cy="24898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dirty="0"/>
              <a:t>Các đơn vị căn cứ vào Quy định lấy ý kiến phản hồi của các bên liên quan [H09.1.010], Quy định về công tác Phục vụ cộng đông của Nhà trường [H21.1.001], [H21.1.00</a:t>
            </a:r>
            <a:r>
              <a:rPr lang="en-US" dirty="0"/>
              <a:t>6</a:t>
            </a:r>
            <a:r>
              <a:rPr lang="vi-VN" dirty="0"/>
              <a:t>] và phân công nhiệm vụ Ban Phục vụ cộng đồng Trường Đại học Kinh tế - Kỹ thuật Bình Dương [H21.1.007] để đánh giá tác động của hoạt động kết nối và PVCĐ đóng góp cho xã hội. </a:t>
            </a:r>
            <a:endParaRPr lang="en-US" sz="2000" dirty="0"/>
          </a:p>
        </p:txBody>
      </p:sp>
      <p:sp>
        <p:nvSpPr>
          <p:cNvPr id="5" name="Rectangle 4">
            <a:extLst>
              <a:ext uri="{FF2B5EF4-FFF2-40B4-BE49-F238E27FC236}">
                <a16:creationId xmlns:a16="http://schemas.microsoft.com/office/drawing/2014/main" xmlns="" id="{52F4F7F6-D7C8-3D1A-B289-C5D97B4188A0}"/>
              </a:ext>
            </a:extLst>
          </p:cNvPr>
          <p:cNvSpPr/>
          <p:nvPr/>
        </p:nvSpPr>
        <p:spPr>
          <a:xfrm>
            <a:off x="5696262" y="1198608"/>
            <a:ext cx="6343337" cy="238404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a:t>triển khai Kế hoạch lấy ý kiến phản hồi của các bên liên quan để đánh giá tác động của hoạt động kết nối và PVCĐ đối với cán bộ, giảng viên, nhân viên và sinh viên [H09.2.002]. Các đơn vị sử dụng kết quả khảo sát [H09.3.020], [H09.3.021] để đưa vào báo cáo hằng năm của đơn vị và đánh giá trong báo cáo tổng kết của Nhà trường [H01.1.017]. </a:t>
            </a:r>
            <a:endParaRPr lang="en-US" sz="2400" dirty="0"/>
          </a:p>
        </p:txBody>
      </p:sp>
    </p:spTree>
    <p:extLst>
      <p:ext uri="{BB962C8B-B14F-4D97-AF65-F5344CB8AC3E}">
        <p14:creationId xmlns:p14="http://schemas.microsoft.com/office/powerpoint/2010/main" val="423541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E3795A-9D30-4814-A40C-5CAAF0C9C067}"/>
              </a:ext>
            </a:extLst>
          </p:cNvPr>
          <p:cNvSpPr>
            <a:spLocks noGrp="1"/>
          </p:cNvSpPr>
          <p:nvPr>
            <p:ph type="title"/>
          </p:nvPr>
        </p:nvSpPr>
        <p:spPr>
          <a:xfrm>
            <a:off x="838200" y="365126"/>
            <a:ext cx="10515600" cy="1081120"/>
          </a:xfrm>
          <a:solidFill>
            <a:schemeClr val="bg2"/>
          </a:solidFill>
        </p:spPr>
        <p:txBody>
          <a:bodyPr>
            <a:normAutofit fontScale="90000"/>
          </a:bodyPr>
          <a:lstStyle/>
          <a:p>
            <a:pPr algn="ctr"/>
            <a:r>
              <a:rPr lang="en-US" b="1" dirty="0">
                <a:solidFill>
                  <a:srgbClr val="00B0F0"/>
                </a:solidFill>
                <a:latin typeface="Times New Roman" panose="02020603050405020304" pitchFamily="18" charset="0"/>
                <a:cs typeface="Times New Roman" panose="02020603050405020304" pitchFamily="18" charset="0"/>
              </a:rPr>
              <a:t/>
            </a:r>
            <a:br>
              <a:rPr lang="en-US" b="1" dirty="0">
                <a:solidFill>
                  <a:srgbClr val="00B0F0"/>
                </a:solidFill>
                <a:latin typeface="Times New Roman" panose="02020603050405020304" pitchFamily="18" charset="0"/>
                <a:cs typeface="Times New Roman" panose="02020603050405020304" pitchFamily="18" charset="0"/>
              </a:rPr>
            </a:br>
            <a:r>
              <a:rPr lang="en-US" b="1" dirty="0">
                <a:solidFill>
                  <a:srgbClr val="0000FF"/>
                </a:solidFill>
                <a:latin typeface="Times New Roman" panose="02020603050405020304" pitchFamily="18" charset="0"/>
                <a:cs typeface="Times New Roman" panose="02020603050405020304" pitchFamily="18" charset="0"/>
              </a:rPr>
              <a:t>CÁC VĂN BẢN LIÊN QUAN ĐGN CTĐT</a:t>
            </a:r>
            <a:r>
              <a:rPr lang="en-US" dirty="0">
                <a:solidFill>
                  <a:srgbClr val="0000FF"/>
                </a:solidFill>
              </a:rPr>
              <a:t/>
            </a:r>
            <a:br>
              <a:rPr lang="en-US" dirty="0">
                <a:solidFill>
                  <a:srgbClr val="0000FF"/>
                </a:solidFill>
              </a:rPr>
            </a:br>
            <a:endParaRPr lang="en-US" dirty="0">
              <a:solidFill>
                <a:srgbClr val="0000FF"/>
              </a:solidFill>
            </a:endParaRPr>
          </a:p>
        </p:txBody>
      </p:sp>
      <p:graphicFrame>
        <p:nvGraphicFramePr>
          <p:cNvPr id="6" name="Content Placeholder 5">
            <a:extLst>
              <a:ext uri="{FF2B5EF4-FFF2-40B4-BE49-F238E27FC236}">
                <a16:creationId xmlns:a16="http://schemas.microsoft.com/office/drawing/2014/main" xmlns="" id="{56BED4F0-515E-4ECD-8804-DE6825A69920}"/>
              </a:ext>
            </a:extLst>
          </p:cNvPr>
          <p:cNvGraphicFramePr>
            <a:graphicFrameLocks noGrp="1"/>
          </p:cNvGraphicFramePr>
          <p:nvPr>
            <p:ph idx="1"/>
            <p:extLst>
              <p:ext uri="{D42A27DB-BD31-4B8C-83A1-F6EECF244321}">
                <p14:modId xmlns:p14="http://schemas.microsoft.com/office/powerpoint/2010/main" val="1792410570"/>
              </p:ext>
            </p:extLst>
          </p:nvPr>
        </p:nvGraphicFramePr>
        <p:xfrm>
          <a:off x="838200" y="1558212"/>
          <a:ext cx="10515600" cy="4693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7743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90500" y="74951"/>
            <a:ext cx="11887200"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2 (24.3).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Có </a:t>
            </a:r>
            <a:r>
              <a:rPr lang="vi-VN"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hệ thống giám sát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về tác động xã hội, kết quả của hoạt động kết nối và </a:t>
            </a: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đối với </a:t>
            </a:r>
            <a:r>
              <a:rPr lang="vi-VN"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NH và đội ngũ cán bộ, GV,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nhân viên</a:t>
            </a:r>
            <a:endParaRPr lang="en-US" sz="2700" b="1" dirty="0">
              <a:solidFill>
                <a:srgbClr val="FF0000"/>
              </a:solidFill>
              <a:latin typeface="Arial Narrow" panose="020B0606020202030204" pitchFamily="34" charset="0"/>
              <a:ea typeface="+mn-ea"/>
              <a:cs typeface="Times New Roman" panose="02020603050405020304" pitchFamily="18" charset="0"/>
            </a:endParaRPr>
          </a:p>
        </p:txBody>
      </p:sp>
      <p:sp>
        <p:nvSpPr>
          <p:cNvPr id="5" name="Rectangle 4">
            <a:extLst>
              <a:ext uri="{FF2B5EF4-FFF2-40B4-BE49-F238E27FC236}">
                <a16:creationId xmlns:a16="http://schemas.microsoft.com/office/drawing/2014/main" xmlns="" id="{52F4F7F6-D7C8-3D1A-B289-C5D97B4188A0}"/>
              </a:ext>
            </a:extLst>
          </p:cNvPr>
          <p:cNvSpPr/>
          <p:nvPr/>
        </p:nvSpPr>
        <p:spPr>
          <a:xfrm>
            <a:off x="304800" y="1081792"/>
            <a:ext cx="11887200" cy="350519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solidFill>
                  <a:srgbClr val="000000"/>
                </a:solidFill>
                <a:effectLst/>
                <a:latin typeface="Times New Roman" panose="02020603050405020304" pitchFamily="18" charset="0"/>
                <a:ea typeface="Arial" panose="020B0604020202020204" pitchFamily="34" charset="0"/>
              </a:rPr>
              <a:t>Các đơn vị theo dõi, giám sát về tác động xã hội, kết quả của các hoạt động kết nối và PVCĐ đóng góp cho xã hội đối với cán bộ, giảng viên, nhân viên và sinh viên dựa trên Quy chế tổ chức hoạt động của Nhà trường và các đơn vị </a:t>
            </a:r>
            <a:r>
              <a:rPr lang="en-US" sz="2400" dirty="0">
                <a:solidFill>
                  <a:srgbClr val="000000"/>
                </a:solidFill>
                <a:effectLst/>
                <a:latin typeface="Times New Roman" panose="02020603050405020304" pitchFamily="18" charset="0"/>
                <a:ea typeface="Arial" panose="020B0604020202020204" pitchFamily="34" charset="0"/>
              </a:rPr>
              <a:t>[H02.1.004</a:t>
            </a:r>
            <a:r>
              <a:rPr lang="vi-VN" sz="2400" dirty="0">
                <a:solidFill>
                  <a:srgbClr val="000000"/>
                </a:solidFill>
                <a:effectLst/>
                <a:latin typeface="Times New Roman" panose="02020603050405020304" pitchFamily="18" charset="0"/>
                <a:ea typeface="Arial" panose="020B0604020202020204" pitchFamily="34" charset="0"/>
              </a:rPr>
              <a:t>]; Quy chế làm việc của Ban chấp hành Công đoàn cơ sở [H02.1.01</a:t>
            </a:r>
            <a:r>
              <a:rPr lang="en-US" sz="2400" dirty="0">
                <a:solidFill>
                  <a:srgbClr val="000000"/>
                </a:solidFill>
                <a:effectLst/>
                <a:latin typeface="Times New Roman" panose="02020603050405020304" pitchFamily="18" charset="0"/>
                <a:ea typeface="Arial" panose="020B0604020202020204" pitchFamily="34" charset="0"/>
              </a:rPr>
              <a:t>3</a:t>
            </a:r>
            <a:r>
              <a:rPr lang="vi-VN" sz="2400" dirty="0">
                <a:solidFill>
                  <a:srgbClr val="000000"/>
                </a:solidFill>
                <a:effectLst/>
                <a:latin typeface="Times New Roman" panose="02020603050405020304" pitchFamily="18" charset="0"/>
                <a:ea typeface="Arial" panose="020B0604020202020204" pitchFamily="34" charset="0"/>
              </a:rPr>
              <a:t>]</a:t>
            </a:r>
            <a:r>
              <a:rPr lang="en-US" sz="2400" dirty="0">
                <a:solidFill>
                  <a:srgbClr val="000000"/>
                </a:solidFill>
                <a:effectLst/>
                <a:latin typeface="Times New Roman" panose="02020603050405020304" pitchFamily="18" charset="0"/>
                <a:ea typeface="Arial" panose="020B0604020202020204" pitchFamily="34" charset="0"/>
              </a:rPr>
              <a:t>,</a:t>
            </a:r>
            <a:r>
              <a:rPr lang="vi-VN" sz="2400" dirty="0">
                <a:solidFill>
                  <a:srgbClr val="000000"/>
                </a:solidFill>
                <a:effectLst/>
                <a:latin typeface="Times New Roman" panose="02020603050405020304" pitchFamily="18" charset="0"/>
                <a:ea typeface="Arial" panose="020B0604020202020204" pitchFamily="34" charset="0"/>
              </a:rPr>
              <a:t> Quy chế tổ chức hoạt động của Đoàn thanh niên [H02.1.01</a:t>
            </a:r>
            <a:r>
              <a:rPr lang="en-US" sz="2400" dirty="0">
                <a:solidFill>
                  <a:srgbClr val="000000"/>
                </a:solidFill>
                <a:effectLst/>
                <a:latin typeface="Times New Roman" panose="02020603050405020304" pitchFamily="18" charset="0"/>
                <a:ea typeface="Arial" panose="020B0604020202020204" pitchFamily="34" charset="0"/>
              </a:rPr>
              <a:t>4</a:t>
            </a:r>
            <a:r>
              <a:rPr lang="vi-VN" sz="2400" dirty="0">
                <a:solidFill>
                  <a:srgbClr val="000000"/>
                </a:solidFill>
                <a:effectLst/>
                <a:latin typeface="Times New Roman" panose="02020603050405020304" pitchFamily="18" charset="0"/>
                <a:ea typeface="Arial" panose="020B0604020202020204" pitchFamily="34" charset="0"/>
              </a:rPr>
              <a:t>]</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Quy</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chế</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tổ</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chức</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Hội</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sinh</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viên</a:t>
            </a:r>
            <a:r>
              <a:rPr lang="en-US" sz="2400" dirty="0">
                <a:solidFill>
                  <a:srgbClr val="000000"/>
                </a:solidFill>
                <a:effectLst/>
                <a:latin typeface="Times New Roman" panose="02020603050405020304" pitchFamily="18" charset="0"/>
                <a:ea typeface="Arial" panose="020B0604020202020204" pitchFamily="34" charset="0"/>
              </a:rPr>
              <a:t> [H02.1.015].. </a:t>
            </a:r>
            <a:r>
              <a:rPr lang="vi-VN" sz="2400" dirty="0">
                <a:solidFill>
                  <a:srgbClr val="000000"/>
                </a:solidFill>
                <a:effectLst/>
                <a:latin typeface="Times New Roman" panose="02020603050405020304" pitchFamily="18" charset="0"/>
                <a:ea typeface="Arial" panose="020B0604020202020204" pitchFamily="34" charset="0"/>
              </a:rPr>
              <a:t>Chi ủy viên Chi bộ giám sát các hoạt động phục vụ cộng đồng của Chi bộ; Ban thanh tra Công đoàn chịu trách nhiệm giám sát các hoạt động phục vụ cộng đồng đối với Công đoàn; Ủy ban kiểm tra Đoàn trường chịu trách nhiệm giám sát các hoạt động phục vụ cộng đồng đối với các chi đoàn và Đoàn trường; Phòng QLĐT đánh giá tác động các hoạt động PVCĐ trên lĩnh vực đào tạo </a:t>
            </a:r>
            <a:endParaRPr lang="en-US" sz="2800" dirty="0"/>
          </a:p>
        </p:txBody>
      </p:sp>
      <p:sp>
        <p:nvSpPr>
          <p:cNvPr id="6" name="Rectangle 5">
            <a:extLst>
              <a:ext uri="{FF2B5EF4-FFF2-40B4-BE49-F238E27FC236}">
                <a16:creationId xmlns:a16="http://schemas.microsoft.com/office/drawing/2014/main" xmlns="" id="{69926AD7-A7B5-759F-EA7D-155D548E30F8}"/>
              </a:ext>
            </a:extLst>
          </p:cNvPr>
          <p:cNvSpPr/>
          <p:nvPr/>
        </p:nvSpPr>
        <p:spPr>
          <a:xfrm>
            <a:off x="227850" y="4751882"/>
            <a:ext cx="11849850" cy="17238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400" dirty="0">
                <a:solidFill>
                  <a:srgbClr val="FF0000"/>
                </a:solidFill>
                <a:effectLst/>
                <a:latin typeface="Times New Roman" panose="02020603050405020304" pitchFamily="18" charset="0"/>
                <a:ea typeface="Arial" panose="020B0604020202020204" pitchFamily="34" charset="0"/>
              </a:rPr>
              <a:t>Hằng năm, sau quá trình thực hiện các hoạt động kết nối PVCĐ và kết quả giám sát tác động từ các đơn vị, các đơn vị ban hành báo cáo tổng kết các hoạt động của đơn vị mình, Nhà trường căn cứ vào báo cáo của các đơn vị để ban hành báo cáo tổng kết của Nhà trường [H01.2.001].</a:t>
            </a:r>
            <a:endParaRPr lang="en-US" sz="2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507660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0"/>
            <a:ext cx="11887200"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3 (24.3).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Có thực hiện </a:t>
            </a:r>
            <a:r>
              <a:rPr lang="vi-VN"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đối sánh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về tác động xã hội, kết quả của hoạt động kết nối và </a:t>
            </a: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đóng góp cho xã hội</a:t>
            </a:r>
            <a:endParaRPr lang="en-US" sz="2700" b="1" dirty="0">
              <a:solidFill>
                <a:srgbClr val="FF0000"/>
              </a:solidFill>
              <a:latin typeface="Arial Narrow" panose="020B0606020202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788D9FA8-25FA-9FF5-6EDF-2658DB3F7923}"/>
              </a:ext>
            </a:extLst>
          </p:cNvPr>
          <p:cNvSpPr/>
          <p:nvPr/>
        </p:nvSpPr>
        <p:spPr>
          <a:xfrm>
            <a:off x="269823" y="960755"/>
            <a:ext cx="11557416" cy="2949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400">
                <a:solidFill>
                  <a:srgbClr val="000000"/>
                </a:solidFill>
                <a:effectLst/>
                <a:latin typeface="Times New Roman" panose="02020603050405020304" pitchFamily="18" charset="0"/>
                <a:ea typeface="Arial" panose="020B0604020202020204" pitchFamily="34" charset="0"/>
              </a:rPr>
              <a:t>phân công các đơn vị đối sánh về tác động xã hội của hoạt động kết nối và PVCĐ đối với người học và đội ngũ cán bộ, giảng viên, nhân viên của Trường [H24.1.001]. Các đơn vị tiến hành đối sánh về tác động xã hội, kết quả hoạt động kết nối và PVCĐ đối với người học và đội ngũ cán bộ, giảng viên, nhân viên so với các chỉ tiêu đã được xác định trong kế hoạch hằng năm của Nhà trường cũng như so với chỉ tiêu của các năm học trước [H01.1.017]. </a:t>
            </a:r>
            <a:endParaRPr lang="en-US" sz="2400">
              <a:effectLst/>
              <a:latin typeface="Arial" panose="020B0604020202020204" pitchFamily="34" charset="0"/>
              <a:ea typeface="Arial" panose="020B0604020202020204" pitchFamily="34" charset="0"/>
            </a:endParaRPr>
          </a:p>
        </p:txBody>
      </p:sp>
      <p:sp>
        <p:nvSpPr>
          <p:cNvPr id="5" name="Rectangle 4">
            <a:extLst>
              <a:ext uri="{FF2B5EF4-FFF2-40B4-BE49-F238E27FC236}">
                <a16:creationId xmlns:a16="http://schemas.microsoft.com/office/drawing/2014/main" xmlns="" id="{1B5EA30E-6F4A-4475-8EEF-39F3B7EA6932}"/>
              </a:ext>
            </a:extLst>
          </p:cNvPr>
          <p:cNvSpPr/>
          <p:nvPr/>
        </p:nvSpPr>
        <p:spPr>
          <a:xfrm>
            <a:off x="474688" y="4107304"/>
            <a:ext cx="11242623" cy="254834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400">
                <a:solidFill>
                  <a:srgbClr val="000000"/>
                </a:solidFill>
                <a:effectLst/>
                <a:latin typeface="Times New Roman" panose="02020603050405020304" pitchFamily="18" charset="0"/>
                <a:ea typeface="Arial" panose="020B0604020202020204" pitchFamily="34" charset="0"/>
              </a:rPr>
              <a:t>Tỷ lệ hài lòng trong đội ngũ cán bộ giảng viên, sinh viên tăng từ 77,18% năm học 2017-2018 lên 80,87% năm học 2019-2020. Tỷ lệ hài lòng trong sinh viên tăng từ 90,42% năm học 2017-2018 lên 93,29% năm học 2019-2020.</a:t>
            </a:r>
            <a:endParaRPr lang="en-US" sz="240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625099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209862"/>
            <a:ext cx="11887200" cy="960755"/>
          </a:xfrm>
        </p:spPr>
        <p:txBody>
          <a:bodyPr>
            <a:normAutofit fontScale="90000"/>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4 (24.3).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Có hệ thống </a:t>
            </a:r>
            <a:r>
              <a:rPr lang="vi-VN"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thu thập thông tin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phản hồi của các </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BLQ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về tác động xã hội, kết quả của hoạt động kết nối và </a:t>
            </a: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đối với </a:t>
            </a:r>
            <a:r>
              <a:rPr lang="vi-VN"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NH và đội ngũ cán bộ, GV</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nhân viên</a:t>
            </a:r>
            <a:endParaRPr lang="en-US" sz="2700" b="1" dirty="0">
              <a:solidFill>
                <a:srgbClr val="FF0000"/>
              </a:solidFill>
              <a:latin typeface="Arial Narrow" panose="020B0606020202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954723BB-C8EC-43D6-D594-116899DAD21D}"/>
              </a:ext>
            </a:extLst>
          </p:cNvPr>
          <p:cNvSpPr/>
          <p:nvPr/>
        </p:nvSpPr>
        <p:spPr>
          <a:xfrm>
            <a:off x="192374" y="1289154"/>
            <a:ext cx="11679836" cy="280316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solidFill>
                  <a:srgbClr val="000000"/>
                </a:solidFill>
                <a:effectLst/>
                <a:latin typeface="Times New Roman" panose="02020603050405020304" pitchFamily="18" charset="0"/>
                <a:ea typeface="Arial" panose="020B0604020202020204" pitchFamily="34" charset="0"/>
              </a:rPr>
              <a:t>Nhà trường tiến hành thu thập thông tin phản hồi của các bên liên quan về tác động xã hội, kết quả của hoạt động kết nối và PVCĐ đối với người học và đội ngũ cán bộ, giảng viên, nhân viên căn cứ Quy định lấy ý kiến phản hồi của các bên liên quan [H09.1.010], trong đó quy định phòng KT-BĐCL là đầu mối tổ chức, triển khai các hoạt động điều tra, khảo sát, báo cáo kết quả cho Ban giám hiệu về các hoạt động khảo sát của Nhà trường, Phòng TTGD&amp;CTSV là đầu mối xây dựng và quản lý hệ thống đo lường, hướng dẫn các đơn vị và cá nhân thực hiện nhiệm vụ Phục vụ cộng đồng</a:t>
            </a:r>
            <a:endParaRPr lang="en-US" sz="3200" dirty="0"/>
          </a:p>
        </p:txBody>
      </p:sp>
      <p:sp>
        <p:nvSpPr>
          <p:cNvPr id="6" name="Rectangle 5">
            <a:extLst>
              <a:ext uri="{FF2B5EF4-FFF2-40B4-BE49-F238E27FC236}">
                <a16:creationId xmlns:a16="http://schemas.microsoft.com/office/drawing/2014/main" xmlns="" id="{015A5EB3-60C2-1DD8-59A6-E4B9E1CF1E2B}"/>
              </a:ext>
            </a:extLst>
          </p:cNvPr>
          <p:cNvSpPr/>
          <p:nvPr/>
        </p:nvSpPr>
        <p:spPr>
          <a:xfrm>
            <a:off x="192374" y="4586990"/>
            <a:ext cx="11679836" cy="20611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2400" dirty="0"/>
          </a:p>
        </p:txBody>
      </p:sp>
    </p:spTree>
    <p:extLst>
      <p:ext uri="{BB962C8B-B14F-4D97-AF65-F5344CB8AC3E}">
        <p14:creationId xmlns:p14="http://schemas.microsoft.com/office/powerpoint/2010/main" val="2166503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64892" y="1"/>
            <a:ext cx="12027108" cy="949960"/>
          </a:xfrm>
          <a:solidFill>
            <a:schemeClr val="accent6">
              <a:lumMod val="20000"/>
              <a:lumOff val="80000"/>
            </a:schemeClr>
          </a:solidFill>
        </p:spPr>
        <p:txBody>
          <a:bodyPr>
            <a:normAutofit fontScale="90000"/>
          </a:bodyPr>
          <a:lstStyle/>
          <a:p>
            <a:r>
              <a:rPr lang="vi-VN" sz="3100" b="1" dirty="0">
                <a:solidFill>
                  <a:srgbClr val="FF0000"/>
                </a:solidFill>
                <a:latin typeface="Times New Roman" panose="02020603050405020304" pitchFamily="18" charset="0"/>
                <a:cs typeface="Times New Roman" panose="02020603050405020304" pitchFamily="18" charset="0"/>
              </a:rPr>
              <a:t>TC 2</a:t>
            </a:r>
            <a:r>
              <a:rPr lang="en-US" sz="3100" b="1" dirty="0">
                <a:solidFill>
                  <a:srgbClr val="FF0000"/>
                </a:solidFill>
                <a:latin typeface="Times New Roman" panose="02020603050405020304" pitchFamily="18" charset="0"/>
                <a:cs typeface="Times New Roman" panose="02020603050405020304" pitchFamily="18" charset="0"/>
              </a:rPr>
              <a:t>4</a:t>
            </a:r>
            <a:r>
              <a:rPr lang="vi-VN" sz="3100" b="1" dirty="0">
                <a:solidFill>
                  <a:srgbClr val="FF0000"/>
                </a:solidFill>
                <a:latin typeface="Times New Roman" panose="02020603050405020304" pitchFamily="18" charset="0"/>
                <a:cs typeface="Times New Roman" panose="02020603050405020304" pitchFamily="18" charset="0"/>
              </a:rPr>
              <a:t>.</a:t>
            </a:r>
            <a:r>
              <a:rPr lang="en-US" sz="3100" b="1" dirty="0">
                <a:solidFill>
                  <a:srgbClr val="FF0000"/>
                </a:solidFill>
                <a:latin typeface="Times New Roman" panose="02020603050405020304" pitchFamily="18" charset="0"/>
                <a:cs typeface="Times New Roman" panose="02020603050405020304" pitchFamily="18" charset="0"/>
              </a:rPr>
              <a:t>4</a:t>
            </a:r>
            <a:r>
              <a:rPr lang="vi-VN" sz="4400" b="1" dirty="0">
                <a:solidFill>
                  <a:srgbClr val="FF0000"/>
                </a:solidFill>
                <a:effectLst/>
              </a:rPr>
              <a:t>. </a:t>
            </a:r>
            <a:r>
              <a:rPr lang="vi-VN" sz="2700" b="1" dirty="0">
                <a:solidFill>
                  <a:srgbClr val="0000FF"/>
                </a:solidFill>
                <a:effectLst/>
                <a:latin typeface="Times New Roman" panose="02020603050405020304" pitchFamily="18" charset="0"/>
                <a:ea typeface="Arial" panose="020B0604020202020204" pitchFamily="34" charset="0"/>
              </a:rPr>
              <a:t>Sự hài lòng </a:t>
            </a:r>
            <a:r>
              <a:rPr lang="vi-VN" sz="2700" b="1" dirty="0">
                <a:solidFill>
                  <a:srgbClr val="FF0000"/>
                </a:solidFill>
                <a:effectLst/>
                <a:latin typeface="Times New Roman" panose="02020603050405020304" pitchFamily="18" charset="0"/>
                <a:ea typeface="Arial" panose="020B0604020202020204" pitchFamily="34" charset="0"/>
              </a:rPr>
              <a:t>của các </a:t>
            </a:r>
            <a:r>
              <a:rPr lang="en-US" sz="2700" b="1" dirty="0">
                <a:solidFill>
                  <a:srgbClr val="FF0000"/>
                </a:solidFill>
                <a:effectLst/>
                <a:latin typeface="Times New Roman" panose="02020603050405020304" pitchFamily="18" charset="0"/>
                <a:ea typeface="Arial" panose="020B0604020202020204" pitchFamily="34" charset="0"/>
              </a:rPr>
              <a:t>BLQ </a:t>
            </a:r>
            <a:r>
              <a:rPr lang="vi-VN" sz="2700" b="1" dirty="0">
                <a:solidFill>
                  <a:srgbClr val="FF0000"/>
                </a:solidFill>
                <a:effectLst/>
                <a:latin typeface="Times New Roman" panose="02020603050405020304" pitchFamily="18" charset="0"/>
                <a:ea typeface="Arial" panose="020B0604020202020204" pitchFamily="34" charset="0"/>
              </a:rPr>
              <a:t>về hoạt động kết nối và </a:t>
            </a: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a:t>
            </a:r>
            <a:r>
              <a:rPr lang="vi-VN" sz="2700" b="1" dirty="0">
                <a:solidFill>
                  <a:srgbClr val="FF0000"/>
                </a:solidFill>
                <a:effectLst/>
                <a:latin typeface="Times New Roman" panose="02020603050405020304" pitchFamily="18" charset="0"/>
                <a:ea typeface="Arial" panose="020B0604020202020204" pitchFamily="34" charset="0"/>
              </a:rPr>
              <a:t>, đóng góp cho xã hội được </a:t>
            </a:r>
            <a:r>
              <a:rPr lang="vi-VN" sz="2700" b="1" dirty="0">
                <a:solidFill>
                  <a:srgbClr val="0000FF"/>
                </a:solidFill>
                <a:effectLst/>
                <a:latin typeface="Times New Roman" panose="02020603050405020304" pitchFamily="18" charset="0"/>
                <a:ea typeface="Arial" panose="020B0604020202020204" pitchFamily="34" charset="0"/>
              </a:rPr>
              <a:t>xác lập, giám sát và đối sánh</a:t>
            </a:r>
            <a:r>
              <a:rPr lang="vi-VN" sz="2700" b="1" dirty="0">
                <a:solidFill>
                  <a:srgbClr val="FF0000"/>
                </a:solidFill>
                <a:effectLst/>
                <a:latin typeface="Times New Roman" panose="02020603050405020304" pitchFamily="18" charset="0"/>
                <a:ea typeface="Arial" panose="020B0604020202020204" pitchFamily="34" charset="0"/>
              </a:rPr>
              <a:t> để cải tiến</a:t>
            </a:r>
            <a:r>
              <a:rPr lang="vi-VN" sz="1800" dirty="0">
                <a:solidFill>
                  <a:srgbClr val="FF0000"/>
                </a:solidFill>
                <a:effectLst/>
                <a:latin typeface="Times New Roman" panose="02020603050405020304" pitchFamily="18" charset="0"/>
                <a:ea typeface="Arial" panose="020B0604020202020204" pitchFamily="34" charset="0"/>
              </a:rPr>
              <a:t>.</a:t>
            </a:r>
            <a:endParaRPr lang="en-US" sz="31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2672530973"/>
              </p:ext>
            </p:extLst>
          </p:nvPr>
        </p:nvGraphicFramePr>
        <p:xfrm>
          <a:off x="74645" y="949961"/>
          <a:ext cx="12117355" cy="5744434"/>
        </p:xfrm>
        <a:graphic>
          <a:graphicData uri="http://schemas.openxmlformats.org/drawingml/2006/table">
            <a:tbl>
              <a:tblPr firstRow="1" bandRow="1">
                <a:tableStyleId>{5C22544A-7EE6-4342-B048-85BDC9FD1C3A}</a:tableStyleId>
              </a:tblPr>
              <a:tblGrid>
                <a:gridCol w="1967515">
                  <a:extLst>
                    <a:ext uri="{9D8B030D-6E8A-4147-A177-3AD203B41FA5}">
                      <a16:colId xmlns:a16="http://schemas.microsoft.com/office/drawing/2014/main" xmlns="" val="1338212068"/>
                    </a:ext>
                  </a:extLst>
                </a:gridCol>
                <a:gridCol w="4806509">
                  <a:extLst>
                    <a:ext uri="{9D8B030D-6E8A-4147-A177-3AD203B41FA5}">
                      <a16:colId xmlns:a16="http://schemas.microsoft.com/office/drawing/2014/main" xmlns="" val="4227679062"/>
                    </a:ext>
                  </a:extLst>
                </a:gridCol>
                <a:gridCol w="5343331">
                  <a:extLst>
                    <a:ext uri="{9D8B030D-6E8A-4147-A177-3AD203B41FA5}">
                      <a16:colId xmlns:a16="http://schemas.microsoft.com/office/drawing/2014/main" xmlns="" val="2341633141"/>
                    </a:ext>
                  </a:extLst>
                </a:gridCol>
              </a:tblGrid>
              <a:tr h="3700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kern="1200" dirty="0">
                          <a:solidFill>
                            <a:srgbClr val="FFFF00"/>
                          </a:solidFill>
                          <a:effectLst/>
                          <a:latin typeface="Arial" panose="020B0604020202020204" pitchFamily="34" charset="0"/>
                          <a:ea typeface="+mn-ea"/>
                          <a:cs typeface="Arial" panose="020B0604020202020204" pitchFamily="34" charset="0"/>
                        </a:rPr>
                        <a:t>Y.C TC</a:t>
                      </a:r>
                    </a:p>
                  </a:txBody>
                  <a:tcPr/>
                </a:tc>
                <a:tc>
                  <a:txBody>
                    <a:bodyPr/>
                    <a:lstStyle/>
                    <a:p>
                      <a:pPr algn="ctr"/>
                      <a:r>
                        <a:rPr lang="en-US" sz="2000" b="1" dirty="0" err="1">
                          <a:solidFill>
                            <a:schemeClr val="tx1"/>
                          </a:solidFill>
                          <a:latin typeface="Arial" panose="020B0604020202020204" pitchFamily="34" charset="0"/>
                          <a:cs typeface="Arial" panose="020B0604020202020204" pitchFamily="34" charset="0"/>
                        </a:rPr>
                        <a:t>Mốc</a:t>
                      </a:r>
                      <a:r>
                        <a:rPr lang="en-US" sz="2000" b="1" dirty="0">
                          <a:solidFill>
                            <a:schemeClr val="tx1"/>
                          </a:solidFill>
                          <a:latin typeface="Arial" panose="020B0604020202020204" pitchFamily="34" charset="0"/>
                          <a:cs typeface="Arial" panose="020B0604020202020204" pitchFamily="34" charset="0"/>
                        </a:rPr>
                        <a:t> </a:t>
                      </a:r>
                      <a:r>
                        <a:rPr lang="en-US" sz="2000" b="1" dirty="0" err="1">
                          <a:solidFill>
                            <a:schemeClr val="tx1"/>
                          </a:solidFill>
                          <a:latin typeface="Arial" panose="020B0604020202020204" pitchFamily="34" charset="0"/>
                          <a:cs typeface="Arial" panose="020B0604020202020204" pitchFamily="34" charset="0"/>
                        </a:rPr>
                        <a:t>chuẩn</a:t>
                      </a:r>
                      <a:endParaRPr lang="en-US" sz="2000" b="1" dirty="0">
                        <a:solidFill>
                          <a:schemeClr val="tx1"/>
                        </a:solidFill>
                        <a:latin typeface="Arial" panose="020B0604020202020204" pitchFamily="34" charset="0"/>
                        <a:cs typeface="Arial" panose="020B0604020202020204" pitchFamily="34" charset="0"/>
                      </a:endParaRPr>
                    </a:p>
                  </a:txBody>
                  <a:tcPr>
                    <a:solidFill>
                      <a:schemeClr val="bg1"/>
                    </a:solidFill>
                  </a:tcPr>
                </a:tc>
                <a:tc>
                  <a:txBody>
                    <a:bodyPr/>
                    <a:lstStyle/>
                    <a:p>
                      <a:pPr algn="ctr"/>
                      <a:r>
                        <a:rPr lang="en-US" sz="2000" b="1" dirty="0">
                          <a:solidFill>
                            <a:schemeClr val="tx1"/>
                          </a:solidFill>
                          <a:latin typeface="Arial" panose="020B0604020202020204" pitchFamily="34" charset="0"/>
                          <a:cs typeface="Arial" panose="020B0604020202020204" pitchFamily="34" charset="0"/>
                        </a:rPr>
                        <a:t>Minh </a:t>
                      </a:r>
                      <a:r>
                        <a:rPr lang="en-US" sz="2000" b="1" dirty="0" err="1">
                          <a:solidFill>
                            <a:schemeClr val="tx1"/>
                          </a:solidFill>
                          <a:latin typeface="Arial" panose="020B0604020202020204" pitchFamily="34" charset="0"/>
                          <a:cs typeface="Arial" panose="020B0604020202020204" pitchFamily="34" charset="0"/>
                        </a:rPr>
                        <a:t>chứng</a:t>
                      </a:r>
                      <a:endParaRPr lang="en-US" sz="2000" b="1" dirty="0">
                        <a:solidFill>
                          <a:schemeClr val="tx1"/>
                        </a:solidFill>
                        <a:latin typeface="Arial" panose="020B0604020202020204" pitchFamily="34" charset="0"/>
                        <a:cs typeface="Arial" panose="020B0604020202020204" pitchFamily="34" charset="0"/>
                      </a:endParaRPr>
                    </a:p>
                  </a:txBody>
                  <a:tcPr>
                    <a:solidFill>
                      <a:schemeClr val="bg2"/>
                    </a:solidFill>
                  </a:tcPr>
                </a:tc>
                <a:extLst>
                  <a:ext uri="{0D108BD9-81ED-4DB2-BD59-A6C34878D82A}">
                    <a16:rowId xmlns:a16="http://schemas.microsoft.com/office/drawing/2014/main" xmlns="" val="1881705326"/>
                  </a:ext>
                </a:extLst>
              </a:tr>
              <a:tr h="5348194">
                <a:tc>
                  <a:txBody>
                    <a:bodyPr/>
                    <a:lstStyle/>
                    <a:p>
                      <a:pPr marL="0" lvl="0" indent="0" algn="just">
                        <a:lnSpc>
                          <a:spcPts val="1900"/>
                        </a:lnSpc>
                        <a:spcBef>
                          <a:spcPts val="0"/>
                        </a:spcBef>
                        <a:spcAft>
                          <a:spcPts val="0"/>
                        </a:spcAft>
                        <a:buFont typeface="+mj-lt"/>
                        <a:buAutoNum type="arabicPeriod"/>
                        <a:tabLst>
                          <a:tab pos="291465" algn="l"/>
                        </a:tabLst>
                      </a:pPr>
                      <a:r>
                        <a:rPr lang="vi-VN" sz="2000" dirty="0">
                          <a:solidFill>
                            <a:schemeClr val="tx1"/>
                          </a:solidFill>
                          <a:effectLst/>
                          <a:latin typeface="+mn-lt"/>
                          <a:ea typeface="Calibri" panose="020F0502020204030204" pitchFamily="34" charset="0"/>
                        </a:rPr>
                        <a:t>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xã hội được </a:t>
                      </a:r>
                      <a:r>
                        <a:rPr lang="vi-VN" sz="2000" dirty="0">
                          <a:solidFill>
                            <a:srgbClr val="FF0000"/>
                          </a:solidFill>
                          <a:effectLst/>
                          <a:latin typeface="+mn-lt"/>
                          <a:ea typeface="Calibri" panose="020F0502020204030204" pitchFamily="34" charset="0"/>
                        </a:rPr>
                        <a:t>xác lập.</a:t>
                      </a:r>
                      <a:endParaRPr lang="en-US" sz="2000" dirty="0">
                        <a:solidFill>
                          <a:srgbClr val="FF0000"/>
                        </a:solidFill>
                        <a:effectLst/>
                        <a:latin typeface="+mn-lt"/>
                        <a:ea typeface="Calibri" panose="020F0502020204030204" pitchFamily="34" charset="0"/>
                      </a:endParaRPr>
                    </a:p>
                    <a:p>
                      <a:pPr marL="0" lvl="0" indent="0" algn="just">
                        <a:lnSpc>
                          <a:spcPts val="1900"/>
                        </a:lnSpc>
                        <a:spcBef>
                          <a:spcPts val="0"/>
                        </a:spcBef>
                        <a:spcAft>
                          <a:spcPts val="0"/>
                        </a:spcAft>
                        <a:buFont typeface="+mj-lt"/>
                        <a:buAutoNum type="arabicPeriod"/>
                        <a:tabLst>
                          <a:tab pos="291465" algn="l"/>
                        </a:tabLst>
                      </a:pPr>
                      <a:r>
                        <a:rPr lang="vi-VN" sz="2000" dirty="0">
                          <a:solidFill>
                            <a:schemeClr val="tx1"/>
                          </a:solidFill>
                          <a:effectLst/>
                          <a:latin typeface="+mn-lt"/>
                          <a:ea typeface="Calibri" panose="020F0502020204030204" pitchFamily="34" charset="0"/>
                        </a:rPr>
                        <a:t>Sự hài lòng của các </a:t>
                      </a:r>
                      <a:r>
                        <a:rPr lang="en-US" sz="2000" dirty="0">
                          <a:solidFill>
                            <a:schemeClr val="tx1"/>
                          </a:solidFill>
                          <a:effectLst/>
                          <a:latin typeface="+mn-lt"/>
                          <a:ea typeface="Calibri" panose="020F0502020204030204" pitchFamily="34" charset="0"/>
                        </a:rPr>
                        <a:t>BLQ</a:t>
                      </a:r>
                      <a:r>
                        <a:rPr lang="vi-VN" sz="2000" dirty="0">
                          <a:solidFill>
                            <a:schemeClr val="tx1"/>
                          </a:solidFill>
                          <a:effectLst/>
                          <a:latin typeface="+mn-lt"/>
                          <a:ea typeface="Calibri" panose="020F0502020204030204" pitchFamily="34" charset="0"/>
                        </a:rPr>
                        <a:t>về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xã hội được </a:t>
                      </a:r>
                      <a:r>
                        <a:rPr lang="vi-VN" sz="2000" dirty="0">
                          <a:solidFill>
                            <a:srgbClr val="FF0000"/>
                          </a:solidFill>
                          <a:effectLst/>
                          <a:latin typeface="+mn-lt"/>
                          <a:ea typeface="Calibri" panose="020F0502020204030204" pitchFamily="34" charset="0"/>
                        </a:rPr>
                        <a:t>giám sát</a:t>
                      </a:r>
                      <a:r>
                        <a:rPr lang="vi-VN" sz="2000" dirty="0">
                          <a:solidFill>
                            <a:schemeClr val="tx1"/>
                          </a:solidFill>
                          <a:effectLst/>
                          <a:latin typeface="+mn-lt"/>
                          <a:ea typeface="Calibri" panose="020F0502020204030204" pitchFamily="34" charset="0"/>
                        </a:rPr>
                        <a:t>.</a:t>
                      </a:r>
                      <a:endParaRPr lang="en-US" sz="2000" dirty="0">
                        <a:solidFill>
                          <a:schemeClr val="tx1"/>
                        </a:solidFill>
                        <a:effectLst/>
                        <a:latin typeface="+mn-lt"/>
                        <a:ea typeface="Calibri" panose="020F0502020204030204" pitchFamily="34" charset="0"/>
                      </a:endParaRPr>
                    </a:p>
                    <a:p>
                      <a:pPr marL="0" lvl="0" indent="0" algn="just">
                        <a:lnSpc>
                          <a:spcPts val="1900"/>
                        </a:lnSpc>
                        <a:spcBef>
                          <a:spcPts val="0"/>
                        </a:spcBef>
                        <a:spcAft>
                          <a:spcPts val="0"/>
                        </a:spcAft>
                        <a:buFont typeface="+mj-lt"/>
                        <a:buAutoNum type="arabicPeriod"/>
                        <a:tabLst>
                          <a:tab pos="291465" algn="l"/>
                        </a:tabLst>
                      </a:pPr>
                      <a:r>
                        <a:rPr lang="vi-VN" sz="2000" dirty="0">
                          <a:solidFill>
                            <a:schemeClr val="tx1"/>
                          </a:solidFill>
                          <a:effectLst/>
                          <a:latin typeface="+mn-lt"/>
                          <a:ea typeface="Calibri" panose="020F0502020204030204" pitchFamily="34" charset="0"/>
                        </a:rPr>
                        <a:t>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xã hội được </a:t>
                      </a:r>
                      <a:r>
                        <a:rPr lang="vi-VN" sz="2000" dirty="0">
                          <a:solidFill>
                            <a:srgbClr val="FF0000"/>
                          </a:solidFill>
                          <a:effectLst/>
                          <a:latin typeface="+mn-lt"/>
                          <a:ea typeface="Calibri" panose="020F0502020204030204" pitchFamily="34" charset="0"/>
                        </a:rPr>
                        <a:t>đối sánh để cải tiến</a:t>
                      </a:r>
                      <a:r>
                        <a:rPr lang="vi-VN" sz="2000" dirty="0">
                          <a:solidFill>
                            <a:schemeClr val="tx1"/>
                          </a:solidFill>
                          <a:effectLst/>
                          <a:latin typeface="+mn-lt"/>
                          <a:ea typeface="Calibri" panose="020F0502020204030204" pitchFamily="34" charset="0"/>
                        </a:rPr>
                        <a:t>.</a:t>
                      </a:r>
                      <a:endParaRPr lang="en-US" sz="2000" dirty="0">
                        <a:solidFill>
                          <a:schemeClr val="tx1"/>
                        </a:solidFill>
                        <a:effectLst/>
                        <a:latin typeface="+mn-lt"/>
                        <a:ea typeface="Calibri" panose="020F0502020204030204" pitchFamily="34" charset="0"/>
                      </a:endParaRPr>
                    </a:p>
                  </a:txBody>
                  <a:tcPr marL="68580" marR="68580" marT="0" marB="0"/>
                </a:tc>
                <a:tc>
                  <a:txBody>
                    <a:bodyPr/>
                    <a:lstStyle/>
                    <a:p>
                      <a:pPr marL="0" lvl="0" indent="0" algn="just">
                        <a:lnSpc>
                          <a:spcPts val="1900"/>
                        </a:lnSpc>
                        <a:spcBef>
                          <a:spcPts val="0"/>
                        </a:spcBef>
                        <a:spcAft>
                          <a:spcPts val="0"/>
                        </a:spcAft>
                        <a:buFont typeface="+mj-lt"/>
                        <a:buAutoNum type="arabicPeriod"/>
                        <a:tabLst>
                          <a:tab pos="276860" algn="l"/>
                        </a:tabLst>
                      </a:pPr>
                      <a:r>
                        <a:rPr lang="vi-VN" sz="2000" dirty="0">
                          <a:solidFill>
                            <a:schemeClr val="tx1"/>
                          </a:solidFill>
                          <a:effectLst/>
                          <a:latin typeface="+mn-lt"/>
                          <a:ea typeface="Calibri" panose="020F0502020204030204" pitchFamily="34" charset="0"/>
                        </a:rPr>
                        <a:t>CSGD </a:t>
                      </a:r>
                      <a:r>
                        <a:rPr lang="vi-VN" sz="2000" dirty="0">
                          <a:solidFill>
                            <a:srgbClr val="FF0000"/>
                          </a:solidFill>
                          <a:effectLst/>
                          <a:latin typeface="+mn-lt"/>
                          <a:ea typeface="Calibri" panose="020F0502020204030204" pitchFamily="34" charset="0"/>
                        </a:rPr>
                        <a:t>có kế hoạch </a:t>
                      </a:r>
                      <a:r>
                        <a:rPr lang="vi-VN" sz="2000" dirty="0">
                          <a:solidFill>
                            <a:schemeClr val="tx1"/>
                          </a:solidFill>
                          <a:effectLst/>
                          <a:latin typeface="+mn-lt"/>
                          <a:ea typeface="Calibri" panose="020F0502020204030204" pitchFamily="34" charset="0"/>
                        </a:rPr>
                        <a:t>và thực hiện khảo sát, đánh giá, giám sát 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xã hội hằng năm.</a:t>
                      </a:r>
                      <a:endParaRPr lang="en-US" sz="2000" dirty="0">
                        <a:solidFill>
                          <a:schemeClr val="tx1"/>
                        </a:solidFill>
                        <a:effectLst/>
                        <a:latin typeface="+mn-lt"/>
                        <a:ea typeface="Calibri" panose="020F0502020204030204" pitchFamily="34" charset="0"/>
                      </a:endParaRPr>
                    </a:p>
                    <a:p>
                      <a:pPr marL="0" lvl="0" indent="0" algn="just">
                        <a:lnSpc>
                          <a:spcPts val="1900"/>
                        </a:lnSpc>
                        <a:spcBef>
                          <a:spcPts val="0"/>
                        </a:spcBef>
                        <a:spcAft>
                          <a:spcPts val="0"/>
                        </a:spcAft>
                        <a:buFont typeface="+mj-lt"/>
                        <a:buAutoNum type="arabicPeriod"/>
                        <a:tabLst>
                          <a:tab pos="276860" algn="l"/>
                        </a:tabLst>
                      </a:pPr>
                      <a:r>
                        <a:rPr lang="vi-VN" sz="2000" dirty="0">
                          <a:solidFill>
                            <a:schemeClr val="tx1"/>
                          </a:solidFill>
                          <a:effectLst/>
                          <a:latin typeface="+mn-lt"/>
                          <a:ea typeface="Calibri" panose="020F0502020204030204" pitchFamily="34" charset="0"/>
                        </a:rPr>
                        <a:t>Có </a:t>
                      </a:r>
                      <a:r>
                        <a:rPr lang="vi-VN" sz="2000" dirty="0">
                          <a:solidFill>
                            <a:srgbClr val="FF0000"/>
                          </a:solidFill>
                          <a:effectLst/>
                          <a:latin typeface="+mn-lt"/>
                          <a:ea typeface="Calibri" panose="020F0502020204030204" pitchFamily="34" charset="0"/>
                        </a:rPr>
                        <a:t>hệ thống thu thập </a:t>
                      </a:r>
                      <a:r>
                        <a:rPr lang="vi-VN" sz="2000" dirty="0">
                          <a:solidFill>
                            <a:schemeClr val="tx1"/>
                          </a:solidFill>
                          <a:effectLst/>
                          <a:latin typeface="+mn-lt"/>
                          <a:ea typeface="Calibri" panose="020F0502020204030204" pitchFamily="34" charset="0"/>
                        </a:rPr>
                        <a:t>thông tin phản hồi của các </a:t>
                      </a:r>
                      <a:r>
                        <a:rPr lang="en-US" sz="2000" dirty="0">
                          <a:solidFill>
                            <a:schemeClr val="tx1"/>
                          </a:solidFill>
                          <a:effectLst/>
                          <a:latin typeface="+mn-lt"/>
                          <a:ea typeface="Calibri" panose="020F0502020204030204" pitchFamily="34" charset="0"/>
                        </a:rPr>
                        <a:t>BLQ</a:t>
                      </a:r>
                      <a:r>
                        <a:rPr lang="vi-VN" sz="2000" dirty="0">
                          <a:solidFill>
                            <a:schemeClr val="tx1"/>
                          </a:solidFill>
                          <a:effectLst/>
                          <a:latin typeface="+mn-lt"/>
                          <a:ea typeface="Calibri" panose="020F0502020204030204" pitchFamily="34" charset="0"/>
                        </a:rPr>
                        <a:t>về tác động của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xã hội.</a:t>
                      </a:r>
                      <a:endParaRPr lang="en-US" sz="2000" dirty="0">
                        <a:solidFill>
                          <a:schemeClr val="tx1"/>
                        </a:solidFill>
                        <a:effectLst/>
                        <a:latin typeface="+mn-lt"/>
                        <a:ea typeface="Calibri" panose="020F0502020204030204" pitchFamily="34" charset="0"/>
                      </a:endParaRPr>
                    </a:p>
                    <a:p>
                      <a:pPr marL="0" lvl="0" indent="0" algn="just">
                        <a:lnSpc>
                          <a:spcPts val="1900"/>
                        </a:lnSpc>
                        <a:spcBef>
                          <a:spcPts val="0"/>
                        </a:spcBef>
                        <a:spcAft>
                          <a:spcPts val="0"/>
                        </a:spcAft>
                        <a:buFont typeface="+mj-lt"/>
                        <a:buAutoNum type="arabicPeriod"/>
                        <a:tabLst>
                          <a:tab pos="276860" algn="l"/>
                        </a:tabLst>
                      </a:pPr>
                      <a:r>
                        <a:rPr lang="vi-VN" sz="2000" dirty="0">
                          <a:solidFill>
                            <a:schemeClr val="tx1"/>
                          </a:solidFill>
                          <a:effectLst/>
                          <a:latin typeface="+mn-lt"/>
                          <a:ea typeface="Calibri" panose="020F0502020204030204" pitchFamily="34" charset="0"/>
                        </a:rPr>
                        <a:t>Có </a:t>
                      </a:r>
                      <a:r>
                        <a:rPr lang="vi-VN" sz="2000" dirty="0">
                          <a:solidFill>
                            <a:srgbClr val="FF0000"/>
                          </a:solidFill>
                          <a:effectLst/>
                          <a:latin typeface="+mn-lt"/>
                          <a:ea typeface="Calibri" panose="020F0502020204030204" pitchFamily="34" charset="0"/>
                        </a:rPr>
                        <a:t>hệ thống giám sát </a:t>
                      </a:r>
                      <a:r>
                        <a:rPr lang="vi-VN" sz="2000" dirty="0">
                          <a:solidFill>
                            <a:schemeClr val="tx1"/>
                          </a:solidFill>
                          <a:effectLst/>
                          <a:latin typeface="+mn-lt"/>
                          <a:ea typeface="Calibri" panose="020F0502020204030204" pitchFamily="34" charset="0"/>
                        </a:rPr>
                        <a:t>về 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 </a:t>
                      </a:r>
                      <a:r>
                        <a:rPr lang="vi-VN" sz="2000" dirty="0">
                          <a:solidFill>
                            <a:schemeClr val="tx1"/>
                          </a:solidFill>
                          <a:effectLst/>
                          <a:latin typeface="+mn-lt"/>
                          <a:ea typeface="Calibri" panose="020F0502020204030204" pitchFamily="34" charset="0"/>
                        </a:rPr>
                        <a:t> đóng góp cho xã hội.</a:t>
                      </a:r>
                      <a:endParaRPr lang="en-US" sz="2000" dirty="0">
                        <a:solidFill>
                          <a:schemeClr val="tx1"/>
                        </a:solidFill>
                        <a:effectLst/>
                        <a:latin typeface="+mn-lt"/>
                        <a:ea typeface="Calibri" panose="020F0502020204030204" pitchFamily="34" charset="0"/>
                      </a:endParaRPr>
                    </a:p>
                    <a:p>
                      <a:pPr marL="0" lvl="0" indent="0" algn="just">
                        <a:lnSpc>
                          <a:spcPts val="1900"/>
                        </a:lnSpc>
                        <a:spcBef>
                          <a:spcPts val="0"/>
                        </a:spcBef>
                        <a:spcAft>
                          <a:spcPts val="0"/>
                        </a:spcAft>
                        <a:buFont typeface="+mj-lt"/>
                        <a:buAutoNum type="arabicPeriod"/>
                        <a:tabLst>
                          <a:tab pos="276860" algn="l"/>
                        </a:tabLst>
                      </a:pPr>
                      <a:r>
                        <a:rPr lang="vi-VN" sz="2000" dirty="0">
                          <a:solidFill>
                            <a:schemeClr val="tx1"/>
                          </a:solidFill>
                          <a:effectLst/>
                          <a:latin typeface="+mn-lt"/>
                          <a:ea typeface="Calibri" panose="020F0502020204030204" pitchFamily="34" charset="0"/>
                        </a:rPr>
                        <a:t>Có </a:t>
                      </a:r>
                      <a:r>
                        <a:rPr lang="vi-VN" sz="2000" dirty="0">
                          <a:solidFill>
                            <a:srgbClr val="0000FF"/>
                          </a:solidFill>
                          <a:effectLst/>
                          <a:latin typeface="+mn-lt"/>
                          <a:ea typeface="Calibri" panose="020F0502020204030204" pitchFamily="34" charset="0"/>
                        </a:rPr>
                        <a:t>thực hiện đối sánh </a:t>
                      </a:r>
                      <a:r>
                        <a:rPr lang="vi-VN" sz="2000" dirty="0">
                          <a:solidFill>
                            <a:schemeClr val="tx1"/>
                          </a:solidFill>
                          <a:effectLst/>
                          <a:latin typeface="+mn-lt"/>
                          <a:ea typeface="Calibri" panose="020F0502020204030204" pitchFamily="34" charset="0"/>
                        </a:rPr>
                        <a:t>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hoạt động kết nối 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xã hội; thực hiện rà soát, điều chỉnh các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xã hội hằng năm.</a:t>
                      </a:r>
                      <a:endParaRPr lang="en-US" sz="2000" dirty="0">
                        <a:solidFill>
                          <a:schemeClr val="tx1"/>
                        </a:solidFill>
                        <a:effectLst/>
                        <a:latin typeface="+mn-lt"/>
                        <a:ea typeface="Calibri" panose="020F0502020204030204" pitchFamily="34" charset="0"/>
                      </a:endParaRPr>
                    </a:p>
                    <a:p>
                      <a:pPr marL="0" lvl="0" indent="0" algn="just">
                        <a:lnSpc>
                          <a:spcPts val="1900"/>
                        </a:lnSpc>
                        <a:spcBef>
                          <a:spcPts val="0"/>
                        </a:spcBef>
                        <a:spcAft>
                          <a:spcPts val="0"/>
                        </a:spcAft>
                        <a:buFont typeface="+mj-lt"/>
                        <a:buAutoNum type="arabicPeriod"/>
                        <a:tabLst>
                          <a:tab pos="276860" algn="l"/>
                        </a:tabLst>
                      </a:pPr>
                      <a:r>
                        <a:rPr lang="vi-VN" sz="2000" dirty="0">
                          <a:solidFill>
                            <a:schemeClr val="tx1"/>
                          </a:solidFill>
                          <a:effectLst/>
                          <a:latin typeface="+mn-lt"/>
                          <a:ea typeface="Calibri" panose="020F0502020204030204" pitchFamily="34" charset="0"/>
                        </a:rPr>
                        <a:t>Có </a:t>
                      </a:r>
                      <a:r>
                        <a:rPr lang="vi-VN" sz="2000" dirty="0">
                          <a:solidFill>
                            <a:srgbClr val="0000FF"/>
                          </a:solidFill>
                          <a:effectLst/>
                          <a:latin typeface="+mn-lt"/>
                          <a:ea typeface="Calibri" panose="020F0502020204030204" pitchFamily="34" charset="0"/>
                        </a:rPr>
                        <a:t>kế hoạch cải tiến </a:t>
                      </a:r>
                      <a:r>
                        <a:rPr lang="vi-VN" sz="2000" dirty="0">
                          <a:solidFill>
                            <a:schemeClr val="tx1"/>
                          </a:solidFill>
                          <a:effectLst/>
                          <a:latin typeface="+mn-lt"/>
                          <a:ea typeface="Calibri" panose="020F0502020204030204" pitchFamily="34" charset="0"/>
                        </a:rPr>
                        <a:t>chất lượng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 </a:t>
                      </a:r>
                      <a:r>
                        <a:rPr lang="vi-VN" sz="2000" dirty="0">
                          <a:solidFill>
                            <a:schemeClr val="tx1"/>
                          </a:solidFill>
                          <a:effectLst/>
                          <a:latin typeface="+mn-lt"/>
                          <a:ea typeface="Calibri" panose="020F0502020204030204" pitchFamily="34" charset="0"/>
                        </a:rPr>
                        <a:t>căn cứ thông tin phản hồi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chất lượng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a:t>
                      </a:r>
                      <a:endParaRPr lang="en-US" sz="2000" dirty="0">
                        <a:solidFill>
                          <a:schemeClr val="tx1"/>
                        </a:solidFill>
                        <a:effectLst/>
                        <a:latin typeface="+mn-lt"/>
                        <a:ea typeface="Calibri" panose="020F0502020204030204" pitchFamily="34" charset="0"/>
                      </a:endParaRPr>
                    </a:p>
                  </a:txBody>
                  <a:tcPr marL="68580" marR="68580" marT="0" marB="0">
                    <a:solidFill>
                      <a:schemeClr val="bg1"/>
                    </a:solidFill>
                  </a:tcPr>
                </a:tc>
                <a:tc>
                  <a:txBody>
                    <a:bodyPr/>
                    <a:lstStyle/>
                    <a:p>
                      <a:pPr marL="0" lvl="0" indent="0" algn="just">
                        <a:lnSpc>
                          <a:spcPts val="1900"/>
                        </a:lnSpc>
                        <a:spcBef>
                          <a:spcPts val="0"/>
                        </a:spcBef>
                        <a:spcAft>
                          <a:spcPts val="0"/>
                        </a:spcAft>
                        <a:buFont typeface="Times New Roman" panose="02020603050405020304" pitchFamily="18" charset="0"/>
                        <a:buChar char="-"/>
                        <a:tabLst>
                          <a:tab pos="172085" algn="l"/>
                        </a:tabLst>
                      </a:pPr>
                      <a:r>
                        <a:rPr lang="vi-VN" sz="2000" dirty="0">
                          <a:solidFill>
                            <a:srgbClr val="0000FF"/>
                          </a:solidFill>
                          <a:effectLst/>
                          <a:latin typeface="+mn-lt"/>
                          <a:ea typeface="Calibri" panose="020F0502020204030204" pitchFamily="34" charset="0"/>
                        </a:rPr>
                        <a:t>Kế hoạch, chiến lược </a:t>
                      </a:r>
                      <a:r>
                        <a:rPr lang="vi-VN" sz="2000" dirty="0">
                          <a:solidFill>
                            <a:schemeClr val="tx1"/>
                          </a:solidFill>
                          <a:effectLst/>
                          <a:latin typeface="+mn-lt"/>
                          <a:ea typeface="Calibri" panose="020F0502020204030204" pitchFamily="34" charset="0"/>
                        </a:rPr>
                        <a:t>p</a:t>
                      </a:r>
                      <a:r>
                        <a:rPr lang="en-US" sz="2000" dirty="0">
                          <a:solidFill>
                            <a:schemeClr val="tx1"/>
                          </a:solidFill>
                          <a:effectLst/>
                          <a:latin typeface="+mn-lt"/>
                          <a:ea typeface="Calibri" panose="020F0502020204030204" pitchFamily="34" charset="0"/>
                        </a:rPr>
                        <a:t>.</a:t>
                      </a:r>
                      <a:r>
                        <a:rPr lang="vi-VN" sz="2000" dirty="0">
                          <a:solidFill>
                            <a:schemeClr val="tx1"/>
                          </a:solidFill>
                          <a:effectLst/>
                          <a:latin typeface="+mn-lt"/>
                          <a:ea typeface="Calibri" panose="020F0502020204030204" pitchFamily="34" charset="0"/>
                        </a:rPr>
                        <a:t>triển của CSGD, trong đó có xác lập các chỉ số về 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a:t>
                      </a:r>
                      <a:r>
                        <a:rPr lang="en-US" sz="2000" dirty="0">
                          <a:solidFill>
                            <a:schemeClr val="tx1"/>
                          </a:solidFill>
                          <a:effectLst/>
                          <a:latin typeface="+mn-lt"/>
                          <a:ea typeface="Calibri" panose="020F0502020204030204" pitchFamily="34" charset="0"/>
                        </a:rPr>
                        <a:t>XH</a:t>
                      </a:r>
                      <a:r>
                        <a:rPr lang="vi-VN" sz="2000" dirty="0">
                          <a:solidFill>
                            <a:schemeClr val="tx1"/>
                          </a:solidFill>
                          <a:effectLst/>
                          <a:latin typeface="+mn-lt"/>
                          <a:ea typeface="Calibri" panose="020F0502020204030204" pitchFamily="34" charset="0"/>
                        </a:rPr>
                        <a:t>.</a:t>
                      </a:r>
                      <a:endParaRPr lang="en-US" sz="2000" dirty="0">
                        <a:solidFill>
                          <a:schemeClr val="tx1"/>
                        </a:solidFill>
                        <a:effectLst/>
                        <a:latin typeface="+mn-lt"/>
                        <a:ea typeface="Calibri" panose="020F0502020204030204" pitchFamily="34" charset="0"/>
                      </a:endParaRPr>
                    </a:p>
                    <a:p>
                      <a:pPr marL="0" lvl="0" indent="0" algn="just">
                        <a:lnSpc>
                          <a:spcPts val="1900"/>
                        </a:lnSpc>
                        <a:spcBef>
                          <a:spcPts val="0"/>
                        </a:spcBef>
                        <a:spcAft>
                          <a:spcPts val="0"/>
                        </a:spcAft>
                        <a:buFont typeface="Times New Roman" panose="02020603050405020304" pitchFamily="18" charset="0"/>
                        <a:buChar char="-"/>
                        <a:tabLst>
                          <a:tab pos="172085" algn="l"/>
                        </a:tabLst>
                      </a:pPr>
                      <a:r>
                        <a:rPr lang="vi-VN" sz="2000" dirty="0">
                          <a:solidFill>
                            <a:srgbClr val="0000FF"/>
                          </a:solidFill>
                          <a:effectLst/>
                          <a:latin typeface="+mn-lt"/>
                          <a:ea typeface="Calibri" panose="020F0502020204030204" pitchFamily="34" charset="0"/>
                        </a:rPr>
                        <a:t>Kế hoạch khảo sát</a:t>
                      </a:r>
                      <a:r>
                        <a:rPr lang="vi-VN" sz="2000" dirty="0">
                          <a:solidFill>
                            <a:schemeClr val="tx1"/>
                          </a:solidFill>
                          <a:effectLst/>
                          <a:latin typeface="+mn-lt"/>
                          <a:ea typeface="Calibri" panose="020F0502020204030204" pitchFamily="34" charset="0"/>
                        </a:rPr>
                        <a:t>, đánh giá, giám sát 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xã hội hằng năm*.</a:t>
                      </a:r>
                      <a:endParaRPr lang="en-US" sz="2000" dirty="0">
                        <a:solidFill>
                          <a:schemeClr val="tx1"/>
                        </a:solidFill>
                        <a:effectLst/>
                        <a:latin typeface="+mn-lt"/>
                        <a:ea typeface="Calibri" panose="020F0502020204030204" pitchFamily="34" charset="0"/>
                      </a:endParaRPr>
                    </a:p>
                    <a:p>
                      <a:pPr marL="0" lvl="0" indent="0" algn="just">
                        <a:lnSpc>
                          <a:spcPts val="1900"/>
                        </a:lnSpc>
                        <a:spcBef>
                          <a:spcPts val="0"/>
                        </a:spcBef>
                        <a:spcAft>
                          <a:spcPts val="0"/>
                        </a:spcAft>
                        <a:buFont typeface="Times New Roman" panose="02020603050405020304" pitchFamily="18" charset="0"/>
                        <a:buChar char="-"/>
                        <a:tabLst>
                          <a:tab pos="182245" algn="l"/>
                        </a:tabLst>
                      </a:pPr>
                      <a:r>
                        <a:rPr lang="vi-VN" sz="2000" dirty="0">
                          <a:solidFill>
                            <a:schemeClr val="tx1"/>
                          </a:solidFill>
                          <a:effectLst/>
                          <a:latin typeface="+mn-lt"/>
                          <a:ea typeface="Calibri" panose="020F0502020204030204" pitchFamily="34" charset="0"/>
                        </a:rPr>
                        <a:t>Văn bản </a:t>
                      </a:r>
                      <a:r>
                        <a:rPr lang="vi-VN" sz="2000" dirty="0">
                          <a:solidFill>
                            <a:srgbClr val="0000FF"/>
                          </a:solidFill>
                          <a:effectLst/>
                          <a:latin typeface="+mn-lt"/>
                          <a:ea typeface="Calibri" panose="020F0502020204030204" pitchFamily="34" charset="0"/>
                        </a:rPr>
                        <a:t>quy định </a:t>
                      </a:r>
                      <a:r>
                        <a:rPr lang="vi-VN" sz="2000" dirty="0">
                          <a:solidFill>
                            <a:schemeClr val="tx1"/>
                          </a:solidFill>
                          <a:effectLst/>
                          <a:latin typeface="+mn-lt"/>
                          <a:ea typeface="Calibri" panose="020F0502020204030204" pitchFamily="34" charset="0"/>
                        </a:rPr>
                        <a:t>(quy trình, phương pháp, công cụ, hướng dẫn) việc thu thập thông tin phản hồi về 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xã hội*.</a:t>
                      </a:r>
                      <a:endParaRPr lang="en-US" sz="2000" dirty="0">
                        <a:solidFill>
                          <a:schemeClr val="tx1"/>
                        </a:solidFill>
                        <a:effectLst/>
                        <a:latin typeface="+mn-lt"/>
                        <a:ea typeface="Calibri" panose="020F0502020204030204" pitchFamily="34" charset="0"/>
                      </a:endParaRPr>
                    </a:p>
                    <a:p>
                      <a:pPr marL="0" lvl="0" indent="0" algn="just">
                        <a:lnSpc>
                          <a:spcPts val="1900"/>
                        </a:lnSpc>
                        <a:spcBef>
                          <a:spcPts val="0"/>
                        </a:spcBef>
                        <a:spcAft>
                          <a:spcPts val="0"/>
                        </a:spcAft>
                        <a:buFont typeface="Times New Roman" panose="02020603050405020304" pitchFamily="18" charset="0"/>
                        <a:buChar char="-"/>
                        <a:tabLst>
                          <a:tab pos="172085" algn="l"/>
                        </a:tabLst>
                      </a:pPr>
                      <a:r>
                        <a:rPr lang="vi-VN" sz="2000" dirty="0">
                          <a:solidFill>
                            <a:srgbClr val="FF0000"/>
                          </a:solidFill>
                          <a:effectLst/>
                          <a:latin typeface="+mn-lt"/>
                          <a:ea typeface="Calibri" panose="020F0502020204030204" pitchFamily="34" charset="0"/>
                        </a:rPr>
                        <a:t>CSD</a:t>
                      </a:r>
                      <a:r>
                        <a:rPr lang="vi-VN" sz="2000" dirty="0">
                          <a:solidFill>
                            <a:schemeClr val="tx1"/>
                          </a:solidFill>
                          <a:effectLst/>
                          <a:latin typeface="+mn-lt"/>
                          <a:ea typeface="Calibri" panose="020F0502020204030204" pitchFamily="34" charset="0"/>
                        </a:rPr>
                        <a:t>L (phiếu k</a:t>
                      </a:r>
                      <a:r>
                        <a:rPr lang="en-US" sz="2000" dirty="0">
                          <a:solidFill>
                            <a:schemeClr val="tx1"/>
                          </a:solidFill>
                          <a:effectLst/>
                          <a:latin typeface="+mn-lt"/>
                          <a:ea typeface="Calibri" panose="020F0502020204030204" pitchFamily="34" charset="0"/>
                        </a:rPr>
                        <a:t>.</a:t>
                      </a:r>
                      <a:r>
                        <a:rPr lang="vi-VN" sz="2000" dirty="0">
                          <a:solidFill>
                            <a:schemeClr val="tx1"/>
                          </a:solidFill>
                          <a:effectLst/>
                          <a:latin typeface="+mn-lt"/>
                          <a:ea typeface="Calibri" panose="020F0502020204030204" pitchFamily="34" charset="0"/>
                        </a:rPr>
                        <a:t>sát, dữ liệu khảo sát gốc, báo cáo k</a:t>
                      </a:r>
                      <a:r>
                        <a:rPr lang="en-US" sz="2000" dirty="0">
                          <a:solidFill>
                            <a:schemeClr val="tx1"/>
                          </a:solidFill>
                          <a:effectLst/>
                          <a:latin typeface="+mn-lt"/>
                          <a:ea typeface="Calibri" panose="020F0502020204030204" pitchFamily="34" charset="0"/>
                        </a:rPr>
                        <a:t>.</a:t>
                      </a:r>
                      <a:r>
                        <a:rPr lang="vi-VN" sz="2000" dirty="0">
                          <a:solidFill>
                            <a:schemeClr val="tx1"/>
                          </a:solidFill>
                          <a:effectLst/>
                          <a:latin typeface="+mn-lt"/>
                          <a:ea typeface="Calibri" panose="020F0502020204030204" pitchFamily="34" charset="0"/>
                        </a:rPr>
                        <a:t>quả k</a:t>
                      </a:r>
                      <a:r>
                        <a:rPr lang="en-US" sz="2000" dirty="0">
                          <a:solidFill>
                            <a:schemeClr val="tx1"/>
                          </a:solidFill>
                          <a:effectLst/>
                          <a:latin typeface="+mn-lt"/>
                          <a:ea typeface="Calibri" panose="020F0502020204030204" pitchFamily="34" charset="0"/>
                        </a:rPr>
                        <a:t>.</a:t>
                      </a:r>
                      <a:r>
                        <a:rPr lang="vi-VN" sz="2000" dirty="0">
                          <a:solidFill>
                            <a:schemeClr val="tx1"/>
                          </a:solidFill>
                          <a:effectLst/>
                          <a:latin typeface="+mn-lt"/>
                          <a:ea typeface="Calibri" panose="020F0502020204030204" pitchFamily="34" charset="0"/>
                        </a:rPr>
                        <a:t>sát) đánh giá về 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a:t>
                      </a:r>
                      <a:r>
                        <a:rPr lang="en-US" sz="2000" dirty="0">
                          <a:solidFill>
                            <a:schemeClr val="tx1"/>
                          </a:solidFill>
                          <a:effectLst/>
                          <a:latin typeface="+mn-lt"/>
                          <a:ea typeface="Calibri" panose="020F0502020204030204" pitchFamily="34" charset="0"/>
                        </a:rPr>
                        <a:t>XH</a:t>
                      </a:r>
                      <a:r>
                        <a:rPr lang="vi-VN" sz="2000" dirty="0">
                          <a:solidFill>
                            <a:schemeClr val="tx1"/>
                          </a:solidFill>
                          <a:effectLst/>
                          <a:latin typeface="+mn-lt"/>
                          <a:ea typeface="Calibri" panose="020F0502020204030204" pitchFamily="34" charset="0"/>
                        </a:rPr>
                        <a:t>*.</a:t>
                      </a:r>
                      <a:endParaRPr lang="en-US" sz="2000" dirty="0">
                        <a:solidFill>
                          <a:schemeClr val="tx1"/>
                        </a:solidFill>
                        <a:effectLst/>
                        <a:latin typeface="+mn-lt"/>
                        <a:ea typeface="Calibri" panose="020F0502020204030204" pitchFamily="34" charset="0"/>
                      </a:endParaRPr>
                    </a:p>
                    <a:p>
                      <a:pPr marL="0" lvl="0" indent="0" algn="just">
                        <a:lnSpc>
                          <a:spcPts val="1900"/>
                        </a:lnSpc>
                        <a:spcBef>
                          <a:spcPts val="0"/>
                        </a:spcBef>
                        <a:spcAft>
                          <a:spcPts val="0"/>
                        </a:spcAft>
                        <a:buFont typeface="Times New Roman" panose="02020603050405020304" pitchFamily="18" charset="0"/>
                        <a:buChar char="-"/>
                        <a:tabLst>
                          <a:tab pos="172085" algn="l"/>
                        </a:tabLst>
                      </a:pPr>
                      <a:r>
                        <a:rPr lang="vi-VN" sz="2000" dirty="0">
                          <a:solidFill>
                            <a:srgbClr val="FF0000"/>
                          </a:solidFill>
                          <a:effectLst/>
                          <a:latin typeface="+mn-lt"/>
                          <a:ea typeface="Calibri" panose="020F0502020204030204" pitchFamily="34" charset="0"/>
                        </a:rPr>
                        <a:t>Hệ thống giám sát </a:t>
                      </a:r>
                      <a:r>
                        <a:rPr lang="vi-VN" sz="2000" dirty="0">
                          <a:solidFill>
                            <a:schemeClr val="tx1"/>
                          </a:solidFill>
                          <a:effectLst/>
                          <a:latin typeface="+mn-lt"/>
                          <a:ea typeface="Calibri" panose="020F0502020204030204" pitchFamily="34" charset="0"/>
                        </a:rPr>
                        <a:t>về 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xã hội*.</a:t>
                      </a:r>
                      <a:endParaRPr lang="en-US" sz="2000" dirty="0">
                        <a:solidFill>
                          <a:schemeClr val="tx1"/>
                        </a:solidFill>
                        <a:effectLst/>
                        <a:latin typeface="+mn-lt"/>
                        <a:ea typeface="Calibri" panose="020F0502020204030204" pitchFamily="34" charset="0"/>
                      </a:endParaRPr>
                    </a:p>
                    <a:p>
                      <a:pPr marL="0" lvl="0" indent="0" algn="just">
                        <a:lnSpc>
                          <a:spcPts val="1900"/>
                        </a:lnSpc>
                        <a:spcBef>
                          <a:spcPts val="0"/>
                        </a:spcBef>
                        <a:spcAft>
                          <a:spcPts val="0"/>
                        </a:spcAft>
                        <a:buFont typeface="Times New Roman" panose="02020603050405020304" pitchFamily="18" charset="0"/>
                        <a:buChar char="-"/>
                        <a:tabLst>
                          <a:tab pos="172085" algn="l"/>
                        </a:tabLst>
                      </a:pPr>
                      <a:r>
                        <a:rPr lang="vi-VN" sz="2000" dirty="0">
                          <a:solidFill>
                            <a:schemeClr val="tx1"/>
                          </a:solidFill>
                          <a:effectLst/>
                          <a:latin typeface="+mn-lt"/>
                          <a:ea typeface="Calibri" panose="020F0502020204030204" pitchFamily="34" charset="0"/>
                        </a:rPr>
                        <a:t>Bản </a:t>
                      </a:r>
                      <a:r>
                        <a:rPr lang="vi-VN" sz="2000" dirty="0">
                          <a:solidFill>
                            <a:srgbClr val="FF0000"/>
                          </a:solidFill>
                          <a:effectLst/>
                          <a:latin typeface="+mn-lt"/>
                          <a:ea typeface="Calibri" panose="020F0502020204030204" pitchFamily="34" charset="0"/>
                        </a:rPr>
                        <a:t>đối sánh </a:t>
                      </a:r>
                      <a:r>
                        <a:rPr lang="vi-VN" sz="2000" dirty="0">
                          <a:solidFill>
                            <a:schemeClr val="tx1"/>
                          </a:solidFill>
                          <a:effectLst/>
                          <a:latin typeface="+mn-lt"/>
                          <a:ea typeface="Calibri" panose="020F0502020204030204" pitchFamily="34" charset="0"/>
                        </a:rPr>
                        <a:t>về 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h</a:t>
                      </a:r>
                      <a:r>
                        <a:rPr lang="en-US" sz="2000" dirty="0">
                          <a:solidFill>
                            <a:schemeClr val="tx1"/>
                          </a:solidFill>
                          <a:effectLst/>
                          <a:latin typeface="+mn-lt"/>
                          <a:ea typeface="Calibri" panose="020F0502020204030204" pitchFamily="34" charset="0"/>
                        </a:rPr>
                        <a:t>.</a:t>
                      </a:r>
                      <a:r>
                        <a:rPr lang="vi-VN" sz="2000" dirty="0">
                          <a:solidFill>
                            <a:schemeClr val="tx1"/>
                          </a:solidFill>
                          <a:effectLst/>
                          <a:latin typeface="+mn-lt"/>
                          <a:ea typeface="Calibri" panose="020F0502020204030204" pitchFamily="34" charset="0"/>
                        </a:rPr>
                        <a:t> động kết nối 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a:t>
                      </a:r>
                      <a:r>
                        <a:rPr lang="en-US" sz="2000" dirty="0">
                          <a:solidFill>
                            <a:schemeClr val="tx1"/>
                          </a:solidFill>
                          <a:effectLst/>
                          <a:latin typeface="+mn-lt"/>
                          <a:ea typeface="Calibri" panose="020F0502020204030204" pitchFamily="34" charset="0"/>
                        </a:rPr>
                        <a:t>XH</a:t>
                      </a:r>
                      <a:r>
                        <a:rPr lang="vi-VN" sz="2000" dirty="0">
                          <a:solidFill>
                            <a:schemeClr val="tx1"/>
                          </a:solidFill>
                          <a:effectLst/>
                          <a:latin typeface="+mn-lt"/>
                          <a:ea typeface="Calibri" panose="020F0502020204030204" pitchFamily="34" charset="0"/>
                        </a:rPr>
                        <a:t>*.</a:t>
                      </a:r>
                      <a:endParaRPr lang="en-US" sz="2000" dirty="0">
                        <a:solidFill>
                          <a:schemeClr val="tx1"/>
                        </a:solidFill>
                        <a:effectLst/>
                        <a:latin typeface="+mn-lt"/>
                        <a:ea typeface="Calibri" panose="020F0502020204030204" pitchFamily="34" charset="0"/>
                      </a:endParaRPr>
                    </a:p>
                    <a:p>
                      <a:pPr marL="0" lvl="0" indent="0" algn="just">
                        <a:lnSpc>
                          <a:spcPts val="1900"/>
                        </a:lnSpc>
                        <a:spcBef>
                          <a:spcPts val="0"/>
                        </a:spcBef>
                        <a:spcAft>
                          <a:spcPts val="0"/>
                        </a:spcAft>
                        <a:buFont typeface="Times New Roman" panose="02020603050405020304" pitchFamily="18" charset="0"/>
                        <a:buChar char="-"/>
                        <a:tabLst>
                          <a:tab pos="172085" algn="l"/>
                        </a:tabLst>
                      </a:pPr>
                      <a:r>
                        <a:rPr lang="vi-VN" sz="2000" dirty="0">
                          <a:solidFill>
                            <a:srgbClr val="FF0000"/>
                          </a:solidFill>
                          <a:effectLst/>
                          <a:latin typeface="+mn-lt"/>
                          <a:ea typeface="Calibri" panose="020F0502020204030204" pitchFamily="34" charset="0"/>
                        </a:rPr>
                        <a:t>Báo cáo tổng kết</a:t>
                      </a:r>
                      <a:r>
                        <a:rPr lang="vi-VN" sz="2000" dirty="0">
                          <a:solidFill>
                            <a:schemeClr val="tx1"/>
                          </a:solidFill>
                          <a:effectLst/>
                          <a:latin typeface="+mn-lt"/>
                          <a:ea typeface="Calibri" panose="020F0502020204030204" pitchFamily="34" charset="0"/>
                        </a:rPr>
                        <a:t>, đánh giá, sự hài lòng của các </a:t>
                      </a:r>
                      <a:r>
                        <a:rPr lang="en-US" sz="2000" dirty="0">
                          <a:solidFill>
                            <a:schemeClr val="tx1"/>
                          </a:solidFill>
                          <a:effectLst/>
                          <a:latin typeface="+mn-lt"/>
                          <a:ea typeface="Calibri" panose="020F0502020204030204" pitchFamily="34" charset="0"/>
                        </a:rPr>
                        <a:t>BLQ </a:t>
                      </a:r>
                      <a:r>
                        <a:rPr lang="vi-VN" sz="2000" dirty="0">
                          <a:solidFill>
                            <a:schemeClr val="tx1"/>
                          </a:solidFill>
                          <a:effectLst/>
                          <a:latin typeface="+mn-lt"/>
                          <a:ea typeface="Calibri" panose="020F0502020204030204" pitchFamily="34" charset="0"/>
                        </a:rPr>
                        <a:t>về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HĐKN </a:t>
                      </a:r>
                      <a:r>
                        <a:rPr lang="vi-VN" sz="2000" dirty="0">
                          <a:solidFill>
                            <a:schemeClr val="tx1"/>
                          </a:solidFill>
                          <a:effectLst/>
                          <a:latin typeface="+mn-lt"/>
                          <a:ea typeface="Calibri" panose="020F0502020204030204" pitchFamily="34" charset="0"/>
                        </a:rPr>
                        <a:t>và </a:t>
                      </a:r>
                      <a:r>
                        <a:rPr lang="en-US" sz="2000" dirty="0">
                          <a:solidFill>
                            <a:schemeClr val="tx1"/>
                          </a:solidFill>
                          <a:effectLst/>
                          <a:latin typeface="+mn-lt"/>
                          <a:ea typeface="Calibri" panose="020F0502020204030204" pitchFamily="34" charset="0"/>
                        </a:rPr>
                        <a:t>PVCĐ</a:t>
                      </a:r>
                      <a:r>
                        <a:rPr lang="vi-VN" sz="2000" dirty="0">
                          <a:solidFill>
                            <a:schemeClr val="tx1"/>
                          </a:solidFill>
                          <a:effectLst/>
                          <a:latin typeface="+mn-lt"/>
                          <a:ea typeface="Calibri" panose="020F0502020204030204" pitchFamily="34" charset="0"/>
                        </a:rPr>
                        <a:t>, đóng góp cho </a:t>
                      </a:r>
                      <a:r>
                        <a:rPr lang="en-US" sz="2000" dirty="0">
                          <a:solidFill>
                            <a:schemeClr val="tx1"/>
                          </a:solidFill>
                          <a:effectLst/>
                          <a:latin typeface="+mn-lt"/>
                          <a:ea typeface="Calibri" panose="020F0502020204030204" pitchFamily="34" charset="0"/>
                        </a:rPr>
                        <a:t>XH</a:t>
                      </a:r>
                      <a:r>
                        <a:rPr lang="vi-VN" sz="2000" dirty="0">
                          <a:solidFill>
                            <a:schemeClr val="tx1"/>
                          </a:solidFill>
                          <a:effectLst/>
                          <a:latin typeface="+mn-lt"/>
                          <a:ea typeface="Calibri" panose="020F0502020204030204" pitchFamily="34" charset="0"/>
                        </a:rPr>
                        <a:t>*.</a:t>
                      </a:r>
                      <a:endParaRPr lang="en-US" sz="2000" dirty="0">
                        <a:solidFill>
                          <a:schemeClr val="tx1"/>
                        </a:solidFill>
                        <a:effectLst/>
                        <a:latin typeface="+mn-lt"/>
                        <a:ea typeface="Calibri" panose="020F0502020204030204" pitchFamily="34" charset="0"/>
                      </a:endParaRPr>
                    </a:p>
                  </a:txBody>
                  <a:tcPr marL="68580" marR="68580" marT="0" marB="0">
                    <a:solidFill>
                      <a:schemeClr val="bg2"/>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1958431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AF15C80B-1BB5-2308-4617-1EB3EF1BACA1}"/>
              </a:ext>
            </a:extLst>
          </p:cNvPr>
          <p:cNvSpPr txBox="1"/>
          <p:nvPr/>
        </p:nvSpPr>
        <p:spPr>
          <a:xfrm>
            <a:off x="248816" y="87059"/>
            <a:ext cx="10133045" cy="6683881"/>
          </a:xfrm>
          <a:prstGeom prst="rect">
            <a:avLst/>
          </a:prstGeom>
          <a:solidFill>
            <a:schemeClr val="bg2"/>
          </a:solidFill>
        </p:spPr>
        <p:txBody>
          <a:bodyPr wrap="square" rtlCol="0">
            <a:spAutoFit/>
          </a:bodyPr>
          <a:lstStyle/>
          <a:p>
            <a:pPr indent="457200" algn="just">
              <a:lnSpc>
                <a:spcPct val="150000"/>
              </a:lnSpc>
              <a:spcAft>
                <a:spcPts val="800"/>
              </a:spcAft>
              <a:tabLst>
                <a:tab pos="332105" algn="l"/>
              </a:tabLst>
            </a:pPr>
            <a:r>
              <a:rPr lang="en-US" sz="1800" dirty="0">
                <a:effectLst/>
                <a:latin typeface="Arial" panose="020B0604020202020204" pitchFamily="34" charset="0"/>
                <a:ea typeface="Calibri" panose="020F0502020204030204" pitchFamily="34" charset="0"/>
                <a:cs typeface="Arial" panose="020B0604020202020204" pitchFamily="34" charset="0"/>
              </a:rPr>
              <a:t>HV </a:t>
            </a:r>
            <a:r>
              <a:rPr lang="en-US" sz="1800" dirty="0" err="1">
                <a:effectLst/>
                <a:latin typeface="Arial" panose="020B0604020202020204" pitchFamily="34" charset="0"/>
                <a:ea typeface="Calibri" panose="020F0502020204030204" pitchFamily="34" charset="0"/>
                <a:cs typeface="Arial" panose="020B0604020202020204" pitchFamily="34" charset="0"/>
              </a:rPr>
              <a:t>luôn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coi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hoạt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động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kết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nối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PVCĐ </a:t>
            </a:r>
            <a:r>
              <a:rPr lang="en-US" sz="1800" dirty="0" err="1">
                <a:effectLst/>
                <a:latin typeface="Arial" panose="020B0604020202020204" pitchFamily="34" charset="0"/>
                <a:ea typeface="Calibri" panose="020F0502020204030204" pitchFamily="34" charset="0"/>
                <a:cs typeface="Arial" panose="020B0604020202020204" pitchFamily="34" charset="0"/>
              </a:rPr>
              <a:t>là</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một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trong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những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hoạt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động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quan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trọng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thể</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hiện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trách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nhiệm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của</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nhà</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trường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đối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với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xã</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hội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góp</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phần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xây</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dựng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hình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ảnh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thương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hiệu</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của</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nhà</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trường</a:t>
            </a:r>
            <a:r>
              <a:rPr lang="en-US" sz="1800" dirty="0">
                <a:effectLst/>
                <a:latin typeface="Arial" panose="020B0604020202020204" pitchFamily="34" charset="0"/>
                <a:ea typeface="Calibri" panose="020F0502020204030204" pitchFamily="34" charset="0"/>
                <a:cs typeface="Arial" panose="020B0604020202020204" pitchFamily="34" charset="0"/>
              </a:rPr>
              <a:t>. HV </a:t>
            </a:r>
            <a:r>
              <a:rPr lang="en-US" sz="1800" dirty="0" err="1">
                <a:effectLst/>
                <a:latin typeface="Arial" panose="020B0604020202020204" pitchFamily="34" charset="0"/>
                <a:ea typeface="Calibri" panose="020F0502020204030204" pitchFamily="34" charset="0"/>
                <a:cs typeface="Arial" panose="020B0604020202020204" pitchFamily="34" charset="0"/>
              </a:rPr>
              <a:t>đã</a:t>
            </a:r>
            <a:r>
              <a:rPr lang="en-US" sz="1800" dirty="0">
                <a:effectLst/>
                <a:latin typeface="Arial" panose="020B0604020202020204" pitchFamily="34" charset="0"/>
                <a:ea typeface="Calibri" panose="020F0502020204030204" pitchFamily="34" charset="0"/>
                <a:cs typeface="Arial" panose="020B0604020202020204" pitchFamily="34" charset="0"/>
              </a:rPr>
              <a:t> ban </a:t>
            </a:r>
            <a:r>
              <a:rPr lang="en-US" sz="1800" dirty="0" err="1">
                <a:effectLst/>
                <a:latin typeface="Arial" panose="020B0604020202020204" pitchFamily="34" charset="0"/>
                <a:ea typeface="Calibri" panose="020F0502020204030204" pitchFamily="34" charset="0"/>
                <a:cs typeface="Arial" panose="020B0604020202020204" pitchFamily="34" charset="0"/>
              </a:rPr>
              <a:t>hành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Quy</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định</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kết</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nối</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và</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phục</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vụ</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cộng</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đồng</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tại</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HV, </a:t>
            </a:r>
            <a:r>
              <a:rPr lang="en-US" sz="1800" dirty="0" err="1">
                <a:effectLst/>
                <a:latin typeface="Arial" panose="020B0604020202020204" pitchFamily="34" charset="0"/>
                <a:ea typeface="Calibri" panose="020F0502020204030204" pitchFamily="34" charset="0"/>
                <a:cs typeface="Arial" panose="020B0604020202020204" pitchFamily="34" charset="0"/>
              </a:rPr>
              <a:t>trong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đó</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quy</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định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cụ</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thể</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phạm</a:t>
            </a:r>
            <a:r>
              <a:rPr lang="en-US" sz="1800" dirty="0">
                <a:effectLst/>
                <a:latin typeface="Arial" panose="020B0604020202020204" pitchFamily="34" charset="0"/>
                <a:ea typeface="Calibri" panose="020F0502020204030204" pitchFamily="34" charset="0"/>
                <a:cs typeface="Arial" panose="020B0604020202020204" pitchFamily="34" charset="0"/>
              </a:rPr>
              <a:t> vi, </a:t>
            </a:r>
            <a:r>
              <a:rPr lang="en-US" sz="1800" dirty="0" err="1">
                <a:effectLst/>
                <a:latin typeface="Arial" panose="020B0604020202020204" pitchFamily="34" charset="0"/>
                <a:ea typeface="Calibri" panose="020F0502020204030204" pitchFamily="34" charset="0"/>
                <a:cs typeface="Arial" panose="020B0604020202020204" pitchFamily="34" charset="0"/>
              </a:rPr>
              <a:t>nội</a:t>
            </a:r>
            <a:r>
              <a:rPr lang="en-US" sz="1800" dirty="0">
                <a:effectLst/>
                <a:latin typeface="Arial" panose="020B0604020202020204" pitchFamily="34" charset="0"/>
                <a:ea typeface="Calibri" panose="020F0502020204030204" pitchFamily="34" charset="0"/>
                <a:cs typeface="Arial" panose="020B0604020202020204" pitchFamily="34" charset="0"/>
              </a:rPr>
              <a:t> dung, </a:t>
            </a:r>
            <a:r>
              <a:rPr lang="en-US" sz="1800" dirty="0" err="1">
                <a:effectLst/>
                <a:latin typeface="Arial" panose="020B0604020202020204" pitchFamily="34" charset="0"/>
                <a:ea typeface="Calibri" panose="020F0502020204030204" pitchFamily="34" charset="0"/>
                <a:cs typeface="Arial" panose="020B0604020202020204" pitchFamily="34" charset="0"/>
              </a:rPr>
              <a:t>trách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nhiệm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của</a:t>
            </a:r>
            <a:r>
              <a:rPr lang="en-US" sz="1800" dirty="0">
                <a:effectLst/>
                <a:latin typeface="Arial" panose="020B0604020202020204" pitchFamily="34" charset="0"/>
                <a:ea typeface="Calibri" panose="020F0502020204030204" pitchFamily="34" charset="0"/>
                <a:cs typeface="Arial" panose="020B0604020202020204" pitchFamily="34" charset="0"/>
              </a:rPr>
              <a:t> Ban </a:t>
            </a:r>
            <a:r>
              <a:rPr lang="en-US" sz="1800" dirty="0" err="1">
                <a:effectLst/>
                <a:latin typeface="Arial" panose="020B0604020202020204" pitchFamily="34" charset="0"/>
                <a:ea typeface="Calibri" panose="020F0502020204030204" pitchFamily="34" charset="0"/>
                <a:cs typeface="Arial" panose="020B0604020202020204" pitchFamily="34" charset="0"/>
              </a:rPr>
              <a:t>Giám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đốc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các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đơn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vị</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tổ</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chức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đoàn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thể</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về</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công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tác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kết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nối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PVCĐ, </a:t>
            </a:r>
            <a:r>
              <a:rPr lang="en-US" sz="1800" dirty="0" err="1">
                <a:effectLst/>
                <a:latin typeface="Arial" panose="020B0604020202020204" pitchFamily="34" charset="0"/>
                <a:ea typeface="Calibri" panose="020F0502020204030204" pitchFamily="34" charset="0"/>
                <a:cs typeface="Arial" panose="020B0604020202020204" pitchFamily="34" charset="0"/>
              </a:rPr>
              <a:t>đồng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thời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chỉ</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rõ</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trách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nhiệm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giám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sát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tổng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hợp</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kết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quả</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phục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vụ</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cộng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đồng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nguồn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lực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huy</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động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để</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thực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hiện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các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nhiệm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vụ</a:t>
            </a:r>
            <a:r>
              <a:rPr lang="en-US" sz="1800" dirty="0">
                <a:effectLst/>
                <a:latin typeface="Arial" panose="020B0604020202020204" pitchFamily="34" charset="0"/>
                <a:ea typeface="Calibri" panose="020F0502020204030204" pitchFamily="34" charset="0"/>
                <a:cs typeface="Arial" panose="020B0604020202020204" pitchFamily="34" charset="0"/>
              </a:rPr>
              <a:t> [MC797]. </a:t>
            </a:r>
            <a:r>
              <a:rPr lang="en-US" sz="1800" dirty="0" err="1">
                <a:effectLst/>
                <a:latin typeface="Arial" panose="020B0604020202020204" pitchFamily="34" charset="0"/>
                <a:ea typeface="Calibri" panose="020F0502020204030204" pitchFamily="34" charset="0"/>
                <a:cs typeface="Arial" panose="020B0604020202020204" pitchFamily="34" charset="0"/>
              </a:rPr>
              <a:t>Loại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hình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khối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lượng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tham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gia</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vào</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hoạt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động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kết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nối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PVCĐ </a:t>
            </a:r>
            <a:r>
              <a:rPr lang="en-US" sz="1800" dirty="0" err="1">
                <a:effectLst/>
                <a:latin typeface="Arial" panose="020B0604020202020204" pitchFamily="34" charset="0"/>
                <a:ea typeface="Calibri" panose="020F0502020204030204" pitchFamily="34" charset="0"/>
                <a:cs typeface="Arial" panose="020B0604020202020204" pitchFamily="34" charset="0"/>
              </a:rPr>
              <a:t>chung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của</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toàn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Học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viện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được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thể</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hiện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trong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kế</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hoạch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năm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học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của</a:t>
            </a:r>
            <a:r>
              <a:rPr lang="en-US" sz="1800" dirty="0">
                <a:effectLst/>
                <a:latin typeface="Arial" panose="020B0604020202020204" pitchFamily="34" charset="0"/>
                <a:ea typeface="Calibri" panose="020F0502020204030204" pitchFamily="34" charset="0"/>
                <a:cs typeface="Arial" panose="020B0604020202020204" pitchFamily="34" charset="0"/>
              </a:rPr>
              <a:t> HV [MC6]. </a:t>
            </a:r>
            <a:r>
              <a:rPr lang="en-US" sz="1800" dirty="0" err="1">
                <a:effectLst/>
                <a:latin typeface="Arial" panose="020B0604020202020204" pitchFamily="34" charset="0"/>
                <a:ea typeface="Calibri" panose="020F0502020204030204" pitchFamily="34" charset="0"/>
                <a:cs typeface="Arial" panose="020B0604020202020204" pitchFamily="34" charset="0"/>
              </a:rPr>
              <a:t>Căn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cứ</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vào</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kế</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hoạch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chung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các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đơn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vị</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tổ</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chức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đoàn</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thể</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đưa</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vào</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kế</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hoạch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công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tác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hằng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năm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năm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học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triển</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khai</a:t>
            </a:r>
            <a:r>
              <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thực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hiện</a:t>
            </a:r>
            <a:r>
              <a:rPr lang="en-US" sz="1800" dirty="0">
                <a:effectLst/>
                <a:latin typeface="Arial" panose="020B0604020202020204" pitchFamily="34" charset="0"/>
                <a:ea typeface="Calibri" panose="020F0502020204030204" pitchFamily="34" charset="0"/>
                <a:cs typeface="Arial" panose="020B0604020202020204" pitchFamily="34" charset="0"/>
              </a:rPr>
              <a:t> [MC447,448,793,694]. HVNH </a:t>
            </a:r>
            <a:r>
              <a:rPr lang="en-US" sz="1800" dirty="0" err="1">
                <a:effectLst/>
                <a:latin typeface="Arial" panose="020B0604020202020204" pitchFamily="34" charset="0"/>
                <a:ea typeface="Calibri" panose="020F0502020204030204" pitchFamily="34" charset="0"/>
                <a:cs typeface="Arial" panose="020B0604020202020204" pitchFamily="34" charset="0"/>
              </a:rPr>
              <a:t>đã</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tổ</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chức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đa</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dạng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nhiều</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loại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hình</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khối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lượng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công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việc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tham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gia</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kết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nối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PVCĐ </a:t>
            </a:r>
            <a:r>
              <a:rPr lang="en-US" sz="1800" dirty="0" err="1">
                <a:effectLst/>
                <a:latin typeface="Arial" panose="020B0604020202020204" pitchFamily="34" charset="0"/>
                <a:ea typeface="Calibri" panose="020F0502020204030204" pitchFamily="34" charset="0"/>
                <a:cs typeface="Arial" panose="020B0604020202020204" pitchFamily="34" charset="0"/>
              </a:rPr>
              <a:t>hằng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năm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thu</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hút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được</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đông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đảo</a:t>
            </a:r>
            <a:r>
              <a:rPr lang="en-US" sz="1800" dirty="0">
                <a:effectLst/>
                <a:latin typeface="Arial" panose="020B0604020202020204" pitchFamily="34" charset="0"/>
                <a:ea typeface="Calibri" panose="020F0502020204030204" pitchFamily="34" charset="0"/>
                <a:cs typeface="Arial" panose="020B0604020202020204" pitchFamily="34" charset="0"/>
              </a:rPr>
              <a:t> CBVCLĐ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SV </a:t>
            </a:r>
            <a:r>
              <a:rPr lang="en-US" sz="1800" dirty="0" err="1">
                <a:effectLst/>
                <a:latin typeface="Arial" panose="020B0604020202020204" pitchFamily="34" charset="0"/>
                <a:ea typeface="Calibri" panose="020F0502020204030204" pitchFamily="34" charset="0"/>
                <a:cs typeface="Arial" panose="020B0604020202020204" pitchFamily="34" charset="0"/>
              </a:rPr>
              <a:t>tham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gia</a:t>
            </a:r>
            <a:r>
              <a:rPr lang="en-US" sz="1800" dirty="0">
                <a:effectLst/>
                <a:latin typeface="Arial" panose="020B0604020202020204" pitchFamily="34" charset="0"/>
                <a:ea typeface="Calibri" panose="020F0502020204030204" pitchFamily="34" charset="0"/>
                <a:cs typeface="Arial" panose="020B0604020202020204" pitchFamily="34" charset="0"/>
              </a:rPr>
              <a:t>: </a:t>
            </a:r>
          </a:p>
          <a:p>
            <a:pPr marL="285750" indent="-285750" algn="just">
              <a:lnSpc>
                <a:spcPct val="150000"/>
              </a:lnSpc>
              <a:spcAft>
                <a:spcPts val="800"/>
              </a:spcAft>
              <a:buFontTx/>
              <a:buChar char="-"/>
              <a:tabLst>
                <a:tab pos="332105" algn="l"/>
              </a:tabLst>
            </a:pPr>
            <a:r>
              <a:rPr lang="en-US" sz="1800" dirty="0" err="1">
                <a:effectLst/>
                <a:latin typeface="Times New Roman" panose="02020603050405020304" pitchFamily="18" charset="0"/>
                <a:ea typeface="Calibri" panose="020F0502020204030204" pitchFamily="34" charset="0"/>
              </a:rPr>
              <a:t>Kết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PVCĐ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đào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bồi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dưỡng</a:t>
            </a:r>
            <a:r>
              <a:rPr lang="en-US" sz="1800" dirty="0">
                <a:effectLst/>
                <a:latin typeface="Times New Roman" panose="02020603050405020304" pitchFamily="18" charset="0"/>
                <a:ea typeface="Calibri" panose="020F0502020204030204" pitchFamily="34" charset="0"/>
              </a:rPr>
              <a:t>: </a:t>
            </a:r>
            <a:endParaRPr lang="en-US" dirty="0">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50000"/>
              </a:lnSpc>
              <a:spcAft>
                <a:spcPts val="800"/>
              </a:spcAft>
              <a:buFontTx/>
              <a:buChar char="-"/>
              <a:tabLst>
                <a:tab pos="332105" algn="l"/>
              </a:tabLst>
            </a:pP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PVCĐ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lĩnh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vực</a:t>
            </a:r>
            <a:r>
              <a:rPr lang="en-US" sz="1800" dirty="0">
                <a:effectLst/>
                <a:latin typeface="Times New Roman" panose="02020603050405020304" pitchFamily="18" charset="0"/>
                <a:ea typeface="Calibri" panose="020F0502020204030204" pitchFamily="34" charset="0"/>
              </a:rPr>
              <a:t> NCKH</a:t>
            </a:r>
            <a:r>
              <a:rPr lang="en-US" sz="1800" dirty="0">
                <a:effectLst/>
                <a:latin typeface="Arial" panose="020B0604020202020204" pitchFamily="34" charset="0"/>
                <a:ea typeface="Calibri" panose="020F0502020204030204" pitchFamily="34" charset="0"/>
                <a:cs typeface="Arial" panose="020B0604020202020204" pitchFamily="34" charset="0"/>
              </a:rPr>
              <a:t>….</a:t>
            </a:r>
          </a:p>
          <a:p>
            <a:pPr marL="285750" indent="-285750" algn="just">
              <a:lnSpc>
                <a:spcPct val="150000"/>
              </a:lnSpc>
              <a:spcAft>
                <a:spcPts val="800"/>
              </a:spcAft>
              <a:buFontTx/>
              <a:buChar char="-"/>
              <a:tabLst>
                <a:tab pos="332105" algn="l"/>
              </a:tabLst>
            </a:pP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PVCĐ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lĩnh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hỗ</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người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học</a:t>
            </a:r>
            <a:r>
              <a:rPr lang="en-US" sz="1800" dirty="0">
                <a:effectLst/>
                <a:latin typeface="Times New Roman" panose="02020603050405020304" pitchFamily="18" charset="0"/>
                <a:ea typeface="Calibri" panose="020F0502020204030204" pitchFamily="34" charset="0"/>
              </a:rPr>
              <a:t>: </a:t>
            </a:r>
            <a:endParaRPr lang="en-US" dirty="0">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50000"/>
              </a:lnSpc>
              <a:spcAft>
                <a:spcPts val="800"/>
              </a:spcAft>
              <a:buFontTx/>
              <a:buChar char="-"/>
              <a:tabLst>
                <a:tab pos="332105" algn="l"/>
              </a:tabLst>
            </a:pP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PVCĐ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nguyện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từ</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thiện</a:t>
            </a:r>
            <a:r>
              <a:rPr lang="en-US" sz="1800" dirty="0">
                <a:effectLst/>
                <a:latin typeface="Times New Roman" panose="02020603050405020304" pitchFamily="18" charset="0"/>
                <a:ea typeface="Calibri" panose="020F0502020204030204" pitchFamily="34" charset="0"/>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560D4BAF-BA46-D945-5463-B3443CEC11E4}"/>
              </a:ext>
            </a:extLst>
          </p:cNvPr>
          <p:cNvSpPr txBox="1"/>
          <p:nvPr/>
        </p:nvSpPr>
        <p:spPr>
          <a:xfrm>
            <a:off x="10496939" y="765110"/>
            <a:ext cx="1446245" cy="2862322"/>
          </a:xfrm>
          <a:prstGeom prst="rect">
            <a:avLst/>
          </a:prstGeom>
          <a:solidFill>
            <a:schemeClr val="accent4">
              <a:lumMod val="20000"/>
              <a:lumOff val="80000"/>
            </a:schemeClr>
          </a:solidFill>
        </p:spPr>
        <p:txBody>
          <a:bodyPr wrap="square" rtlCol="0">
            <a:spAutoFit/>
          </a:bodyPr>
          <a:lstStyle/>
          <a:p>
            <a:r>
              <a:rPr lang="vi-VN" sz="2000" dirty="0">
                <a:effectLst/>
                <a:ea typeface="Arial" panose="020B0604020202020204" pitchFamily="34" charset="0"/>
              </a:rPr>
              <a:t>Có văn bản quy định cụ thể về loại hình và khối lượng tham gia</a:t>
            </a:r>
            <a:r>
              <a:rPr lang="en-US" sz="2000" dirty="0">
                <a:effectLst/>
                <a:ea typeface="Arial" panose="020B0604020202020204" pitchFamily="34" charset="0"/>
              </a:rPr>
              <a:t> (</a:t>
            </a:r>
            <a:r>
              <a:rPr lang="en-US" sz="2000" dirty="0" err="1">
                <a:effectLst/>
                <a:ea typeface="Arial" panose="020B0604020202020204" pitchFamily="34" charset="0"/>
              </a:rPr>
              <a:t>xác</a:t>
            </a:r>
            <a:r>
              <a:rPr lang="en-US" sz="2000" dirty="0">
                <a:effectLst/>
                <a:ea typeface="Arial" panose="020B0604020202020204" pitchFamily="34" charset="0"/>
              </a:rPr>
              <a:t> </a:t>
            </a:r>
            <a:r>
              <a:rPr lang="en-US" sz="2000" dirty="0" err="1">
                <a:effectLst/>
                <a:ea typeface="Arial" panose="020B0604020202020204" pitchFamily="34" charset="0"/>
              </a:rPr>
              <a:t>lập</a:t>
            </a:r>
            <a:r>
              <a:rPr lang="en-US" sz="2000" dirty="0">
                <a:effectLst/>
                <a:ea typeface="Arial" panose="020B0604020202020204" pitchFamily="34" charset="0"/>
              </a:rPr>
              <a:t>)</a:t>
            </a:r>
            <a:r>
              <a:rPr lang="vi-VN" sz="2000" dirty="0">
                <a:effectLst/>
                <a:ea typeface="Arial" panose="020B0604020202020204" pitchFamily="34" charset="0"/>
              </a:rPr>
              <a:t> </a:t>
            </a:r>
            <a:r>
              <a:rPr lang="en-US" sz="2000" dirty="0"/>
              <a:t>(24.1)</a:t>
            </a:r>
          </a:p>
        </p:txBody>
      </p:sp>
    </p:spTree>
    <p:extLst>
      <p:ext uri="{BB962C8B-B14F-4D97-AF65-F5344CB8AC3E}">
        <p14:creationId xmlns:p14="http://schemas.microsoft.com/office/powerpoint/2010/main" val="34970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30406D7-726F-3678-58E6-79FA828AB52D}"/>
              </a:ext>
            </a:extLst>
          </p:cNvPr>
          <p:cNvSpPr txBox="1"/>
          <p:nvPr/>
        </p:nvSpPr>
        <p:spPr>
          <a:xfrm>
            <a:off x="93305" y="182885"/>
            <a:ext cx="10823511" cy="6473567"/>
          </a:xfrm>
          <a:prstGeom prst="rect">
            <a:avLst/>
          </a:prstGeom>
          <a:solidFill>
            <a:schemeClr val="tx2">
              <a:lumMod val="20000"/>
              <a:lumOff val="80000"/>
            </a:schemeClr>
          </a:solidFill>
        </p:spPr>
        <p:txBody>
          <a:bodyPr wrap="square" rtlCol="0">
            <a:spAutoFit/>
          </a:bodyPr>
          <a:lstStyle/>
          <a:p>
            <a:pPr algn="just">
              <a:lnSpc>
                <a:spcPct val="150000"/>
              </a:lnSpc>
              <a:spcAft>
                <a:spcPts val="800"/>
              </a:spcAft>
              <a:tabLst>
                <a:tab pos="332105" algn="l"/>
              </a:tabLst>
            </a:pPr>
            <a:r>
              <a:rPr lang="en-US" sz="1600" dirty="0">
                <a:effectLst/>
                <a:latin typeface="Arial" panose="020B0604020202020204" pitchFamily="34" charset="0"/>
                <a:ea typeface="Calibri" panose="020F0502020204030204" pitchFamily="34" charset="0"/>
                <a:cs typeface="Arial" panose="020B0604020202020204" pitchFamily="34" charset="0"/>
              </a:rPr>
              <a:t>HVNH </a:t>
            </a:r>
            <a:r>
              <a:rPr lang="en-US" sz="1600" dirty="0" err="1">
                <a:effectLst/>
                <a:latin typeface="Arial" panose="020B0604020202020204" pitchFamily="34" charset="0"/>
                <a:ea typeface="Calibri" panose="020F0502020204030204" pitchFamily="34" charset="0"/>
                <a:cs typeface="Arial" panose="020B0604020202020204" pitchFamily="34" charset="0"/>
              </a:rPr>
              <a:t>đã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những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kênh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đánh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giá</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khảo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để</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biết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trường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trong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việc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phục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vụ</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đồng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PVCĐ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thể</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hiện</a:t>
            </a:r>
            <a:r>
              <a:rPr lang="en-US" sz="1600" dirty="0">
                <a:effectLst/>
                <a:latin typeface="Arial" panose="020B0604020202020204" pitchFamily="34" charset="0"/>
                <a:ea typeface="Calibri" panose="020F0502020204030204" pitchFamily="34" charset="0"/>
                <a:cs typeface="Arial" panose="020B0604020202020204" pitchFamily="34" charset="0"/>
              </a:rPr>
              <a:t> ở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nội</a:t>
            </a:r>
            <a:r>
              <a:rPr lang="en-US" sz="1600" dirty="0">
                <a:effectLst/>
                <a:latin typeface="Arial" panose="020B0604020202020204" pitchFamily="34" charset="0"/>
                <a:ea typeface="Calibri" panose="020F0502020204030204" pitchFamily="34" charset="0"/>
                <a:cs typeface="Arial" panose="020B0604020202020204" pitchFamily="34" charset="0"/>
              </a:rPr>
              <a:t> dung </a:t>
            </a:r>
            <a:r>
              <a:rPr lang="en-US" sz="1600" dirty="0" err="1">
                <a:effectLst/>
                <a:latin typeface="Arial" panose="020B0604020202020204" pitchFamily="34" charset="0"/>
                <a:ea typeface="Calibri" panose="020F0502020204030204" pitchFamily="34" charset="0"/>
                <a:cs typeface="Arial" panose="020B0604020202020204" pitchFamily="34" charset="0"/>
              </a:rPr>
              <a:t>chính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sau</a:t>
            </a:r>
            <a:r>
              <a:rPr lang="en-US" sz="1600" dirty="0">
                <a:effectLst/>
                <a:latin typeface="Arial" panose="020B0604020202020204" pitchFamily="34" charset="0"/>
                <a:ea typeface="Calibri" panose="020F0502020204030204" pitchFamily="34" charset="0"/>
                <a:cs typeface="Arial" panose="020B0604020202020204" pitchFamily="34" charset="0"/>
              </a:rPr>
              <a:t>: </a:t>
            </a:r>
          </a:p>
          <a:p>
            <a:pPr algn="just"/>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cơ</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quan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đánh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giá</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cao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Thông</a:t>
            </a:r>
            <a:r>
              <a:rPr lang="en-US" sz="1600" dirty="0">
                <a:effectLst/>
                <a:latin typeface="Arial" panose="020B0604020202020204" pitchFamily="34" charset="0"/>
                <a:ea typeface="Calibri" panose="020F0502020204030204" pitchFamily="34" charset="0"/>
                <a:cs typeface="Arial" panose="020B0604020202020204" pitchFamily="34" charset="0"/>
              </a:rPr>
              <a:t> qua </a:t>
            </a:r>
            <a:r>
              <a:rPr lang="en-US" sz="1600" dirty="0" err="1">
                <a:effectLst/>
                <a:latin typeface="Arial" panose="020B0604020202020204" pitchFamily="34" charset="0"/>
                <a:ea typeface="Calibri" panose="020F0502020204030204" pitchFamily="34" charset="0"/>
                <a:cs typeface="Arial" panose="020B0604020202020204" pitchFamily="34" charset="0"/>
              </a:rPr>
              <a:t>việc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khảo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sinh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tốt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nghiệp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thấy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trên</a:t>
            </a:r>
            <a:r>
              <a:rPr lang="en-US" sz="1600" dirty="0">
                <a:effectLst/>
                <a:latin typeface="Arial" panose="020B0604020202020204" pitchFamily="34" charset="0"/>
                <a:ea typeface="Calibri" panose="020F0502020204030204" pitchFamily="34" charset="0"/>
                <a:cs typeface="Arial" panose="020B0604020202020204" pitchFamily="34" charset="0"/>
              </a:rPr>
              <a:t> 93% - 98% </a:t>
            </a:r>
            <a:r>
              <a:rPr lang="en-US" sz="1600" dirty="0" err="1">
                <a:effectLst/>
                <a:latin typeface="Arial" panose="020B0604020202020204" pitchFamily="34" charset="0"/>
                <a:ea typeface="Calibri" panose="020F0502020204030204" pitchFamily="34" charset="0"/>
                <a:cs typeface="Arial" panose="020B0604020202020204" pitchFamily="34" charset="0"/>
              </a:rPr>
              <a:t>sinh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có</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việc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làm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sau</a:t>
            </a:r>
            <a:r>
              <a:rPr lang="en-US" sz="1600" dirty="0">
                <a:effectLst/>
                <a:latin typeface="Arial" panose="020B0604020202020204" pitchFamily="34" charset="0"/>
                <a:ea typeface="Calibri" panose="020F0502020204030204" pitchFamily="34" charset="0"/>
                <a:cs typeface="Arial" panose="020B0604020202020204" pitchFamily="34" charset="0"/>
              </a:rPr>
              <a:t> 1 </a:t>
            </a:r>
            <a:r>
              <a:rPr lang="en-US" sz="1600" dirty="0" err="1">
                <a:effectLst/>
                <a:latin typeface="Arial" panose="020B0604020202020204" pitchFamily="34" charset="0"/>
                <a:ea typeface="Calibri" panose="020F0502020204030204" pitchFamily="34" charset="0"/>
                <a:cs typeface="Arial" panose="020B0604020202020204" pitchFamily="34" charset="0"/>
              </a:rPr>
              <a:t>năm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tốt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nghiệp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đóng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góp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đồng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nguồn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nhân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phục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vụ</a:t>
            </a:r>
            <a:r>
              <a:rPr lang="en-US" sz="1600" dirty="0">
                <a:effectLst/>
                <a:latin typeface="Arial" panose="020B0604020202020204" pitchFamily="34" charset="0"/>
                <a:ea typeface="Calibri" panose="020F0502020204030204" pitchFamily="34" charset="0"/>
                <a:cs typeface="Arial" panose="020B0604020202020204" pitchFamily="34" charset="0"/>
              </a:rPr>
              <a:t> [MC 819]….</a:t>
            </a:r>
          </a:p>
          <a:p>
            <a:pPr algn="just"/>
            <a:endParaRPr lang="en-US" sz="1600" dirty="0">
              <a:effectLst/>
              <a:latin typeface="Arial" panose="020B0604020202020204" pitchFamily="34" charset="0"/>
              <a:ea typeface="Calibri" panose="020F0502020204030204" pitchFamily="34" charset="0"/>
              <a:cs typeface="Arial" panose="020B0604020202020204" pitchFamily="34" charset="0"/>
            </a:endParaRPr>
          </a:p>
          <a:p>
            <a:pPr algn="just"/>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NCKH: </a:t>
            </a:r>
            <a:r>
              <a:rPr lang="en-US" sz="1600" dirty="0" err="1">
                <a:effectLst/>
                <a:latin typeface="Arial" panose="020B0604020202020204" pitchFamily="34" charset="0"/>
                <a:ea typeface="Calibri" panose="020F0502020204030204" pitchFamily="34" charset="0"/>
                <a:cs typeface="Arial" panose="020B0604020202020204" pitchFamily="34" charset="0"/>
              </a:rPr>
              <a:t>Công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trình</a:t>
            </a:r>
            <a:r>
              <a:rPr lang="en-US" sz="1600" dirty="0">
                <a:effectLst/>
                <a:latin typeface="Arial" panose="020B0604020202020204" pitchFamily="34" charset="0"/>
                <a:ea typeface="Calibri" panose="020F0502020204030204" pitchFamily="34" charset="0"/>
                <a:cs typeface="Arial" panose="020B0604020202020204" pitchFamily="34" charset="0"/>
              </a:rPr>
              <a:t> NCKH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cấp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bộ</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giảng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đặc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biệt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bài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đăng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chí</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quốc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tăng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số</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lượng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chất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lượng</a:t>
            </a:r>
            <a:r>
              <a:rPr lang="en-US" sz="1600" dirty="0">
                <a:effectLst/>
                <a:latin typeface="Arial" panose="020B0604020202020204" pitchFamily="34" charset="0"/>
                <a:ea typeface="Calibri" panose="020F0502020204030204" pitchFamily="34" charset="0"/>
                <a:cs typeface="Arial" panose="020B0604020202020204" pitchFamily="34" charset="0"/>
              </a:rPr>
              <a:t> [MC572].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NCKH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sinh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những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tốt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Bộ</a:t>
            </a:r>
            <a:r>
              <a:rPr lang="en-US" sz="1600" dirty="0">
                <a:effectLst/>
                <a:latin typeface="Arial" panose="020B0604020202020204" pitchFamily="34" charset="0"/>
                <a:ea typeface="Calibri" panose="020F0502020204030204" pitchFamily="34" charset="0"/>
                <a:cs typeface="Arial" panose="020B0604020202020204" pitchFamily="34" charset="0"/>
              </a:rPr>
              <a:t> GD&amp;ĐT </a:t>
            </a:r>
            <a:r>
              <a:rPr lang="en-US" sz="1600" dirty="0" err="1">
                <a:effectLst/>
                <a:latin typeface="Arial" panose="020B0604020202020204" pitchFamily="34" charset="0"/>
                <a:ea typeface="Calibri" panose="020F0502020204030204" pitchFamily="34" charset="0"/>
                <a:cs typeface="Arial" panose="020B0604020202020204" pitchFamily="34" charset="0"/>
              </a:rPr>
              <a:t>đánh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giá</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cao</a:t>
            </a:r>
            <a:r>
              <a:rPr lang="en-US" sz="1600" dirty="0">
                <a:effectLst/>
                <a:latin typeface="Arial" panose="020B0604020202020204" pitchFamily="34" charset="0"/>
                <a:ea typeface="Calibri" panose="020F0502020204030204" pitchFamily="34" charset="0"/>
                <a:cs typeface="Arial" panose="020B0604020202020204" pitchFamily="34" charset="0"/>
              </a:rPr>
              <a:t> 300 [MC958]. </a:t>
            </a:r>
            <a:r>
              <a:rPr lang="en-US" sz="1600" dirty="0" err="1">
                <a:effectLst/>
                <a:latin typeface="Arial" panose="020B0604020202020204" pitchFamily="34" charset="0"/>
                <a:ea typeface="Calibri" panose="020F0502020204030204" pitchFamily="34" charset="0"/>
                <a:cs typeface="Arial" panose="020B0604020202020204" pitchFamily="34" charset="0"/>
              </a:rPr>
              <a:t>Tổ</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chức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thành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công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nhiều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thảo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tọa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đàm</a:t>
            </a:r>
            <a:r>
              <a:rPr lang="en-US" sz="1600" dirty="0">
                <a:effectLst/>
                <a:latin typeface="Arial" panose="020B0604020202020204" pitchFamily="34" charset="0"/>
                <a:ea typeface="Calibri" panose="020F0502020204030204" pitchFamily="34" charset="0"/>
                <a:cs typeface="Arial" panose="020B0604020202020204" pitchFamily="34" charset="0"/>
              </a:rPr>
              <a:t> khoa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cấp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nổi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bật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trong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đó</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thảo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tọa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quốc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ngân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hàng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tài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chính</a:t>
            </a:r>
            <a:r>
              <a:rPr lang="en-US" sz="1600" dirty="0">
                <a:effectLst/>
                <a:latin typeface="Arial" panose="020B0604020202020204" pitchFamily="34" charset="0"/>
                <a:ea typeface="Calibri" panose="020F0502020204030204" pitchFamily="34" charset="0"/>
                <a:cs typeface="Arial" panose="020B0604020202020204" pitchFamily="34" charset="0"/>
              </a:rPr>
              <a:t> do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tổ</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chức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hoặc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hợp</a:t>
            </a:r>
            <a:r>
              <a:rPr lang="en-US" sz="1600" dirty="0">
                <a:effectLst/>
                <a:latin typeface="Arial" panose="020B0604020202020204" pitchFamily="34" charset="0"/>
                <a:ea typeface="Calibri" panose="020F0502020204030204" pitchFamily="34" charset="0"/>
                <a:cs typeface="Arial" panose="020B0604020202020204" pitchFamily="34" charset="0"/>
              </a:rPr>
              <a:t>  </a:t>
            </a:r>
          </a:p>
          <a:p>
            <a:pPr algn="just"/>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hợp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thiết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lập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quan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hệ</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hợp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có</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uy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tín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trong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ngoài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nước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Tiếp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tục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triển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chương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hợp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quốc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chương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trình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cử</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nhân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Sunderland, </a:t>
            </a:r>
            <a:r>
              <a:rPr lang="en-US" sz="1600" dirty="0" err="1">
                <a:effectLst/>
                <a:latin typeface="Arial" panose="020B0604020202020204" pitchFamily="34" charset="0"/>
                <a:ea typeface="Calibri" panose="020F0502020204030204" pitchFamily="34" charset="0"/>
                <a:cs typeface="Arial" panose="020B0604020202020204" pitchFamily="34" charset="0"/>
              </a:rPr>
              <a:t>Đại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Conventry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Vương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quốc</a:t>
            </a:r>
            <a:r>
              <a:rPr lang="en-US" sz="1600" dirty="0">
                <a:effectLst/>
                <a:latin typeface="Arial" panose="020B0604020202020204" pitchFamily="34" charset="0"/>
                <a:ea typeface="Calibri" panose="020F0502020204030204" pitchFamily="34" charset="0"/>
                <a:cs typeface="Arial" panose="020B0604020202020204" pitchFamily="34" charset="0"/>
              </a:rPr>
              <a:t> Anh), </a:t>
            </a:r>
            <a:r>
              <a:rPr lang="en-US" sz="1600" dirty="0" err="1">
                <a:effectLst/>
                <a:latin typeface="Arial" panose="020B0604020202020204" pitchFamily="34" charset="0"/>
                <a:ea typeface="Calibri" panose="020F0502020204030204" pitchFamily="34" charset="0"/>
                <a:cs typeface="Arial" panose="020B0604020202020204" pitchFamily="34" charset="0"/>
              </a:rPr>
              <a:t>Đại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CityU</a:t>
            </a:r>
            <a:r>
              <a:rPr lang="en-US" sz="1600" dirty="0">
                <a:effectLst/>
                <a:latin typeface="Arial" panose="020B0604020202020204" pitchFamily="34" charset="0"/>
                <a:ea typeface="Calibri" panose="020F0502020204030204" pitchFamily="34" charset="0"/>
                <a:cs typeface="Arial" panose="020B0604020202020204" pitchFamily="34" charset="0"/>
              </a:rPr>
              <a:t> - </a:t>
            </a:r>
            <a:r>
              <a:rPr lang="en-US" sz="1600" dirty="0" err="1">
                <a:effectLst/>
                <a:latin typeface="Arial" panose="020B0604020202020204" pitchFamily="34" charset="0"/>
                <a:ea typeface="Calibri" panose="020F0502020204030204" pitchFamily="34" charset="0"/>
                <a:cs typeface="Arial" panose="020B0604020202020204" pitchFamily="34" charset="0"/>
              </a:rPr>
              <a:t>Hoa</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Kỳ</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sỹ</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tài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chính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Đại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West of England...) [MC 656]. </a:t>
            </a:r>
            <a:endParaRPr lang="en-US" sz="1600" dirty="0">
              <a:latin typeface="Arial" panose="020B0604020202020204" pitchFamily="34" charset="0"/>
              <a:ea typeface="Calibri" panose="020F0502020204030204" pitchFamily="34" charset="0"/>
              <a:cs typeface="Arial" panose="020B0604020202020204" pitchFamily="34" charset="0"/>
            </a:endParaRPr>
          </a:p>
          <a:p>
            <a:pPr marL="285750" indent="-285750" algn="just">
              <a:buFontTx/>
              <a:buChar char="-"/>
            </a:pPr>
            <a:r>
              <a:rPr lang="en-US" sz="1600" dirty="0" err="1">
                <a:effectLst/>
                <a:latin typeface="Arial" panose="020B0604020202020204" pitchFamily="34" charset="0"/>
                <a:ea typeface="Calibri" panose="020F0502020204030204" pitchFamily="34" charset="0"/>
                <a:cs typeface="Arial" panose="020B0604020202020204" pitchFamily="34" charset="0"/>
              </a:rPr>
              <a:t>Về</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tình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nguyện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an </a:t>
            </a:r>
            <a:r>
              <a:rPr lang="en-US" sz="1600" dirty="0" err="1">
                <a:effectLst/>
                <a:latin typeface="Arial" panose="020B0604020202020204" pitchFamily="34" charset="0"/>
                <a:ea typeface="Calibri" panose="020F0502020204030204" pitchFamily="34" charset="0"/>
                <a:cs typeface="Arial" panose="020B0604020202020204" pitchFamily="34" charset="0"/>
              </a:rPr>
              <a:t>sinh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tinh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thần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tương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thân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tương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ái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Công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đoàn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trường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thường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xuyên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an </a:t>
            </a:r>
            <a:r>
              <a:rPr lang="en-US" sz="1600" dirty="0" err="1">
                <a:effectLst/>
                <a:latin typeface="Arial" panose="020B0604020202020204" pitchFamily="34" charset="0"/>
                <a:ea typeface="Calibri" panose="020F0502020204030204" pitchFamily="34" charset="0"/>
                <a:cs typeface="Arial" panose="020B0604020202020204" pitchFamily="34" charset="0"/>
              </a:rPr>
              <a:t>sinh</a:t>
            </a:r>
            <a:r>
              <a:rPr lang="en-US" sz="1600" dirty="0">
                <a:effectLst/>
                <a:latin typeface="Arial" panose="020B0604020202020204" pitchFamily="34" charset="0"/>
                <a:ea typeface="Calibri" panose="020F0502020204030204" pitchFamily="34" charset="0"/>
                <a:cs typeface="Arial" panose="020B0604020202020204" pitchFamily="34" charset="0"/>
              </a:rPr>
              <a:t> - </a:t>
            </a:r>
            <a:r>
              <a:rPr lang="en-US" sz="1600" dirty="0" err="1">
                <a:effectLst/>
                <a:latin typeface="Arial" panose="020B0604020202020204" pitchFamily="34" charset="0"/>
                <a:ea typeface="Calibri" panose="020F0502020204030204" pitchFamily="34" charset="0"/>
                <a:cs typeface="Arial" panose="020B0604020202020204" pitchFamily="34" charset="0"/>
              </a:rPr>
              <a:t>xã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góp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phần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viên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rất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kịp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thời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với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bà</a:t>
            </a:r>
            <a:r>
              <a:rPr lang="en-US" sz="1600" dirty="0">
                <a:effectLst/>
                <a:latin typeface="Arial" panose="020B0604020202020204" pitchFamily="34" charset="0"/>
                <a:ea typeface="Calibri" panose="020F0502020204030204" pitchFamily="34" charset="0"/>
                <a:cs typeface="Arial" panose="020B0604020202020204" pitchFamily="34" charset="0"/>
              </a:rPr>
              <a:t> con </a:t>
            </a:r>
            <a:r>
              <a:rPr lang="en-US" sz="1600" dirty="0" err="1">
                <a:effectLst/>
                <a:latin typeface="Arial" panose="020B0604020202020204" pitchFamily="34" charset="0"/>
                <a:ea typeface="Calibri" panose="020F0502020204030204" pitchFamily="34" charset="0"/>
                <a:cs typeface="Arial" panose="020B0604020202020204" pitchFamily="34" charset="0"/>
              </a:rPr>
              <a:t>đồng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bào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hỗ</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kịp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thời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trang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thiết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tập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sinh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sinh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vùng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cao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vùng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sâu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thăm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hỏi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tặng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cháu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có</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hoàn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cảnh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khó</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khăn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mắc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bệnh</a:t>
            </a:r>
            <a:r>
              <a:rPr lang="en-US" sz="1600" dirty="0">
                <a:effectLst/>
                <a:latin typeface="Arial" panose="020B0604020202020204" pitchFamily="34" charset="0"/>
                <a:ea typeface="Calibri" panose="020F0502020204030204" pitchFamily="34" charset="0"/>
                <a:cs typeface="Arial" panose="020B0604020202020204" pitchFamily="34" charset="0"/>
              </a:rPr>
              <a:t>.. [MC694,795]</a:t>
            </a:r>
          </a:p>
          <a:p>
            <a:pPr algn="just"/>
            <a:r>
              <a:rPr lang="en-US" sz="1600" dirty="0" err="1">
                <a:effectLst/>
                <a:latin typeface="Arial" panose="020B0604020202020204" pitchFamily="34" charset="0"/>
                <a:ea typeface="Calibri" panose="020F0502020204030204" pitchFamily="34" charset="0"/>
                <a:cs typeface="Arial" panose="020B0604020202020204" pitchFamily="34" charset="0"/>
              </a:rPr>
              <a:t>Việc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giám</a:t>
            </a:r>
            <a:r>
              <a:rPr lang="en-US"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6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sát</a:t>
            </a:r>
            <a:r>
              <a:rPr lang="en-US"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PVCĐ </a:t>
            </a:r>
            <a:r>
              <a:rPr lang="en-US" sz="1600" dirty="0" err="1">
                <a:effectLst/>
                <a:latin typeface="Arial" panose="020B0604020202020204" pitchFamily="34" charset="0"/>
                <a:ea typeface="Calibri" panose="020F0502020204030204" pitchFamily="34" charset="0"/>
                <a:cs typeface="Arial" panose="020B0604020202020204" pitchFamily="34" charset="0"/>
              </a:rPr>
              <a:t>cũng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được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chặt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chẽ</a:t>
            </a:r>
            <a:r>
              <a:rPr lang="en-US" sz="1600" dirty="0">
                <a:effectLst/>
                <a:latin typeface="Arial" panose="020B0604020202020204" pitchFamily="34" charset="0"/>
                <a:ea typeface="Calibri" panose="020F0502020204030204" pitchFamily="34" charset="0"/>
                <a:cs typeface="Arial" panose="020B0604020202020204" pitchFamily="34" charset="0"/>
              </a:rPr>
              <a:t>. Ban </a:t>
            </a:r>
            <a:r>
              <a:rPr lang="en-US" sz="1600" dirty="0" err="1">
                <a:effectLst/>
                <a:latin typeface="Arial" panose="020B0604020202020204" pitchFamily="34" charset="0"/>
                <a:ea typeface="Calibri" panose="020F0502020204030204" pitchFamily="34" charset="0"/>
                <a:cs typeface="Arial" panose="020B0604020202020204" pitchFamily="34" charset="0"/>
              </a:rPr>
              <a:t>Giám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đốc</a:t>
            </a:r>
            <a:r>
              <a:rPr lang="en-US" sz="1600" dirty="0">
                <a:effectLst/>
                <a:latin typeface="Arial" panose="020B0604020202020204" pitchFamily="34" charset="0"/>
                <a:ea typeface="Calibri" panose="020F0502020204030204" pitchFamily="34" charset="0"/>
                <a:cs typeface="Arial" panose="020B0604020202020204" pitchFamily="34" charset="0"/>
              </a:rPr>
              <a:t> HVNH </a:t>
            </a:r>
            <a:r>
              <a:rPr lang="en-US" sz="1600" dirty="0" err="1">
                <a:effectLst/>
                <a:latin typeface="Arial" panose="020B0604020202020204" pitchFamily="34" charset="0"/>
                <a:ea typeface="Calibri" panose="020F0502020204030204" pitchFamily="34" charset="0"/>
                <a:cs typeface="Arial" panose="020B0604020202020204" pitchFamily="34" charset="0"/>
              </a:rPr>
              <a:t>phê</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duyệt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hoạch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PVCĐ </a:t>
            </a:r>
            <a:r>
              <a:rPr lang="en-US" sz="1600" dirty="0" err="1">
                <a:effectLst/>
                <a:latin typeface="Arial" panose="020B0604020202020204" pitchFamily="34" charset="0"/>
                <a:ea typeface="Calibri" panose="020F0502020204030204" pitchFamily="34" charset="0"/>
                <a:cs typeface="Arial" panose="020B0604020202020204" pitchFamily="34" charset="0"/>
              </a:rPr>
              <a:t>hằng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năm</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của</a:t>
            </a:r>
            <a:r>
              <a:rPr lang="en-US" sz="1600" dirty="0">
                <a:effectLst/>
                <a:latin typeface="Arial" panose="020B0604020202020204" pitchFamily="34" charset="0"/>
                <a:ea typeface="Calibri" panose="020F0502020204030204" pitchFamily="34" charset="0"/>
                <a:cs typeface="Arial" panose="020B0604020202020204" pitchFamily="34" charset="0"/>
              </a:rPr>
              <a:t> HV, </a:t>
            </a:r>
            <a:r>
              <a:rPr lang="en-US" sz="1600" dirty="0" err="1">
                <a:effectLst/>
                <a:latin typeface="Arial" panose="020B0604020202020204" pitchFamily="34" charset="0"/>
                <a:ea typeface="Calibri" panose="020F0502020204030204" pitchFamily="34" charset="0"/>
                <a:cs typeface="Arial" panose="020B0604020202020204" pitchFamily="34" charset="0"/>
              </a:rPr>
              <a:t>tổ</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chức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thực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đánh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giá</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động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Phòng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Quản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lý</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người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học</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là</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đơn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vị</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đầu</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mối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xây</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dựng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hoạch</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hoàn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thiện</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báo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cáo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quả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kết</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và</a:t>
            </a:r>
            <a:r>
              <a:rPr lang="en-US" sz="1600" dirty="0">
                <a:effectLst/>
                <a:latin typeface="Arial" panose="020B0604020202020204" pitchFamily="34" charset="0"/>
                <a:ea typeface="Calibri" panose="020F0502020204030204" pitchFamily="34" charset="0"/>
                <a:cs typeface="Arial" panose="020B0604020202020204" pitchFamily="34" charset="0"/>
              </a:rPr>
              <a:t> PVCĐ, </a:t>
            </a:r>
            <a:r>
              <a:rPr lang="en-US" sz="1600" dirty="0" err="1">
                <a:effectLst/>
                <a:latin typeface="Arial" panose="020B0604020202020204" pitchFamily="34" charset="0"/>
                <a:ea typeface="Calibri" panose="020F0502020204030204" pitchFamily="34" charset="0"/>
                <a:cs typeface="Arial" panose="020B0604020202020204" pitchFamily="34" charset="0"/>
              </a:rPr>
              <a:t>đóng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góp</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cho</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xã</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hội</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hằng</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err="1">
                <a:effectLst/>
                <a:latin typeface="Arial" panose="020B0604020202020204" pitchFamily="34" charset="0"/>
                <a:ea typeface="Calibri" panose="020F0502020204030204" pitchFamily="34" charset="0"/>
                <a:cs typeface="Arial" panose="020B0604020202020204" pitchFamily="34" charset="0"/>
              </a:rPr>
              <a:t>năm</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algn="just"/>
            <a:endParaRPr lang="en-US" sz="16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E2D004D9-686C-8CFF-7EE1-CA43F0FBE12A}"/>
              </a:ext>
            </a:extLst>
          </p:cNvPr>
          <p:cNvSpPr txBox="1"/>
          <p:nvPr/>
        </p:nvSpPr>
        <p:spPr>
          <a:xfrm>
            <a:off x="11094097" y="765110"/>
            <a:ext cx="1004597" cy="3785652"/>
          </a:xfrm>
          <a:prstGeom prst="rect">
            <a:avLst/>
          </a:prstGeom>
          <a:solidFill>
            <a:schemeClr val="accent4">
              <a:lumMod val="20000"/>
              <a:lumOff val="80000"/>
            </a:schemeClr>
          </a:solidFill>
        </p:spPr>
        <p:txBody>
          <a:bodyPr wrap="square" rtlCol="0">
            <a:spAutoFit/>
          </a:bodyPr>
          <a:lstStyle/>
          <a:p>
            <a:r>
              <a:rPr lang="vi-VN" sz="2000" dirty="0">
                <a:effectLst/>
                <a:ea typeface="Arial" panose="020B0604020202020204" pitchFamily="34" charset="0"/>
              </a:rPr>
              <a:t>Có kế hoạch và thực hiện đánh giá</a:t>
            </a:r>
            <a:r>
              <a:rPr lang="en-US" sz="2000" dirty="0">
                <a:effectLst/>
                <a:ea typeface="Arial" panose="020B0604020202020204" pitchFamily="34" charset="0"/>
              </a:rPr>
              <a:t>; </a:t>
            </a:r>
            <a:r>
              <a:rPr lang="vi-VN" sz="2000" dirty="0">
                <a:effectLst/>
                <a:ea typeface="Arial" panose="020B0604020202020204" pitchFamily="34" charset="0"/>
              </a:rPr>
              <a:t>Có hệ thống giám sát </a:t>
            </a:r>
            <a:r>
              <a:rPr lang="en-US" sz="2000" dirty="0">
                <a:effectLst/>
                <a:ea typeface="Arial" panose="020B0604020202020204" pitchFamily="34" charset="0"/>
              </a:rPr>
              <a:t> </a:t>
            </a:r>
            <a:r>
              <a:rPr lang="vi-VN" sz="2000" dirty="0">
                <a:effectLst/>
                <a:ea typeface="Arial" panose="020B0604020202020204" pitchFamily="34" charset="0"/>
              </a:rPr>
              <a:t> </a:t>
            </a:r>
            <a:r>
              <a:rPr lang="en-US" sz="2000" dirty="0"/>
              <a:t>(24.2)</a:t>
            </a:r>
          </a:p>
        </p:txBody>
      </p:sp>
    </p:spTree>
    <p:extLst>
      <p:ext uri="{BB962C8B-B14F-4D97-AF65-F5344CB8AC3E}">
        <p14:creationId xmlns:p14="http://schemas.microsoft.com/office/powerpoint/2010/main" val="412078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124266A-8477-3DF9-EC7A-A1E1DCF3D851}"/>
              </a:ext>
            </a:extLst>
          </p:cNvPr>
          <p:cNvSpPr txBox="1"/>
          <p:nvPr/>
        </p:nvSpPr>
        <p:spPr>
          <a:xfrm>
            <a:off x="11383347" y="1763486"/>
            <a:ext cx="849086" cy="646331"/>
          </a:xfrm>
          <a:prstGeom prst="rect">
            <a:avLst/>
          </a:prstGeom>
          <a:solidFill>
            <a:schemeClr val="accent2"/>
          </a:solidFill>
        </p:spPr>
        <p:txBody>
          <a:bodyPr wrap="square" rtlCol="0">
            <a:spAutoFit/>
          </a:bodyPr>
          <a:lstStyle/>
          <a:p>
            <a:r>
              <a:rPr lang="en-US" dirty="0" err="1"/>
              <a:t>Đầy</a:t>
            </a:r>
            <a:r>
              <a:rPr lang="en-US" dirty="0"/>
              <a:t> </a:t>
            </a:r>
            <a:r>
              <a:rPr lang="en-US" dirty="0" err="1"/>
              <a:t>đủ</a:t>
            </a:r>
            <a:r>
              <a:rPr lang="en-US" dirty="0"/>
              <a:t> (24.3)</a:t>
            </a:r>
          </a:p>
        </p:txBody>
      </p:sp>
      <p:sp>
        <p:nvSpPr>
          <p:cNvPr id="5" name="TextBox 4">
            <a:extLst>
              <a:ext uri="{FF2B5EF4-FFF2-40B4-BE49-F238E27FC236}">
                <a16:creationId xmlns:a16="http://schemas.microsoft.com/office/drawing/2014/main" xmlns="" id="{E689DB8E-84F1-6B65-55B9-594DDE325D76}"/>
              </a:ext>
            </a:extLst>
          </p:cNvPr>
          <p:cNvSpPr txBox="1"/>
          <p:nvPr/>
        </p:nvSpPr>
        <p:spPr>
          <a:xfrm>
            <a:off x="74645" y="261258"/>
            <a:ext cx="11308702" cy="6232475"/>
          </a:xfrm>
          <a:prstGeom prst="rect">
            <a:avLst/>
          </a:prstGeom>
          <a:solidFill>
            <a:schemeClr val="accent4">
              <a:lumMod val="20000"/>
              <a:lumOff val="80000"/>
            </a:schemeClr>
          </a:solidFill>
        </p:spPr>
        <p:txBody>
          <a:bodyPr wrap="square" rtlCol="0">
            <a:spAutoFit/>
          </a:bodyPr>
          <a:lstStyle/>
          <a:p>
            <a:pPr algn="just"/>
            <a:r>
              <a:rPr lang="en-US" sz="1900" dirty="0" err="1">
                <a:effectLst/>
                <a:latin typeface="Arial" panose="020B0604020202020204" pitchFamily="34" charset="0"/>
                <a:ea typeface="Calibri" panose="020F0502020204030204" pitchFamily="34" charset="0"/>
                <a:cs typeface="Arial" panose="020B0604020202020204" pitchFamily="34" charset="0"/>
              </a:rPr>
              <a:t>Hằng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nối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PVCĐ </a:t>
            </a:r>
            <a:r>
              <a:rPr lang="en-US" sz="1900" dirty="0" err="1">
                <a:effectLst/>
                <a:latin typeface="Arial" panose="020B0604020202020204" pitchFamily="34" charset="0"/>
                <a:ea typeface="Calibri" panose="020F0502020204030204" pitchFamily="34" charset="0"/>
                <a:cs typeface="Arial" panose="020B0604020202020204" pitchFamily="34" charset="0"/>
              </a:rPr>
              <a:t>chung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viện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được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thể</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hiện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trong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hoạch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HV [MC6]. </a:t>
            </a:r>
            <a:r>
              <a:rPr lang="en-US" sz="1900" dirty="0" err="1">
                <a:effectLst/>
                <a:latin typeface="Arial" panose="020B0604020202020204" pitchFamily="34" charset="0"/>
                <a:ea typeface="Calibri" panose="020F0502020204030204" pitchFamily="34" charset="0"/>
                <a:cs typeface="Arial" panose="020B0604020202020204" pitchFamily="34" charset="0"/>
              </a:rPr>
              <a:t>Căn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cứ</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hoạch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chung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đơn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vị</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tổ</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chức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thể</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đưa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hoạch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hằng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triển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khai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thực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hiện</a:t>
            </a:r>
            <a:r>
              <a:rPr lang="en-US" sz="1900" dirty="0">
                <a:effectLst/>
                <a:latin typeface="Arial" panose="020B0604020202020204" pitchFamily="34" charset="0"/>
                <a:ea typeface="Calibri" panose="020F0502020204030204" pitchFamily="34" charset="0"/>
                <a:cs typeface="Arial" panose="020B0604020202020204" pitchFamily="34" charset="0"/>
              </a:rPr>
              <a:t> [MC447,448,793,694]. HV </a:t>
            </a:r>
            <a:r>
              <a:rPr lang="en-US" sz="1900" dirty="0" err="1">
                <a:effectLst/>
                <a:latin typeface="Arial" panose="020B0604020202020204" pitchFamily="34" charset="0"/>
                <a:ea typeface="Calibri" panose="020F0502020204030204" pitchFamily="34" charset="0"/>
                <a:cs typeface="Arial" panose="020B0604020202020204" pitchFamily="34" charset="0"/>
              </a:rPr>
              <a:t>đã</a:t>
            </a:r>
            <a:r>
              <a:rPr lang="en-US" sz="1900" dirty="0">
                <a:effectLst/>
                <a:latin typeface="Arial" panose="020B0604020202020204" pitchFamily="34" charset="0"/>
                <a:ea typeface="Calibri" panose="020F0502020204030204" pitchFamily="34" charset="0"/>
                <a:cs typeface="Arial" panose="020B0604020202020204" pitchFamily="34" charset="0"/>
              </a:rPr>
              <a:t> ban </a:t>
            </a:r>
            <a:r>
              <a:rPr lang="en-US" sz="1900" dirty="0" err="1">
                <a:effectLst/>
                <a:latin typeface="Arial" panose="020B0604020202020204" pitchFamily="34" charset="0"/>
                <a:ea typeface="Calibri" panose="020F0502020204030204" pitchFamily="34" charset="0"/>
                <a:cs typeface="Arial" panose="020B0604020202020204" pitchFamily="34" charset="0"/>
              </a:rPr>
              <a:t>hành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Quy</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định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nối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phục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vụ</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đồng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tại</a:t>
            </a:r>
            <a:r>
              <a:rPr lang="en-US" sz="1900" dirty="0">
                <a:effectLst/>
                <a:latin typeface="Arial" panose="020B0604020202020204" pitchFamily="34" charset="0"/>
                <a:ea typeface="Calibri" panose="020F0502020204030204" pitchFamily="34" charset="0"/>
                <a:cs typeface="Arial" panose="020B0604020202020204" pitchFamily="34" charset="0"/>
              </a:rPr>
              <a:t> HV, </a:t>
            </a:r>
            <a:r>
              <a:rPr lang="en-US" sz="1900" dirty="0" err="1">
                <a:effectLst/>
                <a:latin typeface="Arial" panose="020B0604020202020204" pitchFamily="34" charset="0"/>
                <a:ea typeface="Calibri" panose="020F0502020204030204" pitchFamily="34" charset="0"/>
                <a:cs typeface="Arial" panose="020B0604020202020204" pitchFamily="34" charset="0"/>
              </a:rPr>
              <a:t>trong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quy</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định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cụ</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thể</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phạm</a:t>
            </a:r>
            <a:r>
              <a:rPr lang="en-US" sz="1900" dirty="0">
                <a:effectLst/>
                <a:latin typeface="Arial" panose="020B0604020202020204" pitchFamily="34" charset="0"/>
                <a:ea typeface="Calibri" panose="020F0502020204030204" pitchFamily="34" charset="0"/>
                <a:cs typeface="Arial" panose="020B0604020202020204" pitchFamily="34" charset="0"/>
              </a:rPr>
              <a:t> vi, </a:t>
            </a:r>
            <a:r>
              <a:rPr lang="en-US" sz="1900" dirty="0" err="1">
                <a:effectLst/>
                <a:latin typeface="Arial" panose="020B0604020202020204" pitchFamily="34" charset="0"/>
                <a:ea typeface="Calibri" panose="020F0502020204030204" pitchFamily="34" charset="0"/>
                <a:cs typeface="Arial" panose="020B0604020202020204" pitchFamily="34" charset="0"/>
              </a:rPr>
              <a:t>nội</a:t>
            </a:r>
            <a:r>
              <a:rPr lang="en-US" sz="1900" dirty="0">
                <a:effectLst/>
                <a:latin typeface="Arial" panose="020B0604020202020204" pitchFamily="34" charset="0"/>
                <a:ea typeface="Calibri" panose="020F0502020204030204" pitchFamily="34" charset="0"/>
                <a:cs typeface="Arial" panose="020B0604020202020204" pitchFamily="34" charset="0"/>
              </a:rPr>
              <a:t> dung, </a:t>
            </a:r>
            <a:r>
              <a:rPr lang="en-US" sz="1900" dirty="0" err="1">
                <a:effectLst/>
                <a:latin typeface="Arial" panose="020B0604020202020204" pitchFamily="34" charset="0"/>
                <a:ea typeface="Calibri" panose="020F0502020204030204" pitchFamily="34" charset="0"/>
                <a:cs typeface="Arial" panose="020B0604020202020204" pitchFamily="34" charset="0"/>
              </a:rPr>
              <a:t>trách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nhiệm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Ban </a:t>
            </a:r>
            <a:r>
              <a:rPr lang="en-US" sz="1900" dirty="0" err="1">
                <a:effectLst/>
                <a:latin typeface="Arial" panose="020B0604020202020204" pitchFamily="34" charset="0"/>
                <a:ea typeface="Calibri" panose="020F0502020204030204" pitchFamily="34" charset="0"/>
                <a:cs typeface="Arial" panose="020B0604020202020204" pitchFamily="34" charset="0"/>
              </a:rPr>
              <a:t>Giám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đốc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đơn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vị</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tổ</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chức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thể</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về</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nối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PVCĐ, </a:t>
            </a:r>
            <a:r>
              <a:rPr lang="en-US" sz="1900" dirty="0" err="1">
                <a:effectLst/>
                <a:latin typeface="Arial" panose="020B0604020202020204" pitchFamily="34" charset="0"/>
                <a:ea typeface="Calibri" panose="020F0502020204030204" pitchFamily="34" charset="0"/>
                <a:cs typeface="Arial" panose="020B0604020202020204" pitchFamily="34" charset="0"/>
              </a:rPr>
              <a:t>đồng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thời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chỉ</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rõ</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trách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nhiệm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giám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tổng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hợp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quả</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phục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vụ</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đồng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nguồn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lực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huy</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để</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thực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hiện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nhiệm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vụ</a:t>
            </a:r>
            <a:r>
              <a:rPr lang="en-US" sz="1900" dirty="0">
                <a:effectLst/>
                <a:latin typeface="Arial" panose="020B0604020202020204" pitchFamily="34" charset="0"/>
                <a:ea typeface="Calibri" panose="020F0502020204030204" pitchFamily="34" charset="0"/>
                <a:cs typeface="Arial" panose="020B0604020202020204" pitchFamily="34" charset="0"/>
              </a:rPr>
              <a:t> [MC797]. </a:t>
            </a:r>
          </a:p>
          <a:p>
            <a:pPr algn="just"/>
            <a:r>
              <a:rPr lang="en-US" sz="1900" dirty="0" err="1">
                <a:effectLst/>
                <a:latin typeface="Arial" panose="020B0604020202020204" pitchFamily="34" charset="0"/>
                <a:ea typeface="Calibri" panose="020F0502020204030204" pitchFamily="34" charset="0"/>
                <a:cs typeface="Arial" panose="020B0604020202020204" pitchFamily="34" charset="0"/>
              </a:rPr>
              <a:t>Đánh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giá</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việc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tham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CBVCLĐ </a:t>
            </a:r>
            <a:r>
              <a:rPr lang="en-US" sz="1900" dirty="0" err="1">
                <a:effectLst/>
                <a:latin typeface="Arial" panose="020B0604020202020204" pitchFamily="34" charset="0"/>
                <a:ea typeface="Calibri" panose="020F0502020204030204" pitchFamily="34" charset="0"/>
                <a:cs typeface="Arial" panose="020B0604020202020204" pitchFamily="34" charset="0"/>
              </a:rPr>
              <a:t>vào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nối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PVCĐ </a:t>
            </a:r>
            <a:r>
              <a:rPr lang="en-US" sz="1900" dirty="0" err="1">
                <a:effectLst/>
                <a:latin typeface="Arial" panose="020B0604020202020204" pitchFamily="34" charset="0"/>
                <a:ea typeface="Calibri" panose="020F0502020204030204" pitchFamily="34" charset="0"/>
                <a:cs typeface="Arial" panose="020B0604020202020204" pitchFamily="34" charset="0"/>
              </a:rPr>
              <a:t>được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thực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hiện</a:t>
            </a:r>
            <a:r>
              <a:rPr lang="en-US" sz="1900" dirty="0">
                <a:effectLst/>
                <a:latin typeface="Arial" panose="020B0604020202020204" pitchFamily="34" charset="0"/>
                <a:ea typeface="Calibri" panose="020F0502020204030204" pitchFamily="34" charset="0"/>
                <a:cs typeface="Arial" panose="020B0604020202020204" pitchFamily="34" charset="0"/>
              </a:rPr>
              <a:t> qua </a:t>
            </a:r>
            <a:r>
              <a:rPr lang="en-US" sz="1900" dirty="0" err="1">
                <a:effectLst/>
                <a:latin typeface="Arial" panose="020B0604020202020204" pitchFamily="34" charset="0"/>
                <a:ea typeface="Calibri" panose="020F0502020204030204" pitchFamily="34" charset="0"/>
                <a:cs typeface="Arial" panose="020B0604020202020204" pitchFamily="34" charset="0"/>
              </a:rPr>
              <a:t>Bảng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chấm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điểm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quả</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thực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hiện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KPIs, </a:t>
            </a:r>
            <a:r>
              <a:rPr lang="en-US" sz="1900" dirty="0" err="1">
                <a:effectLst/>
                <a:latin typeface="Arial" panose="020B0604020202020204" pitchFamily="34" charset="0"/>
                <a:ea typeface="Calibri" panose="020F0502020204030204" pitchFamily="34" charset="0"/>
                <a:cs typeface="Arial" panose="020B0604020202020204" pitchFamily="34" charset="0"/>
              </a:rPr>
              <a:t>đánh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giá</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xếp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loại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chức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theo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đánh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giá</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xếp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loại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đảng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hằng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[MC 804]. </a:t>
            </a:r>
            <a:r>
              <a:rPr lang="en-US" sz="1900" dirty="0" err="1">
                <a:effectLst/>
                <a:latin typeface="Arial" panose="020B0604020202020204" pitchFamily="34" charset="0"/>
                <a:ea typeface="Calibri" panose="020F0502020204030204" pitchFamily="34" charset="0"/>
                <a:cs typeface="Arial" panose="020B0604020202020204" pitchFamily="34" charset="0"/>
              </a:rPr>
              <a:t>Đối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với</a:t>
            </a:r>
            <a:r>
              <a:rPr lang="en-US" sz="1900" dirty="0">
                <a:effectLst/>
                <a:latin typeface="Arial" panose="020B0604020202020204" pitchFamily="34" charset="0"/>
                <a:ea typeface="Calibri" panose="020F0502020204030204" pitchFamily="34" charset="0"/>
                <a:cs typeface="Arial" panose="020B0604020202020204" pitchFamily="34" charset="0"/>
              </a:rPr>
              <a:t> SV, </a:t>
            </a:r>
            <a:r>
              <a:rPr lang="en-US" sz="1900" dirty="0" err="1">
                <a:effectLst/>
                <a:latin typeface="Arial" panose="020B0604020202020204" pitchFamily="34" charset="0"/>
                <a:ea typeface="Calibri" panose="020F0502020204030204" pitchFamily="34" charset="0"/>
                <a:cs typeface="Arial" panose="020B0604020202020204" pitchFamily="34" charset="0"/>
              </a:rPr>
              <a:t>đây</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một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tiêu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chí</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khi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tính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điểm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rèn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luyện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từng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[MC457, 1074]. </a:t>
            </a:r>
          </a:p>
          <a:p>
            <a:pPr algn="just"/>
            <a:r>
              <a:rPr lang="en-US" sz="1900" dirty="0" err="1">
                <a:effectLst/>
                <a:latin typeface="Arial" panose="020B0604020202020204" pitchFamily="34" charset="0"/>
                <a:ea typeface="Calibri" panose="020F0502020204030204" pitchFamily="34" charset="0"/>
                <a:cs typeface="Arial" panose="020B0604020202020204" pitchFamily="34" charset="0"/>
              </a:rPr>
              <a:t>Hằng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HV </a:t>
            </a:r>
            <a:r>
              <a:rPr lang="en-US" sz="1900" dirty="0" err="1">
                <a:effectLst/>
                <a:latin typeface="Arial" panose="020B0604020202020204" pitchFamily="34" charset="0"/>
                <a:ea typeface="Calibri" panose="020F0502020204030204" pitchFamily="34" charset="0"/>
                <a:cs typeface="Arial" panose="020B0604020202020204" pitchFamily="34" charset="0"/>
              </a:rPr>
              <a:t>luôn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tiến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hành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lấy</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phiếu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khảo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sự</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hài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lòng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bộ</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giảng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nhân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đối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với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trường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phiếu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khảo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sát</a:t>
            </a:r>
            <a:r>
              <a:rPr lang="en-US" sz="1900" dirty="0">
                <a:effectLst/>
                <a:latin typeface="Arial" panose="020B0604020202020204" pitchFamily="34" charset="0"/>
                <a:ea typeface="Calibri" panose="020F0502020204030204" pitchFamily="34" charset="0"/>
                <a:cs typeface="Arial" panose="020B0604020202020204" pitchFamily="34" charset="0"/>
              </a:rPr>
              <a:t> ý </a:t>
            </a:r>
            <a:r>
              <a:rPr lang="en-US" sz="1900" dirty="0" err="1">
                <a:effectLst/>
                <a:latin typeface="Arial" panose="020B0604020202020204" pitchFamily="34" charset="0"/>
                <a:ea typeface="Calibri" panose="020F0502020204030204" pitchFamily="34" charset="0"/>
                <a:cs typeface="Arial" panose="020B0604020202020204" pitchFamily="34" charset="0"/>
              </a:rPr>
              <a:t>kiến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người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về</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mặt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trường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trong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nội</a:t>
            </a:r>
            <a:r>
              <a:rPr lang="en-US" sz="1900" dirty="0">
                <a:effectLst/>
                <a:latin typeface="Arial" panose="020B0604020202020204" pitchFamily="34" charset="0"/>
                <a:ea typeface="Calibri" panose="020F0502020204030204" pitchFamily="34" charset="0"/>
                <a:cs typeface="Arial" panose="020B0604020202020204" pitchFamily="34" charset="0"/>
              </a:rPr>
              <a:t> dung </a:t>
            </a:r>
            <a:r>
              <a:rPr lang="en-US" sz="1900" dirty="0" err="1">
                <a:effectLst/>
                <a:latin typeface="Arial" panose="020B0604020202020204" pitchFamily="34" charset="0"/>
                <a:ea typeface="Calibri" panose="020F0502020204030204" pitchFamily="34" charset="0"/>
                <a:cs typeface="Arial" panose="020B0604020202020204" pitchFamily="34" charset="0"/>
              </a:rPr>
              <a:t>về</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hỗ</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trợ</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người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như</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khám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sức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khỏe</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tổ</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chức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Hội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chợ</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việc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làm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quỹ</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hỗ</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trợ</a:t>
            </a:r>
            <a:r>
              <a:rPr lang="en-US" sz="1900" dirty="0">
                <a:effectLst/>
                <a:latin typeface="Arial" panose="020B0604020202020204" pitchFamily="34" charset="0"/>
                <a:ea typeface="Calibri" panose="020F0502020204030204" pitchFamily="34" charset="0"/>
                <a:cs typeface="Arial" panose="020B0604020202020204" pitchFamily="34" charset="0"/>
              </a:rPr>
              <a:t>... [MC113], </a:t>
            </a:r>
            <a:r>
              <a:rPr lang="en-US" sz="1900" dirty="0" err="1">
                <a:effectLst/>
                <a:latin typeface="Arial" panose="020B0604020202020204" pitchFamily="34" charset="0"/>
                <a:ea typeface="Calibri" panose="020F0502020204030204" pitchFamily="34" charset="0"/>
                <a:cs typeface="Arial" panose="020B0604020202020204" pitchFamily="34" charset="0"/>
              </a:rPr>
              <a:t>để</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từ</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làm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cơ</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sở</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việc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đánh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giá</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điều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chỉnh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xây</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dựng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hoạch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phục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vụ</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hỗ</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trợ</a:t>
            </a:r>
            <a:r>
              <a:rPr lang="en-US" sz="1900" dirty="0">
                <a:effectLst/>
                <a:latin typeface="Arial" panose="020B0604020202020204" pitchFamily="34" charset="0"/>
                <a:ea typeface="Calibri" panose="020F0502020204030204" pitchFamily="34" charset="0"/>
                <a:cs typeface="Arial" panose="020B0604020202020204" pitchFamily="34" charset="0"/>
              </a:rPr>
              <a:t> SV </a:t>
            </a:r>
            <a:r>
              <a:rPr lang="en-US" sz="1900" dirty="0" err="1">
                <a:effectLst/>
                <a:latin typeface="Arial" panose="020B0604020202020204" pitchFamily="34" charset="0"/>
                <a:ea typeface="Calibri" panose="020F0502020204030204" pitchFamily="34" charset="0"/>
                <a:cs typeface="Arial" panose="020B0604020202020204" pitchFamily="34" charset="0"/>
              </a:rPr>
              <a:t>được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tốt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hơn</a:t>
            </a:r>
            <a:r>
              <a:rPr lang="en-US" sz="1900" dirty="0">
                <a:effectLst/>
                <a:latin typeface="Arial" panose="020B0604020202020204" pitchFamily="34" charset="0"/>
                <a:ea typeface="Calibri" panose="020F0502020204030204" pitchFamily="34" charset="0"/>
                <a:cs typeface="Arial" panose="020B0604020202020204" pitchFamily="34" charset="0"/>
              </a:rPr>
              <a:t>. </a:t>
            </a:r>
          </a:p>
          <a:p>
            <a:pPr algn="just"/>
            <a:r>
              <a:rPr lang="en-US" sz="1900" dirty="0">
                <a:effectLst/>
                <a:latin typeface="Arial" panose="020B0604020202020204" pitchFamily="34" charset="0"/>
                <a:ea typeface="Calibri" panose="020F0502020204030204" pitchFamily="34" charset="0"/>
                <a:cs typeface="Arial" panose="020B0604020202020204" pitchFamily="34" charset="0"/>
              </a:rPr>
              <a:t>Qua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quả</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khảo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tỷ</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lệ</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người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hài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lòng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với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hỗ</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trợ</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người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do HV </a:t>
            </a:r>
            <a:r>
              <a:rPr lang="en-US" sz="1900" dirty="0" err="1">
                <a:effectLst/>
                <a:latin typeface="Arial" panose="020B0604020202020204" pitchFamily="34" charset="0"/>
                <a:ea typeface="Calibri" panose="020F0502020204030204" pitchFamily="34" charset="0"/>
                <a:cs typeface="Arial" panose="020B0604020202020204" pitchFamily="34" charset="0"/>
              </a:rPr>
              <a:t>cung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cấp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đều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trên</a:t>
            </a:r>
            <a:r>
              <a:rPr lang="en-US" sz="1900" dirty="0">
                <a:effectLst/>
                <a:latin typeface="Arial" panose="020B0604020202020204" pitchFamily="34" charset="0"/>
                <a:ea typeface="Calibri" panose="020F0502020204030204" pitchFamily="34" charset="0"/>
                <a:cs typeface="Arial" panose="020B0604020202020204" pitchFamily="34" charset="0"/>
              </a:rPr>
              <a:t> 90%. Qua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báo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tổng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a:t>
            </a:r>
            <a:r>
              <a:rPr lang="en-US" sz="1900" dirty="0" err="1">
                <a:effectLst/>
                <a:latin typeface="Arial" panose="020B0604020202020204" pitchFamily="34" charset="0"/>
                <a:ea typeface="Calibri" panose="020F0502020204030204" pitchFamily="34" charset="0"/>
                <a:cs typeface="Arial" panose="020B0604020202020204" pitchFamily="34" charset="0"/>
              </a:rPr>
              <a:t>năm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đơn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vị</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trực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thuộc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Đoàn</a:t>
            </a:r>
            <a:r>
              <a:rPr lang="en-US" sz="1900" dirty="0">
                <a:effectLst/>
                <a:latin typeface="Arial" panose="020B0604020202020204" pitchFamily="34" charset="0"/>
                <a:ea typeface="Calibri" panose="020F0502020204030204" pitchFamily="34" charset="0"/>
                <a:cs typeface="Arial" panose="020B0604020202020204" pitchFamily="34" charset="0"/>
              </a:rPr>
              <a:t> TN, </a:t>
            </a:r>
            <a:r>
              <a:rPr lang="en-US" sz="1900" dirty="0" err="1">
                <a:effectLst/>
                <a:latin typeface="Arial" panose="020B0604020202020204" pitchFamily="34" charset="0"/>
                <a:ea typeface="Calibri" panose="020F0502020204030204" pitchFamily="34" charset="0"/>
                <a:cs typeface="Arial" panose="020B0604020202020204" pitchFamily="34" charset="0"/>
              </a:rPr>
              <a:t>Hội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HV </a:t>
            </a:r>
            <a:r>
              <a:rPr lang="en-US" sz="1900" dirty="0" err="1">
                <a:effectLst/>
                <a:latin typeface="Arial" panose="020B0604020202020204" pitchFamily="34" charset="0"/>
                <a:ea typeface="Calibri" panose="020F0502020204030204" pitchFamily="34" charset="0"/>
                <a:cs typeface="Arial" panose="020B0604020202020204" pitchFamily="34" charset="0"/>
              </a:rPr>
              <a:t>đều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đánh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giá</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ngũ</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bộ</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giảng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nhân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người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cơ</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bản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đều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tích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cực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tham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vào</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do HV,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Hội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trong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có</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kết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nối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phục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vụ</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đồng</a:t>
            </a:r>
            <a:r>
              <a:rPr lang="en-US" sz="1900" dirty="0">
                <a:effectLst/>
                <a:latin typeface="Arial" panose="020B0604020202020204" pitchFamily="34" charset="0"/>
                <a:ea typeface="Calibri" panose="020F0502020204030204" pitchFamily="34" charset="0"/>
                <a:cs typeface="Arial" panose="020B0604020202020204" pitchFamily="34" charset="0"/>
              </a:rPr>
              <a:t> [MC835,694]. </a:t>
            </a:r>
            <a:r>
              <a:rPr lang="en-US" sz="1900" dirty="0" err="1">
                <a:effectLst/>
                <a:latin typeface="Arial" panose="020B0604020202020204" pitchFamily="34" charset="0"/>
                <a:ea typeface="Calibri" panose="020F0502020204030204" pitchFamily="34" charset="0"/>
                <a:cs typeface="Arial" panose="020B0604020202020204" pitchFamily="34" charset="0"/>
              </a:rPr>
              <a:t>Bằng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những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hoạt</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đoàn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Đoàn</a:t>
            </a:r>
            <a:r>
              <a:rPr lang="en-US" sz="1900" dirty="0">
                <a:effectLst/>
                <a:latin typeface="Arial" panose="020B0604020202020204" pitchFamily="34" charset="0"/>
                <a:ea typeface="Calibri" panose="020F0502020204030204" pitchFamily="34" charset="0"/>
                <a:cs typeface="Arial" panose="020B0604020202020204" pitchFamily="34" charset="0"/>
              </a:rPr>
              <a:t> TN, </a:t>
            </a:r>
            <a:r>
              <a:rPr lang="en-US" sz="1900" dirty="0" err="1">
                <a:effectLst/>
                <a:latin typeface="Arial" panose="020B0604020202020204" pitchFamily="34" charset="0"/>
                <a:ea typeface="Calibri" panose="020F0502020204030204" pitchFamily="34" charset="0"/>
                <a:cs typeface="Arial" panose="020B0604020202020204" pitchFamily="34" charset="0"/>
              </a:rPr>
              <a:t>Hội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 </a:t>
            </a:r>
            <a:r>
              <a:rPr lang="en-US" sz="1900" dirty="0" err="1">
                <a:effectLst/>
                <a:latin typeface="Arial" panose="020B0604020202020204" pitchFamily="34" charset="0"/>
                <a:ea typeface="Calibri" panose="020F0502020204030204" pitchFamily="34" charset="0"/>
                <a:cs typeface="Arial" panose="020B0604020202020204" pitchFamily="34" charset="0"/>
              </a:rPr>
              <a:t>cán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bộ</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giảng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và</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sinh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viên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trong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Học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viện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thêm</a:t>
            </a:r>
            <a:r>
              <a:rPr lang="en-US" sz="1900" dirty="0">
                <a:effectLst/>
                <a:latin typeface="Arial" panose="020B0604020202020204" pitchFamily="34" charset="0"/>
                <a:ea typeface="Calibri" panose="020F0502020204030204" pitchFamily="34" charset="0"/>
                <a:cs typeface="Arial" panose="020B0604020202020204" pitchFamily="34" charset="0"/>
              </a:rPr>
              <a:t> ý </a:t>
            </a:r>
            <a:r>
              <a:rPr lang="en-US" sz="1900" dirty="0" err="1">
                <a:effectLst/>
                <a:latin typeface="Arial" panose="020B0604020202020204" pitchFamily="34" charset="0"/>
                <a:ea typeface="Calibri" panose="020F0502020204030204" pitchFamily="34" charset="0"/>
                <a:cs typeface="Arial" panose="020B0604020202020204" pitchFamily="34" charset="0"/>
              </a:rPr>
              <a:t>thức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sâu</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sắc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hơn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về</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trách</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nhiệm</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xã</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hội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của</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mỗi</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cá</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nhân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tập</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thể</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trong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công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tác</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cộng</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dirty="0" err="1">
                <a:effectLst/>
                <a:latin typeface="Arial" panose="020B0604020202020204" pitchFamily="34" charset="0"/>
                <a:ea typeface="Calibri" panose="020F0502020204030204" pitchFamily="34" charset="0"/>
                <a:cs typeface="Arial" panose="020B0604020202020204" pitchFamily="34" charset="0"/>
              </a:rPr>
              <a:t>đồng</a:t>
            </a:r>
            <a:r>
              <a:rPr lang="en-US" sz="1900" dirty="0">
                <a:effectLst/>
                <a:latin typeface="Arial" panose="020B0604020202020204" pitchFamily="34" charset="0"/>
                <a:ea typeface="Calibri" panose="020F0502020204030204" pitchFamily="34" charset="0"/>
                <a:cs typeface="Arial" panose="020B0604020202020204" pitchFamily="34" charset="0"/>
              </a:rPr>
              <a:t>. </a:t>
            </a:r>
            <a:endParaRPr lang="en-US"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5376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A84DE289-6D03-BF1E-8A46-8A217B132474}"/>
              </a:ext>
            </a:extLst>
          </p:cNvPr>
          <p:cNvSpPr txBox="1"/>
          <p:nvPr/>
        </p:nvSpPr>
        <p:spPr>
          <a:xfrm>
            <a:off x="11094098" y="765110"/>
            <a:ext cx="849086" cy="369332"/>
          </a:xfrm>
          <a:prstGeom prst="rect">
            <a:avLst/>
          </a:prstGeom>
          <a:solidFill>
            <a:schemeClr val="accent2"/>
          </a:solidFill>
        </p:spPr>
        <p:txBody>
          <a:bodyPr wrap="square" rtlCol="0">
            <a:spAutoFit/>
          </a:bodyPr>
          <a:lstStyle/>
          <a:p>
            <a:r>
              <a:rPr lang="en-US" dirty="0"/>
              <a:t>(24.4)</a:t>
            </a:r>
          </a:p>
        </p:txBody>
      </p:sp>
      <p:sp>
        <p:nvSpPr>
          <p:cNvPr id="2" name="TextBox 1">
            <a:extLst>
              <a:ext uri="{FF2B5EF4-FFF2-40B4-BE49-F238E27FC236}">
                <a16:creationId xmlns:a16="http://schemas.microsoft.com/office/drawing/2014/main" xmlns="" id="{34B907A4-DD96-DCF5-6F25-36215B23E9D9}"/>
              </a:ext>
            </a:extLst>
          </p:cNvPr>
          <p:cNvSpPr txBox="1"/>
          <p:nvPr/>
        </p:nvSpPr>
        <p:spPr>
          <a:xfrm>
            <a:off x="158621" y="130628"/>
            <a:ext cx="10590244" cy="6863417"/>
          </a:xfrm>
          <a:prstGeom prst="rect">
            <a:avLst/>
          </a:prstGeom>
          <a:solidFill>
            <a:schemeClr val="bg2"/>
          </a:solidFill>
        </p:spPr>
        <p:txBody>
          <a:bodyPr wrap="square" rtlCol="0">
            <a:spAutoFit/>
          </a:bodyPr>
          <a:lstStyle/>
          <a:p>
            <a:pPr indent="182880" algn="just"/>
            <a:r>
              <a:rPr lang="en-US" sz="2000" dirty="0">
                <a:effectLst/>
                <a:latin typeface="Arial" panose="020B0604020202020204" pitchFamily="34" charset="0"/>
                <a:ea typeface="Calibri" panose="020F0502020204030204" pitchFamily="34" charset="0"/>
                <a:cs typeface="Arial" panose="020B0604020202020204" pitchFamily="34" charset="0"/>
              </a:rPr>
              <a:t>HV </a:t>
            </a:r>
            <a:r>
              <a:rPr lang="en-US" sz="2000" dirty="0" err="1">
                <a:effectLst/>
                <a:latin typeface="Arial" panose="020B0604020202020204" pitchFamily="34" charset="0"/>
                <a:ea typeface="Calibri" panose="020F0502020204030204" pitchFamily="34" charset="0"/>
                <a:cs typeface="Arial" panose="020B0604020202020204" pitchFamily="34" charset="0"/>
              </a:rPr>
              <a:t>tập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hợp</a:t>
            </a:r>
            <a:r>
              <a:rPr lang="en-US" sz="2000" dirty="0">
                <a:effectLst/>
                <a:latin typeface="Arial" panose="020B0604020202020204" pitchFamily="34" charset="0"/>
                <a:ea typeface="Calibri" panose="020F0502020204030204" pitchFamily="34" charset="0"/>
                <a:cs typeface="Arial" panose="020B0604020202020204" pitchFamily="34" charset="0"/>
              </a:rPr>
              <a:t> ý </a:t>
            </a:r>
            <a:r>
              <a:rPr lang="en-US" sz="2000" dirty="0" err="1">
                <a:effectLst/>
                <a:latin typeface="Arial" panose="020B0604020202020204" pitchFamily="34" charset="0"/>
                <a:ea typeface="Calibri" panose="020F0502020204030204" pitchFamily="34" charset="0"/>
                <a:cs typeface="Arial" panose="020B0604020202020204" pitchFamily="34" charset="0"/>
              </a:rPr>
              <a:t>kiến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đánh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giá</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sự</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hài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lòng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của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bên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liên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quan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về</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nối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PVCĐ, </a:t>
            </a:r>
            <a:r>
              <a:rPr lang="en-US" sz="2000" dirty="0" err="1">
                <a:effectLst/>
                <a:latin typeface="Arial" panose="020B0604020202020204" pitchFamily="34" charset="0"/>
                <a:ea typeface="Calibri" panose="020F0502020204030204" pitchFamily="34" charset="0"/>
                <a:cs typeface="Arial" panose="020B0604020202020204" pitchFamily="34" charset="0"/>
              </a:rPr>
              <a:t>đóng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góp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xã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hội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bằng</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nhiều</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hình</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thức</a:t>
            </a:r>
            <a:r>
              <a:rPr lang="en-US" sz="2000" dirty="0">
                <a:effectLst/>
                <a:latin typeface="Arial" panose="020B0604020202020204" pitchFamily="34" charset="0"/>
                <a:ea typeface="Calibri" panose="020F0502020204030204" pitchFamily="34" charset="0"/>
                <a:cs typeface="Arial" panose="020B0604020202020204" pitchFamily="34" charset="0"/>
              </a:rPr>
              <a:t>: Thư </a:t>
            </a:r>
            <a:r>
              <a:rPr lang="en-US" sz="2000" dirty="0" err="1">
                <a:effectLst/>
                <a:latin typeface="Arial" panose="020B0604020202020204" pitchFamily="34" charset="0"/>
                <a:ea typeface="Calibri" panose="020F0502020204030204" pitchFamily="34" charset="0"/>
                <a:cs typeface="Arial" panose="020B0604020202020204" pitchFamily="34" charset="0"/>
              </a:rPr>
              <a:t>cảm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ơn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Bằng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khen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giấy</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khen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điều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tra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khảo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báo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tổng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động</a:t>
            </a:r>
            <a:r>
              <a:rPr lang="en-US" sz="2000" dirty="0">
                <a:effectLst/>
                <a:latin typeface="Arial" panose="020B0604020202020204" pitchFamily="34" charset="0"/>
                <a:ea typeface="Calibri" panose="020F0502020204030204" pitchFamily="34" charset="0"/>
                <a:cs typeface="Arial" panose="020B0604020202020204" pitchFamily="34" charset="0"/>
              </a:rPr>
              <a:t>... [MC MC113,835,694,844,1047]. </a:t>
            </a:r>
          </a:p>
          <a:p>
            <a:pPr indent="182880" algn="just"/>
            <a:r>
              <a:rPr lang="en-US" sz="2000" dirty="0" err="1">
                <a:effectLst/>
                <a:latin typeface="Arial" panose="020B0604020202020204" pitchFamily="34" charset="0"/>
                <a:ea typeface="Calibri" panose="020F0502020204030204" pitchFamily="34" charset="0"/>
                <a:cs typeface="Arial" panose="020B0604020202020204" pitchFamily="34" charset="0"/>
              </a:rPr>
              <a:t>Căn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cứ</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phản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hồi</a:t>
            </a:r>
            <a:r>
              <a:rPr lang="en-US" sz="2000" dirty="0">
                <a:effectLst/>
                <a:latin typeface="Arial" panose="020B0604020202020204" pitchFamily="34" charset="0"/>
                <a:ea typeface="Calibri" panose="020F0502020204030204" pitchFamily="34" charset="0"/>
                <a:cs typeface="Arial" panose="020B0604020202020204" pitchFamily="34" charset="0"/>
              </a:rPr>
              <a:t>, HV </a:t>
            </a:r>
            <a:r>
              <a:rPr lang="en-US" sz="2000" dirty="0" err="1">
                <a:effectLst/>
                <a:latin typeface="Arial" panose="020B0604020202020204" pitchFamily="34" charset="0"/>
                <a:ea typeface="Calibri" panose="020F0502020204030204" pitchFamily="34" charset="0"/>
                <a:cs typeface="Arial" panose="020B0604020202020204" pitchFamily="34" charset="0"/>
              </a:rPr>
              <a:t>tiến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hành</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rà</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soát</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đánh</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giá</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tổng</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kết</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và</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đề</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xuất</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biện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pháp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cải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tiến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chất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lượng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thể</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hiện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trong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Báo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tổng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hằng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năm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luận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Hội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nghị</a:t>
            </a:r>
            <a:r>
              <a:rPr lang="en-US" sz="2000" dirty="0">
                <a:effectLst/>
                <a:latin typeface="Arial" panose="020B0604020202020204" pitchFamily="34" charset="0"/>
                <a:ea typeface="Calibri" panose="020F0502020204030204" pitchFamily="34" charset="0"/>
                <a:cs typeface="Arial" panose="020B0604020202020204" pitchFamily="34" charset="0"/>
              </a:rPr>
              <a:t>… [MC113,835,694]. Qua </a:t>
            </a:r>
            <a:r>
              <a:rPr lang="en-US" sz="2000" dirty="0" err="1">
                <a:effectLst/>
                <a:latin typeface="Arial" panose="020B0604020202020204" pitchFamily="34" charset="0"/>
                <a:ea typeface="Calibri" panose="020F0502020204030204" pitchFamily="34" charset="0"/>
                <a:cs typeface="Arial" panose="020B0604020202020204" pitchFamily="34" charset="0"/>
              </a:rPr>
              <a:t>đó</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nối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PVCĐ </a:t>
            </a:r>
            <a:r>
              <a:rPr lang="en-US" sz="2000" dirty="0" err="1">
                <a:effectLst/>
                <a:latin typeface="Arial" panose="020B0604020202020204" pitchFamily="34" charset="0"/>
                <a:ea typeface="Calibri" panose="020F0502020204030204" pitchFamily="34" charset="0"/>
                <a:cs typeface="Arial" panose="020B0604020202020204" pitchFamily="34" charset="0"/>
              </a:rPr>
              <a:t>của</a:t>
            </a:r>
            <a:r>
              <a:rPr lang="en-US" sz="2000" dirty="0">
                <a:effectLst/>
                <a:latin typeface="Arial" panose="020B0604020202020204" pitchFamily="34" charset="0"/>
                <a:ea typeface="Calibri" panose="020F0502020204030204" pitchFamily="34" charset="0"/>
                <a:cs typeface="Arial" panose="020B0604020202020204" pitchFamily="34" charset="0"/>
              </a:rPr>
              <a:t> HV </a:t>
            </a:r>
            <a:r>
              <a:rPr lang="en-US" sz="2000" dirty="0" err="1">
                <a:effectLst/>
                <a:latin typeface="Arial" panose="020B0604020202020204" pitchFamily="34" charset="0"/>
                <a:ea typeface="Calibri" panose="020F0502020204030204" pitchFamily="34" charset="0"/>
                <a:cs typeface="Arial" panose="020B0604020202020204" pitchFamily="34" charset="0"/>
              </a:rPr>
              <a:t>ngày</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càng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hút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được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đông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đảo</a:t>
            </a:r>
            <a:r>
              <a:rPr lang="en-US" sz="2000" dirty="0">
                <a:effectLst/>
                <a:latin typeface="Arial" panose="020B0604020202020204" pitchFamily="34" charset="0"/>
                <a:ea typeface="Calibri" panose="020F0502020204030204" pitchFamily="34" charset="0"/>
                <a:cs typeface="Arial" panose="020B0604020202020204" pitchFamily="34" charset="0"/>
              </a:rPr>
              <a:t> CBVCLĐ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SV </a:t>
            </a:r>
            <a:r>
              <a:rPr lang="en-US" sz="2000" dirty="0" err="1">
                <a:effectLst/>
                <a:latin typeface="Arial" panose="020B0604020202020204" pitchFamily="34" charset="0"/>
                <a:ea typeface="Calibri" panose="020F0502020204030204" pitchFamily="34" charset="0"/>
                <a:cs typeface="Arial" panose="020B0604020202020204" pitchFamily="34" charset="0"/>
              </a:rPr>
              <a:t>tham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đối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tượng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phục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vụ</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được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mở</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rộng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chất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lượng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phục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vụ</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được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nâng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cao</a:t>
            </a:r>
            <a:r>
              <a:rPr lang="en-US" sz="2000" dirty="0">
                <a:effectLst/>
                <a:latin typeface="Arial" panose="020B0604020202020204" pitchFamily="34" charset="0"/>
                <a:ea typeface="Calibri" panose="020F0502020204030204" pitchFamily="34" charset="0"/>
                <a:cs typeface="Arial" panose="020B0604020202020204" pitchFamily="34" charset="0"/>
              </a:rPr>
              <a:t>. Ý </a:t>
            </a:r>
            <a:r>
              <a:rPr lang="en-US" sz="2000" dirty="0" err="1">
                <a:effectLst/>
                <a:latin typeface="Arial" panose="020B0604020202020204" pitchFamily="34" charset="0"/>
                <a:ea typeface="Calibri" panose="020F0502020204030204" pitchFamily="34" charset="0"/>
                <a:cs typeface="Arial" panose="020B0604020202020204" pitchFamily="34" charset="0"/>
              </a:rPr>
              <a:t>thức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được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trách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nhiệm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xã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hội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Công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đoàn</a:t>
            </a:r>
            <a:r>
              <a:rPr lang="en-US" sz="2000" dirty="0">
                <a:effectLst/>
                <a:latin typeface="Arial" panose="020B0604020202020204" pitchFamily="34" charset="0"/>
                <a:ea typeface="Calibri" panose="020F0502020204030204" pitchFamily="34" charset="0"/>
                <a:cs typeface="Arial" panose="020B0604020202020204" pitchFamily="34" charset="0"/>
              </a:rPr>
              <a:t> HVNH </a:t>
            </a:r>
            <a:r>
              <a:rPr lang="en-US" sz="2000" dirty="0" err="1">
                <a:effectLst/>
                <a:latin typeface="Arial" panose="020B0604020202020204" pitchFamily="34" charset="0"/>
                <a:ea typeface="Calibri" panose="020F0502020204030204" pitchFamily="34" charset="0"/>
                <a:cs typeface="Arial" panose="020B0604020202020204" pitchFamily="34" charset="0"/>
              </a:rPr>
              <a:t>tổ</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chức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đợt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quyên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góp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ủng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hộ</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đồng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bào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tại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khắp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mọi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miền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Tổ</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quốc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có</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hoàn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cảnh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khó</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khăn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gặp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thiên</a:t>
            </a:r>
            <a:r>
              <a:rPr lang="en-US" sz="2000" dirty="0">
                <a:effectLst/>
                <a:latin typeface="Arial" panose="020B0604020202020204" pitchFamily="34" charset="0"/>
                <a:ea typeface="Calibri" panose="020F0502020204030204" pitchFamily="34" charset="0"/>
                <a:cs typeface="Arial" panose="020B0604020202020204" pitchFamily="34" charset="0"/>
              </a:rPr>
              <a:t> tai, </a:t>
            </a:r>
            <a:r>
              <a:rPr lang="en-US" sz="2000" dirty="0" err="1">
                <a:effectLst/>
                <a:latin typeface="Arial" panose="020B0604020202020204" pitchFamily="34" charset="0"/>
                <a:ea typeface="Calibri" panose="020F0502020204030204" pitchFamily="34" charset="0"/>
                <a:cs typeface="Arial" panose="020B0604020202020204" pitchFamily="34" charset="0"/>
              </a:rPr>
              <a:t>dịch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họa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Bên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cạnh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đó</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công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đền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ơn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đáp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nghĩa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cũng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được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Công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đoàn</a:t>
            </a:r>
            <a:r>
              <a:rPr lang="en-US" sz="2000" dirty="0">
                <a:effectLst/>
                <a:latin typeface="Arial" panose="020B0604020202020204" pitchFamily="34" charset="0"/>
                <a:ea typeface="Calibri" panose="020F0502020204030204" pitchFamily="34" charset="0"/>
                <a:cs typeface="Arial" panose="020B0604020202020204" pitchFamily="34" charset="0"/>
              </a:rPr>
              <a:t> HV </a:t>
            </a:r>
            <a:r>
              <a:rPr lang="en-US" sz="2000" dirty="0" err="1">
                <a:effectLst/>
                <a:latin typeface="Arial" panose="020B0604020202020204" pitchFamily="34" charset="0"/>
                <a:ea typeface="Calibri" panose="020F0502020204030204" pitchFamily="34" charset="0"/>
                <a:cs typeface="Arial" panose="020B0604020202020204" pitchFamily="34" charset="0"/>
              </a:rPr>
              <a:t>triển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khai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thường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xuyên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định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kỳ</a:t>
            </a:r>
            <a:r>
              <a:rPr lang="en-US" sz="2000" dirty="0">
                <a:effectLst/>
                <a:latin typeface="Arial" panose="020B0604020202020204" pitchFamily="34" charset="0"/>
                <a:ea typeface="Calibri" panose="020F0502020204030204" pitchFamily="34" charset="0"/>
                <a:cs typeface="Arial" panose="020B0604020202020204" pitchFamily="34" charset="0"/>
              </a:rPr>
              <a:t>…... </a:t>
            </a:r>
          </a:p>
          <a:p>
            <a:pPr indent="182880" algn="just"/>
            <a:r>
              <a:rPr lang="en-US" sz="2000" dirty="0">
                <a:effectLst/>
                <a:latin typeface="Arial" panose="020B0604020202020204" pitchFamily="34" charset="0"/>
                <a:ea typeface="Calibri" panose="020F0502020204030204" pitchFamily="34" charset="0"/>
                <a:cs typeface="Arial" panose="020B0604020202020204" pitchFamily="34" charset="0"/>
              </a:rPr>
              <a:t>Sau </a:t>
            </a:r>
            <a:r>
              <a:rPr lang="en-US" sz="2000" dirty="0" err="1">
                <a:effectLst/>
                <a:latin typeface="Arial" panose="020B0604020202020204" pitchFamily="34" charset="0"/>
                <a:ea typeface="Calibri" panose="020F0502020204030204" pitchFamily="34" charset="0"/>
                <a:cs typeface="Arial" panose="020B0604020202020204" pitchFamily="34" charset="0"/>
              </a:rPr>
              <a:t>mỗi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Công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đoàn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Học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viện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tiến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hành</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rà</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soát</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lại</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hiệu</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quả</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hoạt</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động</a:t>
            </a:r>
            <a:r>
              <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đánh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giá</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hiệu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của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để</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rút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ra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bài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học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tiếp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theo.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Với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chiến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dịch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tình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nguyện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mạnh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mẽ</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hầu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người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hưởng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lợi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địa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phương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đánh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giá</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cao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sự</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đóng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góp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của</a:t>
            </a:r>
            <a:r>
              <a:rPr lang="en-US" sz="2000" dirty="0">
                <a:effectLst/>
                <a:latin typeface="Arial" panose="020B0604020202020204" pitchFamily="34" charset="0"/>
                <a:ea typeface="Calibri" panose="020F0502020204030204" pitchFamily="34" charset="0"/>
                <a:cs typeface="Arial" panose="020B0604020202020204" pitchFamily="34" charset="0"/>
              </a:rPr>
              <a:t> HV </a:t>
            </a:r>
            <a:r>
              <a:rPr lang="en-US" sz="2000" dirty="0" err="1">
                <a:effectLst/>
                <a:latin typeface="Arial" panose="020B0604020202020204" pitchFamily="34" charset="0"/>
                <a:ea typeface="Calibri" panose="020F0502020204030204" pitchFamily="34" charset="0"/>
                <a:cs typeface="Arial" panose="020B0604020202020204" pitchFamily="34" charset="0"/>
              </a:rPr>
              <a:t>vào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sự</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triển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kinh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tế</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văn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hoá</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xã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hội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của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địa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phương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nhân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tập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thể</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tham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công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phục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vụ</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đồng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đơn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vị</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tiếp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nhận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ngày</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càng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đánh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giá</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cao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chất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lượng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của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công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phục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vụ</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đồng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của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Học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viện</a:t>
            </a:r>
            <a:r>
              <a:rPr lang="en-US" sz="2000" dirty="0">
                <a:effectLst/>
                <a:latin typeface="Arial" panose="020B0604020202020204" pitchFamily="34" charset="0"/>
                <a:ea typeface="Calibri" panose="020F0502020204030204" pitchFamily="34" charset="0"/>
                <a:cs typeface="Arial" panose="020B0604020202020204" pitchFamily="34" charset="0"/>
              </a:rPr>
              <a:t>. </a:t>
            </a:r>
          </a:p>
          <a:p>
            <a:pPr indent="182880" algn="just"/>
            <a:r>
              <a:rPr lang="en-US" sz="2000" dirty="0" err="1">
                <a:effectLst/>
                <a:latin typeface="Arial" panose="020B0604020202020204" pitchFamily="34" charset="0"/>
                <a:ea typeface="Calibri" panose="020F0502020204030204" pitchFamily="34" charset="0"/>
                <a:cs typeface="Arial" panose="020B0604020202020204" pitchFamily="34" charset="0"/>
              </a:rPr>
              <a:t>Tập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thể</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bộ</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giảng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viên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sinh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viên</a:t>
            </a:r>
            <a:r>
              <a:rPr lang="en-US" sz="2000" dirty="0">
                <a:effectLst/>
                <a:latin typeface="Arial" panose="020B0604020202020204" pitchFamily="34" charset="0"/>
                <a:ea typeface="Calibri" panose="020F0502020204030204" pitchFamily="34" charset="0"/>
                <a:cs typeface="Arial" panose="020B0604020202020204" pitchFamily="34" charset="0"/>
              </a:rPr>
              <a:t> HV </a:t>
            </a:r>
            <a:r>
              <a:rPr lang="en-US" sz="2000" dirty="0" err="1">
                <a:effectLst/>
                <a:latin typeface="Arial" panose="020B0604020202020204" pitchFamily="34" charset="0"/>
                <a:ea typeface="Calibri" panose="020F0502020204030204" pitchFamily="34" charset="0"/>
                <a:cs typeface="Arial" panose="020B0604020202020204" pitchFamily="34" charset="0"/>
              </a:rPr>
              <a:t>luôn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quan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tâm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dạng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hóa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tăng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cường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nối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phục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vụ</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đồng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thực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hiện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tốt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trách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nhiệm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với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xã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hội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với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mục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tiêu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đề</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cao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tinh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thần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trách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nhiệm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với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tập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thể</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xã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hội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đồng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tăng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cường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sự</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gắn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với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cộng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đồng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đóng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góp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sự</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triển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bền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vững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của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ngành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nền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kinh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tế</a:t>
            </a:r>
            <a:r>
              <a:rPr lang="en-US" sz="2000" dirty="0">
                <a:effectLst/>
                <a:latin typeface="Arial" panose="020B0604020202020204" pitchFamily="34" charset="0"/>
                <a:ea typeface="Calibri" panose="020F0502020204030204" pitchFamily="34" charset="0"/>
                <a:cs typeface="Arial" panose="020B0604020202020204" pitchFamily="34" charset="0"/>
              </a:rPr>
              <a:t>. </a:t>
            </a:r>
          </a:p>
          <a:p>
            <a:pPr algn="just"/>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295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ABEE0-68AF-4EFC-9CD4-BE832B18EFF9}"/>
              </a:ext>
            </a:extLst>
          </p:cNvPr>
          <p:cNvSpPr>
            <a:spLocks noGrp="1"/>
          </p:cNvSpPr>
          <p:nvPr>
            <p:ph type="title"/>
          </p:nvPr>
        </p:nvSpPr>
        <p:spPr>
          <a:xfrm>
            <a:off x="838200" y="572225"/>
            <a:ext cx="10515600" cy="2460224"/>
          </a:xfrm>
          <a:solidFill>
            <a:schemeClr val="accent4">
              <a:lumMod val="20000"/>
              <a:lumOff val="80000"/>
            </a:schemeClr>
          </a:solidFill>
        </p:spPr>
        <p:txBody>
          <a:bodyPr>
            <a:normAutofit fontScale="90000"/>
          </a:bodyPr>
          <a:lstStyle/>
          <a:p>
            <a:pPr algn="ctr">
              <a:lnSpc>
                <a:spcPct val="150000"/>
              </a:lnSpc>
              <a:spcBef>
                <a:spcPts val="1200"/>
              </a:spcBef>
              <a:spcAft>
                <a:spcPts val="1200"/>
              </a:spcAft>
            </a:pPr>
            <a:r>
              <a:rPr lang="en-US" sz="5300" b="1" dirty="0">
                <a:solidFill>
                  <a:srgbClr val="3333FF"/>
                </a:solidFill>
                <a:latin typeface="+mn-lt"/>
              </a:rPr>
              <a:t>Xin </a:t>
            </a:r>
            <a:r>
              <a:rPr lang="en-US" sz="5300" b="1" dirty="0" err="1">
                <a:solidFill>
                  <a:srgbClr val="3333FF"/>
                </a:solidFill>
                <a:latin typeface="+mn-lt"/>
              </a:rPr>
              <a:t>chân</a:t>
            </a:r>
            <a:r>
              <a:rPr lang="en-US" sz="5300" b="1" dirty="0">
                <a:solidFill>
                  <a:srgbClr val="3333FF"/>
                </a:solidFill>
                <a:latin typeface="+mn-lt"/>
              </a:rPr>
              <a:t> </a:t>
            </a:r>
            <a:r>
              <a:rPr lang="en-US" sz="5300" b="1" dirty="0" err="1">
                <a:solidFill>
                  <a:srgbClr val="3333FF"/>
                </a:solidFill>
                <a:latin typeface="+mn-lt"/>
              </a:rPr>
              <a:t>thành</a:t>
            </a:r>
            <a:r>
              <a:rPr lang="en-US" sz="5300" b="1" dirty="0">
                <a:solidFill>
                  <a:srgbClr val="3333FF"/>
                </a:solidFill>
                <a:latin typeface="+mn-lt"/>
              </a:rPr>
              <a:t> </a:t>
            </a:r>
            <a:r>
              <a:rPr lang="en-US" sz="5300" b="1" dirty="0" err="1">
                <a:solidFill>
                  <a:srgbClr val="3333FF"/>
                </a:solidFill>
                <a:latin typeface="+mn-lt"/>
              </a:rPr>
              <a:t>cảm</a:t>
            </a:r>
            <a:r>
              <a:rPr lang="en-US" sz="5300" b="1" dirty="0">
                <a:solidFill>
                  <a:srgbClr val="3333FF"/>
                </a:solidFill>
                <a:latin typeface="+mn-lt"/>
              </a:rPr>
              <a:t> </a:t>
            </a:r>
            <a:r>
              <a:rPr lang="en-US" sz="5300" b="1" dirty="0" err="1">
                <a:solidFill>
                  <a:srgbClr val="3333FF"/>
                </a:solidFill>
                <a:latin typeface="+mn-lt"/>
              </a:rPr>
              <a:t>ơn</a:t>
            </a:r>
            <a:r>
              <a:rPr lang="en-US" sz="5300" b="1" dirty="0">
                <a:solidFill>
                  <a:srgbClr val="3333FF"/>
                </a:solidFill>
                <a:latin typeface="+mn-lt"/>
              </a:rPr>
              <a:t> </a:t>
            </a:r>
            <a:r>
              <a:rPr lang="en-US" sz="5300" b="1" dirty="0" err="1">
                <a:solidFill>
                  <a:srgbClr val="3333FF"/>
                </a:solidFill>
                <a:latin typeface="+mn-lt"/>
              </a:rPr>
              <a:t>các</a:t>
            </a:r>
            <a:r>
              <a:rPr lang="en-US" sz="5300" b="1" dirty="0">
                <a:solidFill>
                  <a:srgbClr val="3333FF"/>
                </a:solidFill>
                <a:latin typeface="+mn-lt"/>
              </a:rPr>
              <a:t> </a:t>
            </a:r>
            <a:r>
              <a:rPr lang="en-US" sz="5300" b="1" dirty="0" err="1">
                <a:solidFill>
                  <a:srgbClr val="3333FF"/>
                </a:solidFill>
                <a:latin typeface="+mn-lt"/>
              </a:rPr>
              <a:t>Quý</a:t>
            </a:r>
            <a:r>
              <a:rPr lang="en-US" sz="5300" b="1" dirty="0">
                <a:solidFill>
                  <a:srgbClr val="3333FF"/>
                </a:solidFill>
                <a:latin typeface="+mn-lt"/>
              </a:rPr>
              <a:t> </a:t>
            </a:r>
            <a:r>
              <a:rPr lang="en-US" sz="5300" b="1" dirty="0" err="1">
                <a:solidFill>
                  <a:srgbClr val="3333FF"/>
                </a:solidFill>
                <a:latin typeface="+mn-lt"/>
              </a:rPr>
              <a:t>Thày</a:t>
            </a:r>
            <a:r>
              <a:rPr lang="en-US" sz="5300" b="1" dirty="0">
                <a:solidFill>
                  <a:srgbClr val="3333FF"/>
                </a:solidFill>
                <a:latin typeface="+mn-lt"/>
              </a:rPr>
              <a:t>/</a:t>
            </a:r>
            <a:r>
              <a:rPr lang="en-US" sz="5300" b="1" dirty="0" err="1">
                <a:solidFill>
                  <a:srgbClr val="3333FF"/>
                </a:solidFill>
                <a:latin typeface="+mn-lt"/>
              </a:rPr>
              <a:t>Cô</a:t>
            </a:r>
            <a:r>
              <a:rPr lang="en-US" sz="5300" b="1" dirty="0">
                <a:solidFill>
                  <a:srgbClr val="3333FF"/>
                </a:solidFill>
                <a:latin typeface="+mn-lt"/>
              </a:rPr>
              <a:t> </a:t>
            </a:r>
            <a:r>
              <a:rPr lang="en-US" sz="5400" b="1" dirty="0">
                <a:solidFill>
                  <a:srgbClr val="3333FF"/>
                </a:solidFill>
              </a:rPr>
              <a:t/>
            </a:r>
            <a:br>
              <a:rPr lang="en-US" sz="5400" b="1" dirty="0">
                <a:solidFill>
                  <a:srgbClr val="3333FF"/>
                </a:solidFill>
              </a:rPr>
            </a:br>
            <a:r>
              <a:rPr lang="en-US" sz="5400" b="1" dirty="0" err="1">
                <a:solidFill>
                  <a:srgbClr val="3333FF"/>
                </a:solidFill>
              </a:rPr>
              <a:t>chú</a:t>
            </a:r>
            <a:r>
              <a:rPr lang="en-US" sz="5400" b="1" dirty="0">
                <a:solidFill>
                  <a:srgbClr val="3333FF"/>
                </a:solidFill>
              </a:rPr>
              <a:t> ý </a:t>
            </a:r>
            <a:r>
              <a:rPr lang="en-US" sz="5400" b="1" dirty="0" err="1">
                <a:solidFill>
                  <a:srgbClr val="3333FF"/>
                </a:solidFill>
              </a:rPr>
              <a:t>lắng</a:t>
            </a:r>
            <a:r>
              <a:rPr lang="en-US" sz="5400" b="1" dirty="0">
                <a:solidFill>
                  <a:srgbClr val="3333FF"/>
                </a:solidFill>
              </a:rPr>
              <a:t> </a:t>
            </a:r>
            <a:r>
              <a:rPr lang="en-US" sz="5400" b="1" dirty="0" err="1">
                <a:solidFill>
                  <a:srgbClr val="3333FF"/>
                </a:solidFill>
              </a:rPr>
              <a:t>nghe</a:t>
            </a:r>
            <a:endParaRPr lang="en-US" sz="5400" b="1" dirty="0">
              <a:solidFill>
                <a:srgbClr val="3333FF"/>
              </a:solidFill>
            </a:endParaRPr>
          </a:p>
        </p:txBody>
      </p:sp>
      <p:pic>
        <p:nvPicPr>
          <p:cNvPr id="8" name="Content Placeholder 7" descr="Question mark against red wall">
            <a:extLst>
              <a:ext uri="{FF2B5EF4-FFF2-40B4-BE49-F238E27FC236}">
                <a16:creationId xmlns:a16="http://schemas.microsoft.com/office/drawing/2014/main" xmlns="" id="{C94FCA7B-CE3B-4525-9437-4396EFDDF86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268232" y="2010682"/>
            <a:ext cx="7198336" cy="4351338"/>
          </a:xfrm>
        </p:spPr>
      </p:pic>
    </p:spTree>
    <p:extLst>
      <p:ext uri="{BB962C8B-B14F-4D97-AF65-F5344CB8AC3E}">
        <p14:creationId xmlns:p14="http://schemas.microsoft.com/office/powerpoint/2010/main" val="3592833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D25A1F-85FB-4F02-82F6-97495211DCE3}"/>
              </a:ext>
            </a:extLst>
          </p:cNvPr>
          <p:cNvSpPr>
            <a:spLocks noGrp="1"/>
          </p:cNvSpPr>
          <p:nvPr>
            <p:ph type="title"/>
          </p:nvPr>
        </p:nvSpPr>
        <p:spPr>
          <a:xfrm>
            <a:off x="1737826" y="285101"/>
            <a:ext cx="8716347" cy="791871"/>
          </a:xfrm>
        </p:spPr>
        <p:txBody>
          <a:bodyPr>
            <a:normAutofit fontScale="90000"/>
          </a:bodyPr>
          <a:lstStyle/>
          <a:p>
            <a:pPr algn="ctr"/>
            <a:r>
              <a:rPr lang="en-US" b="1" dirty="0">
                <a:solidFill>
                  <a:srgbClr val="3333FF"/>
                </a:solidFill>
                <a:highlight>
                  <a:srgbClr val="C0C0C0"/>
                </a:highlight>
                <a:latin typeface="Times New Roman" panose="02020603050405020304" pitchFamily="18" charset="0"/>
                <a:cs typeface="Times New Roman" panose="02020603050405020304" pitchFamily="18" charset="0"/>
              </a:rPr>
              <a:t>CÁC VĂN BẢN LIÊN QUAN TC 24 </a:t>
            </a:r>
            <a:endParaRPr lang="en-US" dirty="0">
              <a:highlight>
                <a:srgbClr val="C0C0C0"/>
              </a:highlight>
            </a:endParaRPr>
          </a:p>
        </p:txBody>
      </p:sp>
      <p:graphicFrame>
        <p:nvGraphicFramePr>
          <p:cNvPr id="4" name="Content Placeholder 3">
            <a:extLst>
              <a:ext uri="{FF2B5EF4-FFF2-40B4-BE49-F238E27FC236}">
                <a16:creationId xmlns:a16="http://schemas.microsoft.com/office/drawing/2014/main" xmlns="" id="{8F6D26ED-A452-4B16-8087-9D84622F1CDA}"/>
              </a:ext>
            </a:extLst>
          </p:cNvPr>
          <p:cNvGraphicFramePr>
            <a:graphicFrameLocks noGrp="1"/>
          </p:cNvGraphicFramePr>
          <p:nvPr>
            <p:ph idx="1"/>
            <p:extLst>
              <p:ext uri="{D42A27DB-BD31-4B8C-83A1-F6EECF244321}">
                <p14:modId xmlns:p14="http://schemas.microsoft.com/office/powerpoint/2010/main" val="174540898"/>
              </p:ext>
            </p:extLst>
          </p:nvPr>
        </p:nvGraphicFramePr>
        <p:xfrm>
          <a:off x="559837" y="1260256"/>
          <a:ext cx="11420669" cy="50999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1952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2B5C30-9B6E-917D-7797-44038CCFC66C}"/>
              </a:ext>
            </a:extLst>
          </p:cNvPr>
          <p:cNvSpPr>
            <a:spLocks noGrp="1"/>
          </p:cNvSpPr>
          <p:nvPr>
            <p:ph type="title"/>
          </p:nvPr>
        </p:nvSpPr>
        <p:spPr>
          <a:xfrm>
            <a:off x="3161522" y="0"/>
            <a:ext cx="4853473" cy="751642"/>
          </a:xfrm>
        </p:spPr>
        <p:txBody>
          <a:bodyPr>
            <a:normAutofit fontScale="90000"/>
          </a:bodyPr>
          <a:lstStyle/>
          <a:p>
            <a:r>
              <a:rPr lang="en-US" sz="5400" b="1" dirty="0" err="1">
                <a:solidFill>
                  <a:srgbClr val="FF0000"/>
                </a:solidFill>
                <a:latin typeface="Times New Roman" panose="02020603050405020304" pitchFamily="18" charset="0"/>
                <a:cs typeface="Times New Roman" panose="02020603050405020304" pitchFamily="18" charset="0"/>
              </a:rPr>
              <a:t>Vị</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trí</a:t>
            </a:r>
            <a:r>
              <a:rPr lang="en-US" sz="5400" b="1" dirty="0">
                <a:solidFill>
                  <a:srgbClr val="FF0000"/>
                </a:solidFill>
                <a:latin typeface="Times New Roman" panose="02020603050405020304" pitchFamily="18" charset="0"/>
                <a:cs typeface="Times New Roman" panose="02020603050405020304" pitchFamily="18" charset="0"/>
              </a:rPr>
              <a:t>  TC 24</a:t>
            </a:r>
          </a:p>
        </p:txBody>
      </p:sp>
      <p:graphicFrame>
        <p:nvGraphicFramePr>
          <p:cNvPr id="4" name="Content Placeholder 3">
            <a:extLst>
              <a:ext uri="{FF2B5EF4-FFF2-40B4-BE49-F238E27FC236}">
                <a16:creationId xmlns:a16="http://schemas.microsoft.com/office/drawing/2014/main" xmlns="" id="{C1312DD1-98F2-0771-6741-2E20DEB4100F}"/>
              </a:ext>
            </a:extLst>
          </p:cNvPr>
          <p:cNvGraphicFramePr>
            <a:graphicFrameLocks noGrp="1"/>
          </p:cNvGraphicFramePr>
          <p:nvPr>
            <p:ph idx="1"/>
            <p:extLst>
              <p:ext uri="{D42A27DB-BD31-4B8C-83A1-F6EECF244321}">
                <p14:modId xmlns:p14="http://schemas.microsoft.com/office/powerpoint/2010/main" val="3094157483"/>
              </p:ext>
            </p:extLst>
          </p:nvPr>
        </p:nvGraphicFramePr>
        <p:xfrm>
          <a:off x="0" y="664930"/>
          <a:ext cx="11997129" cy="5613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rrow: Bent-Up 5">
            <a:extLst>
              <a:ext uri="{FF2B5EF4-FFF2-40B4-BE49-F238E27FC236}">
                <a16:creationId xmlns:a16="http://schemas.microsoft.com/office/drawing/2014/main" xmlns="" id="{955A2B80-26C9-FFEA-162E-A451ACD3B92A}"/>
              </a:ext>
            </a:extLst>
          </p:cNvPr>
          <p:cNvSpPr/>
          <p:nvPr/>
        </p:nvSpPr>
        <p:spPr>
          <a:xfrm rot="5400000">
            <a:off x="1510604" y="4742249"/>
            <a:ext cx="810689" cy="92294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3" name="Arrow: Bent-Up 2">
            <a:extLst>
              <a:ext uri="{FF2B5EF4-FFF2-40B4-BE49-F238E27FC236}">
                <a16:creationId xmlns:a16="http://schemas.microsoft.com/office/drawing/2014/main" xmlns="" id="{13C4664F-DE4B-EF63-DF61-FD8E835055F6}"/>
              </a:ext>
            </a:extLst>
          </p:cNvPr>
          <p:cNvSpPr/>
          <p:nvPr/>
        </p:nvSpPr>
        <p:spPr>
          <a:xfrm rot="5400000">
            <a:off x="7305612" y="5056068"/>
            <a:ext cx="810688" cy="109009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4165644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D7BE7943-38E3-4F92-8426-C7506BA305FF}"/>
              </a:ext>
            </a:extLst>
          </p:cNvPr>
          <p:cNvGraphicFramePr>
            <a:graphicFrameLocks noGrp="1"/>
          </p:cNvGraphicFramePr>
          <p:nvPr>
            <p:ph idx="1"/>
            <p:extLst>
              <p:ext uri="{D42A27DB-BD31-4B8C-83A1-F6EECF244321}">
                <p14:modId xmlns:p14="http://schemas.microsoft.com/office/powerpoint/2010/main" val="3526556429"/>
              </p:ext>
            </p:extLst>
          </p:nvPr>
        </p:nvGraphicFramePr>
        <p:xfrm>
          <a:off x="803311" y="83976"/>
          <a:ext cx="11121211" cy="6568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969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64892" y="1"/>
            <a:ext cx="12027108" cy="899159"/>
          </a:xfrm>
          <a:solidFill>
            <a:schemeClr val="accent6">
              <a:lumMod val="20000"/>
              <a:lumOff val="80000"/>
            </a:schemeClr>
          </a:solidFill>
        </p:spPr>
        <p:txBody>
          <a:bodyPr>
            <a:normAutofit/>
          </a:bodyPr>
          <a:lstStyle/>
          <a:p>
            <a:r>
              <a:rPr lang="vi-VN" sz="2400" b="1" dirty="0">
                <a:solidFill>
                  <a:srgbClr val="FF0000"/>
                </a:solidFill>
                <a:effectLst/>
              </a:rPr>
              <a:t>TC 2</a:t>
            </a:r>
            <a:r>
              <a:rPr lang="en-US" sz="2400" b="1" dirty="0">
                <a:solidFill>
                  <a:srgbClr val="FF0000"/>
                </a:solidFill>
                <a:effectLst/>
              </a:rPr>
              <a:t>4</a:t>
            </a:r>
            <a:r>
              <a:rPr lang="vi-VN" sz="2400" b="1" dirty="0">
                <a:solidFill>
                  <a:srgbClr val="FF0000"/>
                </a:solidFill>
                <a:effectLst/>
              </a:rPr>
              <a:t>.1.</a:t>
            </a:r>
            <a:r>
              <a:rPr lang="en-US" sz="2400" b="1" dirty="0">
                <a:solidFill>
                  <a:srgbClr val="FF0000"/>
                </a:solidFill>
                <a:effectLst/>
              </a:rPr>
              <a:t> </a:t>
            </a:r>
            <a:r>
              <a:rPr lang="vi-VN" sz="2400" b="1" dirty="0">
                <a:solidFill>
                  <a:srgbClr val="0000FF"/>
                </a:solidFill>
                <a:effectLst/>
                <a:latin typeface="Times New Roman" panose="02020603050405020304" pitchFamily="18" charset="0"/>
                <a:ea typeface="Arial" panose="020B0604020202020204" pitchFamily="34" charset="0"/>
              </a:rPr>
              <a:t>Loại hình và khối lượng </a:t>
            </a:r>
            <a:r>
              <a:rPr lang="vi-VN" sz="2400" b="1" dirty="0">
                <a:solidFill>
                  <a:srgbClr val="FF0000"/>
                </a:solidFill>
                <a:effectLst/>
                <a:latin typeface="Times New Roman" panose="02020603050405020304" pitchFamily="18" charset="0"/>
                <a:ea typeface="Arial" panose="020B0604020202020204" pitchFamily="34" charset="0"/>
              </a:rPr>
              <a:t>tham gia vào hoạt động kết nối và </a:t>
            </a:r>
            <a:r>
              <a:rPr lang="en-US" sz="2400" b="1" dirty="0">
                <a:solidFill>
                  <a:srgbClr val="FF0000"/>
                </a:solidFill>
                <a:effectLst/>
                <a:latin typeface="Times New Roman" panose="02020603050405020304" pitchFamily="18" charset="0"/>
                <a:ea typeface="Arial" panose="020B0604020202020204" pitchFamily="34" charset="0"/>
              </a:rPr>
              <a:t>PVCĐ</a:t>
            </a:r>
            <a:r>
              <a:rPr lang="vi-VN" sz="2400" b="1" dirty="0">
                <a:solidFill>
                  <a:srgbClr val="FF0000"/>
                </a:solidFill>
                <a:effectLst/>
                <a:latin typeface="Times New Roman" panose="02020603050405020304" pitchFamily="18" charset="0"/>
                <a:ea typeface="Arial" panose="020B0604020202020204" pitchFamily="34" charset="0"/>
              </a:rPr>
              <a:t>, đóng góp cho xã hội được </a:t>
            </a:r>
            <a:r>
              <a:rPr lang="vi-VN" sz="2400" b="1" dirty="0">
                <a:solidFill>
                  <a:srgbClr val="0000FF"/>
                </a:solidFill>
                <a:effectLst/>
                <a:latin typeface="Times New Roman" panose="02020603050405020304" pitchFamily="18" charset="0"/>
                <a:ea typeface="Arial" panose="020B0604020202020204" pitchFamily="34" charset="0"/>
              </a:rPr>
              <a:t>xác lập, giám sát</a:t>
            </a:r>
            <a:r>
              <a:rPr lang="vi-VN" sz="2400" b="1" dirty="0">
                <a:solidFill>
                  <a:srgbClr val="FF0000"/>
                </a:solidFill>
                <a:effectLst/>
                <a:latin typeface="Times New Roman" panose="02020603050405020304" pitchFamily="18" charset="0"/>
                <a:ea typeface="Arial" panose="020B0604020202020204" pitchFamily="34" charset="0"/>
              </a:rPr>
              <a:t> và </a:t>
            </a:r>
            <a:r>
              <a:rPr lang="vi-VN" sz="2400" b="1" dirty="0">
                <a:solidFill>
                  <a:srgbClr val="0000FF"/>
                </a:solidFill>
                <a:effectLst/>
                <a:latin typeface="Times New Roman" panose="02020603050405020304" pitchFamily="18" charset="0"/>
                <a:ea typeface="Arial" panose="020B0604020202020204" pitchFamily="34" charset="0"/>
              </a:rPr>
              <a:t>đối sánh </a:t>
            </a:r>
            <a:r>
              <a:rPr lang="vi-VN" sz="2400" b="1" dirty="0">
                <a:solidFill>
                  <a:srgbClr val="FF0000"/>
                </a:solidFill>
                <a:effectLst/>
                <a:latin typeface="Times New Roman" panose="02020603050405020304" pitchFamily="18" charset="0"/>
                <a:ea typeface="Arial" panose="020B0604020202020204" pitchFamily="34" charset="0"/>
              </a:rPr>
              <a:t>để cải tiến.</a:t>
            </a:r>
            <a:endParaRPr lang="en-US" sz="2000" b="1" dirty="0">
              <a:latin typeface="Times New Roman" panose="02020603050405020304" pitchFamily="18" charset="0"/>
              <a:cs typeface="Times New Roman" panose="02020603050405020304" pitchFamily="18"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1258140567"/>
              </p:ext>
            </p:extLst>
          </p:nvPr>
        </p:nvGraphicFramePr>
        <p:xfrm>
          <a:off x="83976" y="899160"/>
          <a:ext cx="11922967" cy="5958839"/>
        </p:xfrm>
        <a:graphic>
          <a:graphicData uri="http://schemas.openxmlformats.org/drawingml/2006/table">
            <a:tbl>
              <a:tblPr firstRow="1" bandRow="1">
                <a:tableStyleId>{5C22544A-7EE6-4342-B048-85BDC9FD1C3A}</a:tableStyleId>
              </a:tblPr>
              <a:tblGrid>
                <a:gridCol w="1711417">
                  <a:extLst>
                    <a:ext uri="{9D8B030D-6E8A-4147-A177-3AD203B41FA5}">
                      <a16:colId xmlns:a16="http://schemas.microsoft.com/office/drawing/2014/main" xmlns="" val="1338212068"/>
                    </a:ext>
                  </a:extLst>
                </a:gridCol>
                <a:gridCol w="3607444">
                  <a:extLst>
                    <a:ext uri="{9D8B030D-6E8A-4147-A177-3AD203B41FA5}">
                      <a16:colId xmlns:a16="http://schemas.microsoft.com/office/drawing/2014/main" xmlns="" val="4227679062"/>
                    </a:ext>
                  </a:extLst>
                </a:gridCol>
                <a:gridCol w="6604106">
                  <a:extLst>
                    <a:ext uri="{9D8B030D-6E8A-4147-A177-3AD203B41FA5}">
                      <a16:colId xmlns:a16="http://schemas.microsoft.com/office/drawing/2014/main" xmlns="" val="2341633141"/>
                    </a:ext>
                  </a:extLst>
                </a:gridCol>
              </a:tblGrid>
              <a:tr h="4470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dirty="0">
                          <a:solidFill>
                            <a:srgbClr val="FFFF00"/>
                          </a:solidFill>
                          <a:effectLst/>
                          <a:latin typeface="Arial" panose="020B0604020202020204" pitchFamily="34" charset="0"/>
                          <a:ea typeface="+mn-ea"/>
                          <a:cs typeface="Arial" panose="020B0604020202020204" pitchFamily="34" charset="0"/>
                        </a:rPr>
                        <a:t>Y/c TC</a:t>
                      </a:r>
                    </a:p>
                  </a:txBody>
                  <a:tcPr/>
                </a:tc>
                <a:tc>
                  <a:txBody>
                    <a:bodyPr/>
                    <a:lstStyle/>
                    <a:p>
                      <a:r>
                        <a:rPr lang="en-US" sz="1600" dirty="0" err="1">
                          <a:solidFill>
                            <a:schemeClr val="tx1"/>
                          </a:solidFill>
                          <a:latin typeface="Arial" panose="020B0604020202020204" pitchFamily="34" charset="0"/>
                          <a:cs typeface="Arial" panose="020B0604020202020204" pitchFamily="34" charset="0"/>
                        </a:rPr>
                        <a:t>Mốc</a:t>
                      </a:r>
                      <a:r>
                        <a:rPr lang="en-US" sz="1600" dirty="0">
                          <a:solidFill>
                            <a:schemeClr val="tx1"/>
                          </a:solidFill>
                          <a:latin typeface="Arial" panose="020B0604020202020204" pitchFamily="34" charset="0"/>
                          <a:cs typeface="Arial" panose="020B0604020202020204" pitchFamily="34" charset="0"/>
                        </a:rPr>
                        <a:t> </a:t>
                      </a:r>
                      <a:r>
                        <a:rPr lang="en-US" sz="1600" dirty="0" err="1">
                          <a:solidFill>
                            <a:schemeClr val="tx1"/>
                          </a:solidFill>
                          <a:latin typeface="Arial" panose="020B0604020202020204" pitchFamily="34" charset="0"/>
                          <a:cs typeface="Arial" panose="020B0604020202020204" pitchFamily="34" charset="0"/>
                        </a:rPr>
                        <a:t>chuẩn</a:t>
                      </a:r>
                      <a:endParaRPr lang="en-US" sz="1600" dirty="0">
                        <a:solidFill>
                          <a:schemeClr val="tx1"/>
                        </a:solidFill>
                        <a:latin typeface="Arial" panose="020B0604020202020204" pitchFamily="34" charset="0"/>
                        <a:cs typeface="Arial" panose="020B0604020202020204" pitchFamily="34" charset="0"/>
                      </a:endParaRPr>
                    </a:p>
                  </a:txBody>
                  <a:tcPr>
                    <a:noFill/>
                  </a:tcPr>
                </a:tc>
                <a:tc>
                  <a:txBody>
                    <a:bodyPr/>
                    <a:lstStyle/>
                    <a:p>
                      <a:r>
                        <a:rPr lang="en-US" sz="1600" dirty="0">
                          <a:solidFill>
                            <a:schemeClr val="tx1"/>
                          </a:solidFill>
                          <a:latin typeface="Arial" panose="020B0604020202020204" pitchFamily="34" charset="0"/>
                          <a:cs typeface="Arial" panose="020B0604020202020204" pitchFamily="34" charset="0"/>
                        </a:rPr>
                        <a:t>Minh </a:t>
                      </a:r>
                      <a:r>
                        <a:rPr lang="en-US" sz="1600" dirty="0" err="1">
                          <a:solidFill>
                            <a:schemeClr val="tx1"/>
                          </a:solidFill>
                          <a:latin typeface="Arial" panose="020B0604020202020204" pitchFamily="34" charset="0"/>
                          <a:cs typeface="Arial" panose="020B0604020202020204" pitchFamily="34" charset="0"/>
                        </a:rPr>
                        <a:t>chứng</a:t>
                      </a:r>
                      <a:endParaRPr lang="en-US" sz="1600" dirty="0">
                        <a:solidFill>
                          <a:schemeClr val="tx1"/>
                        </a:solidFill>
                        <a:latin typeface="Arial" panose="020B0604020202020204" pitchFamily="34" charset="0"/>
                        <a:cs typeface="Arial" panose="020B0604020202020204" pitchFamily="34" charset="0"/>
                      </a:endParaRPr>
                    </a:p>
                  </a:txBody>
                  <a:tcPr>
                    <a:solidFill>
                      <a:schemeClr val="bg2"/>
                    </a:solidFill>
                  </a:tcPr>
                </a:tc>
                <a:extLst>
                  <a:ext uri="{0D108BD9-81ED-4DB2-BD59-A6C34878D82A}">
                    <a16:rowId xmlns:a16="http://schemas.microsoft.com/office/drawing/2014/main" xmlns="" val="1881705326"/>
                  </a:ext>
                </a:extLst>
              </a:tr>
              <a:tr h="5511777">
                <a:tc>
                  <a:txBody>
                    <a:bodyPr/>
                    <a:lstStyle/>
                    <a:p>
                      <a:pPr marL="0" lvl="0" indent="0" algn="just">
                        <a:lnSpc>
                          <a:spcPct val="100000"/>
                        </a:lnSpc>
                        <a:spcBef>
                          <a:spcPts val="0"/>
                        </a:spcBef>
                        <a:spcAft>
                          <a:spcPts val="0"/>
                        </a:spcAft>
                        <a:buFont typeface="+mj-lt"/>
                        <a:buAutoNum type="arabicPeriod"/>
                        <a:tabLst>
                          <a:tab pos="228600"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Loại hình và khối lượng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tham gia vào h</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kết nối 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 </a:t>
                      </a: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được xác lập</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mj-lt"/>
                        <a:buAutoNum type="arabicPeriod"/>
                        <a:tabLst>
                          <a:tab pos="228600" algn="l"/>
                        </a:tabLst>
                      </a:pP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 được </a:t>
                      </a: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giám sát</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mj-lt"/>
                        <a:buAutoNum type="arabicPeriod"/>
                        <a:tabLst>
                          <a:tab pos="228600" algn="l"/>
                        </a:tabLst>
                      </a:pP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 được </a:t>
                      </a: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đối sánh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để cải tiến.</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4">
                        <a:lumMod val="20000"/>
                        <a:lumOff val="80000"/>
                      </a:schemeClr>
                    </a:solidFill>
                  </a:tcPr>
                </a:tc>
                <a:tc>
                  <a:txBody>
                    <a:bodyPr/>
                    <a:lstStyle/>
                    <a:p>
                      <a:pPr marL="0" lvl="0" indent="0" algn="just">
                        <a:lnSpc>
                          <a:spcPct val="100000"/>
                        </a:lnSpc>
                        <a:spcBef>
                          <a:spcPts val="0"/>
                        </a:spcBef>
                        <a:spcAft>
                          <a:spcPts val="0"/>
                        </a:spcAft>
                        <a:buFont typeface="+mj-lt"/>
                        <a:buAutoNum type="arabicPeriod"/>
                        <a:tabLst>
                          <a:tab pos="226060"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Có văn bản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quy định cụ thể về 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mj-lt"/>
                        <a:buAutoNum type="arabicPeriod"/>
                        <a:tabLst>
                          <a:tab pos="226060"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Có hệ thống giám sát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về 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mj-lt"/>
                        <a:buAutoNum type="arabicPeriod"/>
                        <a:tabLst>
                          <a:tab pos="226060"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Có thực hiện đối sánh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về 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 thực hiện rà soát, điều chỉnh 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mj-lt"/>
                        <a:buAutoNum type="arabicPeriod"/>
                        <a:tabLst>
                          <a:tab pos="226060"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Có hệ thống thu thập</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thông tin phản hồi của các bên liên quan về 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mj-lt"/>
                        <a:buAutoNum type="arabicPeriod"/>
                        <a:tabLst>
                          <a:tab pos="226060"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Có kế hoạch cải tiến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chất lượng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 căn cứ thông tin phản hồi của các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BLQ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về hoạt động này.</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oFill/>
                  </a:tcPr>
                </a:tc>
                <a:tc>
                  <a:txBody>
                    <a:bodyPr/>
                    <a:lstStyle/>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Kế hoạch, chiến lược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phát triển của CSGD, trong đó có xác lập các chỉ số về 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Văn bản quy định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cụ thể về </a:t>
                      </a: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loại hình và khối lượng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Hệ thống giám sát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về 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Báo cáo kết quả đối sánh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về 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82245"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Văn bản quy định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(quy trình, phương pháp, công cụ, hướng dẫn) về </a:t>
                      </a: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việc thu thập thông tin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phản hồi của các bên liên quan về 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xă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72085"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CSDL</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(phiếu khảo sát, dữ liệu khảo sát gốc, báo cáo kết quả khảo sát) </a:t>
                      </a: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đánh giá về loại hình và khối lượng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89230"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CSDL về loại hình và khối lượng</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tham gia vào hoạt động kết nối 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28270"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Các biên bản họp rà soát, điều chỉnh</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các quyết định điều chỉnh về 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128270" algn="l"/>
                        </a:tabLst>
                      </a:pPr>
                      <a:r>
                        <a:rPr lang="vi-VN"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Các quyết định, kết luận, các đầu tư của CSGD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thể hiện sự cải tiến chất lượng hoạt động căn cứ thông tin phản hồi của các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BLQ </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về loại hình và khối lượng tham gia vào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HĐKN</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và </a:t>
                      </a:r>
                      <a:r>
                        <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PVCĐ</a:t>
                      </a:r>
                      <a:r>
                        <a:rPr lang="vi-VN" sz="1600" dirty="0">
                          <a:solidFill>
                            <a:srgbClr val="0000FF"/>
                          </a:solidFill>
                          <a:effectLst/>
                          <a:latin typeface="Arial" panose="020B0604020202020204" pitchFamily="34" charset="0"/>
                          <a:ea typeface="Calibri" panose="020F0502020204030204" pitchFamily="34" charset="0"/>
                          <a:cs typeface="Arial" panose="020B0604020202020204" pitchFamily="34" charset="0"/>
                        </a:rPr>
                        <a:t>, đóng góp cho xã hội.</a:t>
                      </a:r>
                      <a:endParaRPr lang="en-US" sz="16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841916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C1496-F05A-9EF9-CFDC-8EFC52E95CB2}"/>
              </a:ext>
            </a:extLst>
          </p:cNvPr>
          <p:cNvSpPr>
            <a:spLocks noGrp="1"/>
          </p:cNvSpPr>
          <p:nvPr>
            <p:ph type="title"/>
          </p:nvPr>
        </p:nvSpPr>
        <p:spPr>
          <a:xfrm>
            <a:off x="563880" y="117928"/>
            <a:ext cx="11445240" cy="1126218"/>
          </a:xfrm>
        </p:spPr>
        <p:txBody>
          <a:bodyPr>
            <a:normAutofit fontScale="90000"/>
          </a:bodyPr>
          <a:lstStyle/>
          <a:p>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r>
            <a:b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7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Mốc</a:t>
            </a:r>
            <a:r>
              <a:rPr lang="en-US" sz="27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7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 (24.1).</a:t>
            </a:r>
            <a:r>
              <a:rPr lang="en-US" sz="27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vi-VN" sz="2700" b="1" dirty="0">
                <a:solidFill>
                  <a:srgbClr val="FF0000"/>
                </a:solidFill>
                <a:effectLst/>
                <a:latin typeface="Times New Roman" panose="02020603050405020304" pitchFamily="18" charset="0"/>
                <a:ea typeface="Calibri" panose="020F0502020204030204" pitchFamily="34" charset="0"/>
              </a:rPr>
              <a:t>Có </a:t>
            </a:r>
            <a:r>
              <a:rPr lang="vi-VN" sz="2700" b="1" dirty="0">
                <a:solidFill>
                  <a:srgbClr val="0000FF"/>
                </a:solidFill>
                <a:effectLst/>
                <a:latin typeface="Times New Roman" panose="02020603050405020304" pitchFamily="18" charset="0"/>
                <a:ea typeface="Calibri" panose="020F0502020204030204" pitchFamily="34" charset="0"/>
              </a:rPr>
              <a:t>văn bản quy định </a:t>
            </a:r>
            <a:r>
              <a:rPr lang="vi-VN" sz="2700" b="1" dirty="0">
                <a:solidFill>
                  <a:srgbClr val="FF0000"/>
                </a:solidFill>
                <a:effectLst/>
                <a:latin typeface="Times New Roman" panose="02020603050405020304" pitchFamily="18" charset="0"/>
                <a:ea typeface="Calibri" panose="020F0502020204030204" pitchFamily="34" charset="0"/>
              </a:rPr>
              <a:t>cụ thể về </a:t>
            </a:r>
            <a:r>
              <a:rPr lang="vi-VN" sz="2700" b="1" dirty="0">
                <a:solidFill>
                  <a:srgbClr val="0000FF"/>
                </a:solidFill>
                <a:effectLst/>
                <a:latin typeface="Times New Roman" panose="02020603050405020304" pitchFamily="18" charset="0"/>
                <a:ea typeface="Calibri" panose="020F0502020204030204" pitchFamily="34" charset="0"/>
              </a:rPr>
              <a:t>loại hình</a:t>
            </a:r>
            <a:r>
              <a:rPr lang="vi-VN" sz="2700" b="1" dirty="0">
                <a:solidFill>
                  <a:srgbClr val="FF0000"/>
                </a:solidFill>
                <a:effectLst/>
                <a:latin typeface="Times New Roman" panose="02020603050405020304" pitchFamily="18" charset="0"/>
                <a:ea typeface="Calibri" panose="020F0502020204030204" pitchFamily="34" charset="0"/>
              </a:rPr>
              <a:t> và </a:t>
            </a:r>
            <a:r>
              <a:rPr lang="vi-VN" sz="2700" b="1" dirty="0">
                <a:solidFill>
                  <a:srgbClr val="0000FF"/>
                </a:solidFill>
                <a:effectLst/>
                <a:latin typeface="Times New Roman" panose="02020603050405020304" pitchFamily="18" charset="0"/>
                <a:ea typeface="Calibri" panose="020F0502020204030204" pitchFamily="34" charset="0"/>
              </a:rPr>
              <a:t>khối lượng </a:t>
            </a:r>
            <a:r>
              <a:rPr lang="vi-VN" sz="2700" b="1" dirty="0">
                <a:solidFill>
                  <a:srgbClr val="FF0000"/>
                </a:solidFill>
                <a:effectLst/>
                <a:latin typeface="Times New Roman" panose="02020603050405020304" pitchFamily="18" charset="0"/>
                <a:ea typeface="Calibri" panose="020F0502020204030204" pitchFamily="34" charset="0"/>
              </a:rPr>
              <a:t>tham gia vào hoạt động kết nối và </a:t>
            </a:r>
            <a:r>
              <a:rPr lang="en-US" sz="2700" b="1" dirty="0">
                <a:solidFill>
                  <a:srgbClr val="FF0000"/>
                </a:solidFill>
                <a:effectLst/>
                <a:latin typeface="Times New Roman" panose="02020603050405020304" pitchFamily="18" charset="0"/>
                <a:ea typeface="Calibri" panose="020F0502020204030204" pitchFamily="34" charset="0"/>
              </a:rPr>
              <a:t>PVCĐ</a:t>
            </a:r>
            <a:r>
              <a:rPr lang="vi-VN" sz="2700" b="1" dirty="0">
                <a:solidFill>
                  <a:srgbClr val="FF0000"/>
                </a:solidFill>
                <a:effectLst/>
                <a:latin typeface="Times New Roman" panose="02020603050405020304" pitchFamily="18" charset="0"/>
                <a:ea typeface="Calibri" panose="020F0502020204030204" pitchFamily="34" charset="0"/>
              </a:rPr>
              <a:t>, đóng góp cho xã hội.</a:t>
            </a:r>
            <a:r>
              <a:rPr lang="en-US" sz="2700" dirty="0">
                <a:effectLst/>
                <a:latin typeface="Times New Roman" panose="02020603050405020304" pitchFamily="18" charset="0"/>
                <a:ea typeface="Calibri" panose="020F0502020204030204" pitchFamily="34" charset="0"/>
              </a:rPr>
              <a:t/>
            </a:r>
            <a:br>
              <a:rPr lang="en-US" sz="2700" dirty="0">
                <a:effectLst/>
                <a:latin typeface="Times New Roman" panose="02020603050405020304" pitchFamily="18" charset="0"/>
                <a:ea typeface="Calibri" panose="020F0502020204030204" pitchFamily="34" charset="0"/>
              </a:rPr>
            </a:br>
            <a:endParaRPr lang="en-US" sz="2200" b="1"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xmlns="" id="{6C6DA88B-E20A-AFE9-21B4-75653783D0C8}"/>
              </a:ext>
            </a:extLst>
          </p:cNvPr>
          <p:cNvGraphicFramePr>
            <a:graphicFrameLocks noGrp="1"/>
          </p:cNvGraphicFramePr>
          <p:nvPr>
            <p:ph idx="1"/>
            <p:extLst>
              <p:ext uri="{D42A27DB-BD31-4B8C-83A1-F6EECF244321}">
                <p14:modId xmlns:p14="http://schemas.microsoft.com/office/powerpoint/2010/main" val="3006895776"/>
              </p:ext>
            </p:extLst>
          </p:nvPr>
        </p:nvGraphicFramePr>
        <p:xfrm>
          <a:off x="457200" y="1194616"/>
          <a:ext cx="11734800" cy="4932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a16="http://schemas.microsoft.com/office/drawing/2014/main" xmlns="" id="{AC555526-3FB1-4A02-D14A-B1E7F97F5FB6}"/>
              </a:ext>
            </a:extLst>
          </p:cNvPr>
          <p:cNvSpPr/>
          <p:nvPr/>
        </p:nvSpPr>
        <p:spPr>
          <a:xfrm>
            <a:off x="457200" y="1194615"/>
            <a:ext cx="6629400" cy="5545457"/>
          </a:xfrm>
          <a:prstGeom prst="rect">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dirty="0">
                <a:solidFill>
                  <a:srgbClr val="000000"/>
                </a:solidFill>
                <a:effectLst/>
                <a:latin typeface="Times New Roman" panose="02020603050405020304" pitchFamily="18" charset="0"/>
                <a:ea typeface="Arial" panose="020B0604020202020204" pitchFamily="34" charset="0"/>
              </a:rPr>
              <a:t>Chiến lược phát triển Trường Đại học Kinh tế - Kỹ thuật Bình Dương giai đoạn 202</a:t>
            </a:r>
            <a:r>
              <a:rPr lang="en-US" sz="2000" dirty="0">
                <a:solidFill>
                  <a:srgbClr val="000000"/>
                </a:solidFill>
                <a:effectLst/>
                <a:latin typeface="Times New Roman" panose="02020603050405020304" pitchFamily="18" charset="0"/>
                <a:ea typeface="Arial" panose="020B0604020202020204" pitchFamily="34" charset="0"/>
              </a:rPr>
              <a:t>1</a:t>
            </a:r>
            <a:r>
              <a:rPr lang="vi-VN" sz="2000" dirty="0">
                <a:solidFill>
                  <a:srgbClr val="000000"/>
                </a:solidFill>
                <a:effectLst/>
                <a:latin typeface="Times New Roman" panose="02020603050405020304" pitchFamily="18" charset="0"/>
                <a:ea typeface="Arial" panose="020B0604020202020204" pitchFamily="34" charset="0"/>
              </a:rPr>
              <a:t> – 2025 [H01.1.01</a:t>
            </a:r>
            <a:r>
              <a:rPr lang="en-US" sz="2000" dirty="0">
                <a:solidFill>
                  <a:srgbClr val="000000"/>
                </a:solidFill>
                <a:effectLst/>
                <a:latin typeface="Times New Roman" panose="02020603050405020304" pitchFamily="18" charset="0"/>
                <a:ea typeface="Arial" panose="020B0604020202020204" pitchFamily="34" charset="0"/>
              </a:rPr>
              <a:t>1</a:t>
            </a:r>
            <a:r>
              <a:rPr lang="vi-VN" sz="2000" dirty="0">
                <a:solidFill>
                  <a:srgbClr val="000000"/>
                </a:solidFill>
                <a:effectLst/>
                <a:latin typeface="Times New Roman" panose="02020603050405020304" pitchFamily="18" charset="0"/>
                <a:ea typeface="Arial" panose="020B0604020202020204" pitchFamily="34" charset="0"/>
              </a:rPr>
              <a:t>] ban hành theo quyết định số: </a:t>
            </a:r>
            <a:r>
              <a:rPr lang="en-US" sz="2000" dirty="0">
                <a:solidFill>
                  <a:srgbClr val="000000"/>
                </a:solidFill>
                <a:effectLst/>
                <a:latin typeface="Times New Roman" panose="02020603050405020304" pitchFamily="18" charset="0"/>
                <a:ea typeface="Arial" panose="020B0604020202020204" pitchFamily="34" charset="0"/>
              </a:rPr>
              <a:t>11</a:t>
            </a:r>
            <a:r>
              <a:rPr lang="vi-VN" sz="2000" dirty="0">
                <a:solidFill>
                  <a:srgbClr val="000000"/>
                </a:solidFill>
                <a:effectLst/>
                <a:latin typeface="Times New Roman" panose="02020603050405020304" pitchFamily="18" charset="0"/>
                <a:ea typeface="Arial" panose="020B0604020202020204" pitchFamily="34" charset="0"/>
              </a:rPr>
              <a:t>/QĐ-ĐHKTKT ngày 26 tháng </a:t>
            </a:r>
            <a:r>
              <a:rPr lang="en-US" sz="2000" dirty="0">
                <a:solidFill>
                  <a:srgbClr val="000000"/>
                </a:solidFill>
                <a:effectLst/>
                <a:latin typeface="Times New Roman" panose="02020603050405020304" pitchFamily="18" charset="0"/>
                <a:ea typeface="Arial" panose="020B0604020202020204" pitchFamily="34" charset="0"/>
              </a:rPr>
              <a:t>02</a:t>
            </a:r>
            <a:r>
              <a:rPr lang="vi-VN" sz="2000" dirty="0">
                <a:solidFill>
                  <a:srgbClr val="000000"/>
                </a:solidFill>
                <a:effectLst/>
                <a:latin typeface="Times New Roman" panose="02020603050405020304" pitchFamily="18" charset="0"/>
                <a:ea typeface="Arial" panose="020B0604020202020204" pitchFamily="34" charset="0"/>
              </a:rPr>
              <a:t> năm 20</a:t>
            </a:r>
            <a:r>
              <a:rPr lang="en-US" sz="2000" dirty="0">
                <a:solidFill>
                  <a:srgbClr val="000000"/>
                </a:solidFill>
                <a:effectLst/>
                <a:latin typeface="Times New Roman" panose="02020603050405020304" pitchFamily="18" charset="0"/>
                <a:ea typeface="Arial" panose="020B0604020202020204" pitchFamily="34" charset="0"/>
              </a:rPr>
              <a:t>21</a:t>
            </a:r>
            <a:r>
              <a:rPr lang="vi-VN" sz="2000" dirty="0">
                <a:solidFill>
                  <a:srgbClr val="000000"/>
                </a:solidFill>
                <a:effectLst/>
                <a:latin typeface="Times New Roman" panose="02020603050405020304" pitchFamily="18" charset="0"/>
                <a:ea typeface="Arial" panose="020B0604020202020204" pitchFamily="34" charset="0"/>
              </a:rPr>
              <a:t> đã quy định cụ thể về loại hình và khối lượng các hoạt động kết nối và phục vụ cộng đồng cụ thể như sau: 1. Về đào tạo: có khoảng 35 chương trình đào tạo ngắn hạn tại Trường và các địa phương; có 20 cơ sở liên kết đào tạo ngắn hạn tại các TT Tin học, Ngoại ngữ, TT GDTX và THPT, trường nghề ở 20 tỉnh/ thành; đào tạo chứng chỉ quốc tế lĩnh vực kinh tế, CNTT, ngôn ngữ, luật… 2. Về NCKHphối hợp Sở Khoa học và Công nghệ các tỉnh và TPHCM, Bộ GDĐT, Bộ KHCN, Liên hiệp các Hội Khoa học – Kỹ thuật của Trung ương để tổ chức thực hiện các đề tài</a:t>
            </a:r>
            <a:r>
              <a:rPr lang="en-US" sz="2000" dirty="0">
                <a:solidFill>
                  <a:srgbClr val="000000"/>
                </a:solidFill>
                <a:effectLst/>
                <a:latin typeface="Times New Roman" panose="02020603050405020304" pitchFamily="18" charset="0"/>
                <a:ea typeface="Arial" panose="020B0604020202020204" pitchFamily="34" charset="0"/>
              </a:rPr>
              <a:t>…</a:t>
            </a:r>
            <a:r>
              <a:rPr lang="vi-VN" sz="2000" dirty="0">
                <a:solidFill>
                  <a:srgbClr val="000000"/>
                </a:solidFill>
                <a:effectLst/>
                <a:latin typeface="Times New Roman" panose="02020603050405020304" pitchFamily="18" charset="0"/>
                <a:ea typeface="Arial" panose="020B0604020202020204" pitchFamily="34" charset="0"/>
              </a:rPr>
              <a:t>3. Về HTQT: mở rộng quan hệ hợp tác với các cơ sở giáo dục tại Mỹ, Châu Âu, Châu Á, Châu Úc. 4. Về PVCĐ: nhà trường có ban hành các chỉ tiêu về loại hình khối lượng của các Chiến dịch mùa hè xanh, Xuân tình nguyện</a:t>
            </a:r>
            <a:r>
              <a:rPr lang="en-US" sz="2000" dirty="0">
                <a:solidFill>
                  <a:srgbClr val="000000"/>
                </a:solidFill>
                <a:effectLst/>
                <a:latin typeface="Times New Roman" panose="02020603050405020304" pitchFamily="18" charset="0"/>
                <a:ea typeface="Arial" panose="020B0604020202020204" pitchFamily="34" charset="0"/>
              </a:rPr>
              <a:t>….</a:t>
            </a:r>
            <a:endParaRPr lang="en-US" sz="2000" dirty="0"/>
          </a:p>
        </p:txBody>
      </p:sp>
      <p:sp>
        <p:nvSpPr>
          <p:cNvPr id="7" name="Rectangle 6">
            <a:extLst>
              <a:ext uri="{FF2B5EF4-FFF2-40B4-BE49-F238E27FC236}">
                <a16:creationId xmlns:a16="http://schemas.microsoft.com/office/drawing/2014/main" xmlns="" id="{5255C747-34FE-122C-0FB1-1A5E3212D863}"/>
              </a:ext>
            </a:extLst>
          </p:cNvPr>
          <p:cNvSpPr/>
          <p:nvPr/>
        </p:nvSpPr>
        <p:spPr>
          <a:xfrm>
            <a:off x="7376160" y="1194616"/>
            <a:ext cx="4632960" cy="5594988"/>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200" dirty="0">
                <a:solidFill>
                  <a:srgbClr val="000000"/>
                </a:solidFill>
                <a:effectLst/>
                <a:latin typeface="Times New Roman" panose="02020603050405020304" pitchFamily="18" charset="0"/>
                <a:ea typeface="Arial" panose="020B0604020202020204" pitchFamily="34" charset="0"/>
              </a:rPr>
              <a:t>Đối với sinh viên, Nhà trường quy định rõ trách nhiệm tham gia các hoạt động PVCĐ trong hoạt động học tập và rèn luyện thông qua Quy chế công tác sinh viên [H17.1.001], trong chương 5 quy định về hoạt động tình nguyện của sinh viên có quy định </a:t>
            </a:r>
            <a:r>
              <a:rPr lang="vi-VN" sz="2200" dirty="0">
                <a:effectLst/>
                <a:latin typeface="Times New Roman" panose="02020603050405020304" pitchFamily="18" charset="0"/>
                <a:ea typeface="Arial" panose="020B0604020202020204" pitchFamily="34" charset="0"/>
              </a:rPr>
              <a:t>sinh viên phải tích lũy tối thiểu 15 ngày hoạt động tình nguyện trở lên trong toàn khóa học đối với sinh viên hệ đại học.</a:t>
            </a:r>
            <a:r>
              <a:rPr lang="vi-VN" sz="2200" dirty="0">
                <a:solidFill>
                  <a:srgbClr val="000000"/>
                </a:solidFill>
                <a:effectLst/>
                <a:latin typeface="Times New Roman" panose="02020603050405020304" pitchFamily="18" charset="0"/>
                <a:ea typeface="Arial" panose="020B0604020202020204" pitchFamily="34" charset="0"/>
              </a:rPr>
              <a:t> Nhà trường triển khai các quy định liên quan đến trách nhiệm của sinh viên trong công tác PVCĐ thông qua tuần lễ sinh hoạt công dân [H17.1.011] và Sổ tay sinh viên [H17.02.00</a:t>
            </a:r>
            <a:r>
              <a:rPr lang="en-US" sz="2200" dirty="0">
                <a:solidFill>
                  <a:srgbClr val="000000"/>
                </a:solidFill>
                <a:effectLst/>
                <a:latin typeface="Times New Roman" panose="02020603050405020304" pitchFamily="18" charset="0"/>
                <a:ea typeface="Arial" panose="020B0604020202020204" pitchFamily="34" charset="0"/>
              </a:rPr>
              <a:t>6</a:t>
            </a:r>
            <a:r>
              <a:rPr lang="vi-VN" sz="2200" dirty="0">
                <a:solidFill>
                  <a:srgbClr val="000000"/>
                </a:solidFill>
                <a:effectLst/>
                <a:latin typeface="Times New Roman" panose="02020603050405020304" pitchFamily="18" charset="0"/>
                <a:ea typeface="Arial" panose="020B0604020202020204" pitchFamily="34" charset="0"/>
              </a:rPr>
              <a:t>]. Đ</a:t>
            </a:r>
            <a:endParaRPr lang="en-US" sz="2200" dirty="0"/>
          </a:p>
        </p:txBody>
      </p:sp>
    </p:spTree>
    <p:extLst>
      <p:ext uri="{BB962C8B-B14F-4D97-AF65-F5344CB8AC3E}">
        <p14:creationId xmlns:p14="http://schemas.microsoft.com/office/powerpoint/2010/main" val="3360288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C1496-F05A-9EF9-CFDC-8EFC52E95CB2}"/>
              </a:ext>
            </a:extLst>
          </p:cNvPr>
          <p:cNvSpPr>
            <a:spLocks noGrp="1"/>
          </p:cNvSpPr>
          <p:nvPr>
            <p:ph type="title"/>
          </p:nvPr>
        </p:nvSpPr>
        <p:spPr>
          <a:xfrm>
            <a:off x="563880" y="-17460"/>
            <a:ext cx="11445240" cy="1239938"/>
          </a:xfrm>
        </p:spPr>
        <p:txBody>
          <a:bodyPr>
            <a:normAutofit/>
          </a:bodyPr>
          <a:lstStyle/>
          <a:p>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Mốc</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 (24.1). </a:t>
            </a:r>
            <a:r>
              <a:rPr lang="vi-VN"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Có hệ thống giám sát </a:t>
            </a:r>
            <a:r>
              <a:rPr 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về loại hình và khối lượng tham gia vào hoạt động kết nối và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PVCĐ</a:t>
            </a:r>
            <a:r>
              <a:rPr 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đóng góp cho xã hội</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xmlns="" id="{8A1BD213-F7D0-B84A-65E7-120508AF7189}"/>
              </a:ext>
            </a:extLst>
          </p:cNvPr>
          <p:cNvSpPr/>
          <p:nvPr/>
        </p:nvSpPr>
        <p:spPr>
          <a:xfrm>
            <a:off x="402922" y="1222479"/>
            <a:ext cx="11606198" cy="458396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a:solidFill>
                  <a:srgbClr val="000000"/>
                </a:solidFill>
                <a:effectLst/>
                <a:latin typeface="Times New Roman" panose="02020603050405020304" pitchFamily="18" charset="0"/>
                <a:ea typeface="Arial" panose="020B0604020202020204" pitchFamily="34" charset="0"/>
              </a:rPr>
              <a:t>Các đơn vị theo dõi, giám sát về loại hình, khối lượng các hoạt động kết nối và PVCĐ đóng góp cho xã hội dựa trên Quy chế tổ chức hoạt động của Nhà trường [</a:t>
            </a:r>
            <a:r>
              <a:rPr lang="en-US" sz="2000">
                <a:solidFill>
                  <a:srgbClr val="000000"/>
                </a:solidFill>
                <a:effectLst/>
                <a:latin typeface="Times New Roman" panose="02020603050405020304" pitchFamily="18" charset="0"/>
                <a:ea typeface="Arial" panose="020B0604020202020204" pitchFamily="34" charset="0"/>
              </a:rPr>
              <a:t>H02.1.004</a:t>
            </a:r>
            <a:r>
              <a:rPr lang="vi-VN" sz="2000">
                <a:solidFill>
                  <a:srgbClr val="000000"/>
                </a:solidFill>
                <a:effectLst/>
                <a:latin typeface="Times New Roman" panose="02020603050405020304" pitchFamily="18" charset="0"/>
                <a:ea typeface="Arial" panose="020B0604020202020204" pitchFamily="34" charset="0"/>
              </a:rPr>
              <a:t>]; Quy chế làm việc của Ban chấp hành Công đoàn cơ sở [H02.1.01</a:t>
            </a:r>
            <a:r>
              <a:rPr lang="en-US" sz="2000">
                <a:solidFill>
                  <a:srgbClr val="000000"/>
                </a:solidFill>
                <a:effectLst/>
                <a:latin typeface="Times New Roman" panose="02020603050405020304" pitchFamily="18" charset="0"/>
                <a:ea typeface="Arial" panose="020B0604020202020204" pitchFamily="34" charset="0"/>
              </a:rPr>
              <a:t>3</a:t>
            </a:r>
            <a:r>
              <a:rPr lang="vi-VN" sz="2000">
                <a:solidFill>
                  <a:srgbClr val="000000"/>
                </a:solidFill>
                <a:effectLst/>
                <a:latin typeface="Times New Roman" panose="02020603050405020304" pitchFamily="18" charset="0"/>
                <a:ea typeface="Arial" panose="020B0604020202020204" pitchFamily="34" charset="0"/>
              </a:rPr>
              <a:t>]</a:t>
            </a:r>
            <a:r>
              <a:rPr lang="en-US" sz="2000">
                <a:solidFill>
                  <a:srgbClr val="000000"/>
                </a:solidFill>
                <a:effectLst/>
                <a:latin typeface="Times New Roman" panose="02020603050405020304" pitchFamily="18" charset="0"/>
                <a:ea typeface="Arial" panose="020B0604020202020204" pitchFamily="34" charset="0"/>
              </a:rPr>
              <a:t>,</a:t>
            </a:r>
            <a:r>
              <a:rPr lang="vi-VN" sz="2000">
                <a:solidFill>
                  <a:srgbClr val="000000"/>
                </a:solidFill>
                <a:effectLst/>
                <a:latin typeface="Times New Roman" panose="02020603050405020304" pitchFamily="18" charset="0"/>
                <a:ea typeface="Arial" panose="020B0604020202020204" pitchFamily="34" charset="0"/>
              </a:rPr>
              <a:t> Quy chế tổ chức hoạt động của Đoàn thanh niên [H02.1.01</a:t>
            </a:r>
            <a:r>
              <a:rPr lang="en-US" sz="2000">
                <a:solidFill>
                  <a:srgbClr val="000000"/>
                </a:solidFill>
                <a:effectLst/>
                <a:latin typeface="Times New Roman" panose="02020603050405020304" pitchFamily="18" charset="0"/>
                <a:ea typeface="Arial" panose="020B0604020202020204" pitchFamily="34" charset="0"/>
              </a:rPr>
              <a:t>4</a:t>
            </a:r>
            <a:r>
              <a:rPr lang="vi-VN" sz="2000">
                <a:solidFill>
                  <a:srgbClr val="000000"/>
                </a:solidFill>
                <a:effectLst/>
                <a:latin typeface="Times New Roman" panose="02020603050405020304" pitchFamily="18" charset="0"/>
                <a:ea typeface="Arial" panose="020B0604020202020204" pitchFamily="34" charset="0"/>
              </a:rPr>
              <a:t>]</a:t>
            </a:r>
            <a:r>
              <a:rPr lang="en-US" sz="2000">
                <a:solidFill>
                  <a:srgbClr val="000000"/>
                </a:solidFill>
                <a:effectLst/>
                <a:latin typeface="Times New Roman" panose="02020603050405020304" pitchFamily="18" charset="0"/>
                <a:ea typeface="Arial" panose="020B0604020202020204" pitchFamily="34" charset="0"/>
              </a:rPr>
              <a:t>, Quy chế tổ chức Hội sinh viên [H02.1.015]</a:t>
            </a:r>
            <a:r>
              <a:rPr lang="vi-VN" sz="2000">
                <a:solidFill>
                  <a:srgbClr val="000000"/>
                </a:solidFill>
                <a:effectLst/>
                <a:latin typeface="Times New Roman" panose="02020603050405020304" pitchFamily="18" charset="0"/>
                <a:ea typeface="Arial" panose="020B0604020202020204" pitchFamily="34" charset="0"/>
              </a:rPr>
              <a:t> cụ thể như sau: Ban thanh tra Công đoàn chịu trách nhiệm giám sát các hoạt động phục vụ cộng đồng đối với Công đoàn; Ủy ban kiểm tra Đoàn trường chịu trách nhiệm giám sát các hoạt động phục vụ cộng đồng đối với các chi đoàn và Đoàn trường; Phòng QLĐT theo dõi các hoạt động PVCĐ trên lĩnh vực đào tạo như: tư vấn hướng nghiệp, đào tạo ngắn hạn về ngoại ngữ tin học, đào tạo nghiệp vụ cho các đơn vị theo đơn đặt hàng; Phòng TTGD&amp;CTSV theo dõi các hoạt động PVCĐ trên lĩnh vực thiện nguyện đóng góp cho xã hội, kết nối các doanh nghiệp; Phòng QLKH&amp;HTQT theo dõi các hoạt động PVCĐ trên lĩnh vực nghiên cứu khoa học như: các đề tài NCKH theo đơn đặt hàng do giảng viên, nhân viên, sinh viên thực hiện, các hoạt động chuyển giao công nghệ, các hoạt động hợp tác với quốc tế (MOU). Hằng năm, sau quá trình thực hiện các hoạt động kết nối PVCĐ và quá trình giám sát từ các đơn vị, các đơn vị ban hành báo cáo tổng kết các hoạt động của đơn vị mình, Nhà trường căn cứ vào báo cáo của các đơn vị để ban hành báo cáo tổng kết công tác năm của Nhà trường [H01.2.001]. </a:t>
            </a:r>
            <a:endParaRPr lang="en-US" sz="2800" dirty="0"/>
          </a:p>
        </p:txBody>
      </p:sp>
      <p:sp>
        <p:nvSpPr>
          <p:cNvPr id="10" name="Rectangle 9">
            <a:extLst>
              <a:ext uri="{FF2B5EF4-FFF2-40B4-BE49-F238E27FC236}">
                <a16:creationId xmlns:a16="http://schemas.microsoft.com/office/drawing/2014/main" xmlns="" id="{A7F101CF-E510-63C9-B7F2-8F1E1CD78DFF}"/>
              </a:ext>
            </a:extLst>
          </p:cNvPr>
          <p:cNvSpPr/>
          <p:nvPr/>
        </p:nvSpPr>
        <p:spPr>
          <a:xfrm>
            <a:off x="4434839" y="5604822"/>
            <a:ext cx="4789357" cy="16189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2400" dirty="0"/>
          </a:p>
        </p:txBody>
      </p:sp>
    </p:spTree>
    <p:extLst>
      <p:ext uri="{BB962C8B-B14F-4D97-AF65-F5344CB8AC3E}">
        <p14:creationId xmlns:p14="http://schemas.microsoft.com/office/powerpoint/2010/main" val="2022188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C1496-F05A-9EF9-CFDC-8EFC52E95CB2}"/>
              </a:ext>
            </a:extLst>
          </p:cNvPr>
          <p:cNvSpPr>
            <a:spLocks noGrp="1"/>
          </p:cNvSpPr>
          <p:nvPr>
            <p:ph type="title"/>
          </p:nvPr>
        </p:nvSpPr>
        <p:spPr>
          <a:xfrm>
            <a:off x="563880" y="223509"/>
            <a:ext cx="11445240" cy="1129430"/>
          </a:xfrm>
        </p:spPr>
        <p:txBody>
          <a:bodyPr>
            <a:normAutofit/>
          </a:bodyPr>
          <a:lstStyle/>
          <a:p>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Mốc</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 (24.1). </a:t>
            </a:r>
            <a:r>
              <a:rPr lang="vi-VN"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Có thực hiện đối sánh </a:t>
            </a:r>
            <a:r>
              <a:rPr 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về loại hình và khối lượng tham gia vào hoạt động kết nối và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PVCĐ</a:t>
            </a:r>
            <a:r>
              <a:rPr 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đóng góp cho xã hội; thực hiện rà soát, điều chỉnh loại hình và khối lượng tham gia vào hoạt động kết nối và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PVCĐ</a:t>
            </a:r>
            <a:r>
              <a:rPr 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đóng góp cho xã hội</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xmlns="" id="{8A1BD213-F7D0-B84A-65E7-120508AF7189}"/>
              </a:ext>
            </a:extLst>
          </p:cNvPr>
          <p:cNvSpPr/>
          <p:nvPr/>
        </p:nvSpPr>
        <p:spPr>
          <a:xfrm>
            <a:off x="302426" y="1543049"/>
            <a:ext cx="6207427" cy="167259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effectLst/>
                <a:latin typeface="Times New Roman" panose="02020603050405020304" pitchFamily="18" charset="0"/>
                <a:ea typeface="Times New Roman" panose="02020603050405020304" pitchFamily="18" charset="0"/>
              </a:rPr>
              <a:t>Năm 2020 Nhà trường đã thực hiện đối sánh </a:t>
            </a:r>
            <a:r>
              <a:rPr lang="vi-VN" sz="2400" dirty="0">
                <a:solidFill>
                  <a:srgbClr val="000000"/>
                </a:solidFill>
                <a:effectLst/>
                <a:latin typeface="Times New Roman" panose="02020603050405020304" pitchFamily="18" charset="0"/>
                <a:ea typeface="Arial" panose="020B0604020202020204" pitchFamily="34" charset="0"/>
              </a:rPr>
              <a:t>về các loại hình và khối lượng các hoạt động PVCĐ</a:t>
            </a:r>
            <a:r>
              <a:rPr lang="vi-VN" sz="2400" dirty="0">
                <a:effectLst/>
                <a:latin typeface="Times New Roman" panose="02020603050405020304" pitchFamily="18" charset="0"/>
                <a:ea typeface="Times New Roman" panose="02020603050405020304" pitchFamily="18" charset="0"/>
              </a:rPr>
              <a:t> trong các năm của chu kỳ đánh giá 2017-2020 như sau</a:t>
            </a:r>
            <a:r>
              <a:rPr lang="vi-VN" sz="2400" dirty="0">
                <a:solidFill>
                  <a:srgbClr val="000000"/>
                </a:solidFill>
                <a:effectLst/>
                <a:latin typeface="Times New Roman" panose="02020603050405020304" pitchFamily="18" charset="0"/>
                <a:ea typeface="Arial" panose="020B0604020202020204" pitchFamily="34" charset="0"/>
              </a:rPr>
              <a:t> [H24.1.001]</a:t>
            </a:r>
            <a:endParaRPr lang="en-US" sz="3200" dirty="0"/>
          </a:p>
        </p:txBody>
      </p:sp>
      <p:sp>
        <p:nvSpPr>
          <p:cNvPr id="10" name="Rectangle 9">
            <a:extLst>
              <a:ext uri="{FF2B5EF4-FFF2-40B4-BE49-F238E27FC236}">
                <a16:creationId xmlns:a16="http://schemas.microsoft.com/office/drawing/2014/main" xmlns="" id="{A7F101CF-E510-63C9-B7F2-8F1E1CD78DFF}"/>
              </a:ext>
            </a:extLst>
          </p:cNvPr>
          <p:cNvSpPr/>
          <p:nvPr/>
        </p:nvSpPr>
        <p:spPr>
          <a:xfrm>
            <a:off x="6857999" y="1478281"/>
            <a:ext cx="5151121" cy="173736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solidFill>
                  <a:srgbClr val="000000"/>
                </a:solidFill>
                <a:effectLst/>
                <a:latin typeface="Times New Roman" panose="02020603050405020304" pitchFamily="18" charset="0"/>
                <a:ea typeface="Arial" panose="020B0604020202020204" pitchFamily="34" charset="0"/>
              </a:rPr>
              <a:t>Nhà trường tiến hành rà soát và điều chỉnh các hoạt động kết nối PVCĐ và cải tiến liên tục vào các kế hoạch hằng năm của Nhà trường [H01.1.017].</a:t>
            </a:r>
            <a:endParaRPr lang="en-US" sz="3200" dirty="0"/>
          </a:p>
        </p:txBody>
      </p:sp>
      <p:sp>
        <p:nvSpPr>
          <p:cNvPr id="12" name="Rectangle 11">
            <a:extLst>
              <a:ext uri="{FF2B5EF4-FFF2-40B4-BE49-F238E27FC236}">
                <a16:creationId xmlns:a16="http://schemas.microsoft.com/office/drawing/2014/main" xmlns="" id="{D54BCAC0-77D5-0C45-CA34-895A9671AA94}"/>
              </a:ext>
            </a:extLst>
          </p:cNvPr>
          <p:cNvSpPr/>
          <p:nvPr/>
        </p:nvSpPr>
        <p:spPr>
          <a:xfrm>
            <a:off x="601980" y="3642361"/>
            <a:ext cx="6515100" cy="219455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lnSpc>
                <a:spcPts val="2000"/>
              </a:lnSpc>
              <a:spcAft>
                <a:spcPts val="0"/>
              </a:spcAft>
              <a:buFont typeface="Times New Roman" panose="02020603050405020304" pitchFamily="18" charset="0"/>
              <a:buChar char="-"/>
              <a:tabLst>
                <a:tab pos="111125" algn="l"/>
              </a:tabLst>
            </a:pPr>
            <a:r>
              <a:rPr lang="vi-VN" sz="2000">
                <a:effectLst/>
                <a:latin typeface="Times New Roman" panose="02020603050405020304" pitchFamily="18" charset="0"/>
                <a:ea typeface="Arial" panose="020B0604020202020204" pitchFamily="34" charset="0"/>
              </a:rPr>
              <a:t>từ 8 hoạt động năm học 2016-2017 tăng lên 17 hoạt động năm 2019-2020. Số lượng các trường hợp được tư vấn hỗ trợ pháp lý tăng qua các năm. Hoạt động đào tạo chứng chỉ năm 2020 giảm so với các năm do dịch bệnh Covid. Kinh phí năm 2019 giảm hơn so với mọi năm do mới chuyển giao chủ đầu tư nên nhà trường đang hệ thống và cơ cấu lại nên chưa phân bổ nhiều kinh phí cho các hoạt động</a:t>
            </a:r>
            <a:endParaRPr lang="en-US"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29773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ài liệu" ma:contentTypeID="0x0101006B25285A68052C46A2090FE694600705" ma:contentTypeVersion="10" ma:contentTypeDescription="Tạo tài liệu mới." ma:contentTypeScope="" ma:versionID="dc0b6eb2e2109c371cc696be867522fa">
  <xsd:schema xmlns:xsd="http://www.w3.org/2001/XMLSchema" xmlns:xs="http://www.w3.org/2001/XMLSchema" xmlns:p="http://schemas.microsoft.com/office/2006/metadata/properties" xmlns:ns2="230cc20b-92d0-4bdf-892c-58e517b91ea5" xmlns:ns3="e29350eb-b09c-4c27-9ad1-018f79bc2ccd" targetNamespace="http://schemas.microsoft.com/office/2006/metadata/properties" ma:root="true" ma:fieldsID="fab878b398c2cd97f59725b4427bfbfa" ns2:_="" ns3:_="">
    <xsd:import namespace="230cc20b-92d0-4bdf-892c-58e517b91ea5"/>
    <xsd:import namespace="e29350eb-b09c-4c27-9ad1-018f79bc2cc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0cc20b-92d0-4bdf-892c-58e517b91e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Thẻ Hình ảnh" ma:readOnly="false" ma:fieldId="{5cf76f15-5ced-4ddc-b409-7134ff3c332f}" ma:taxonomyMulti="true" ma:sspId="0277f367-8423-4874-94e4-b0a6b4dec2ea"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9350eb-b09c-4c27-9ad1-018f79bc2cc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ba00d0-3403-495f-bcc5-9f24da7a5d2b}" ma:internalName="TaxCatchAll" ma:showField="CatchAllData" ma:web="e29350eb-b09c-4c27-9ad1-018f79bc2c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F31552-958B-490D-863E-4F51808EC468}">
  <ds:schemaRefs>
    <ds:schemaRef ds:uri="http://schemas.microsoft.com/sharepoint/v3/contenttype/forms"/>
  </ds:schemaRefs>
</ds:datastoreItem>
</file>

<file path=customXml/itemProps2.xml><?xml version="1.0" encoding="utf-8"?>
<ds:datastoreItem xmlns:ds="http://schemas.openxmlformats.org/officeDocument/2006/customXml" ds:itemID="{648D120A-2203-4C72-8E86-409C3F95FB2B}"/>
</file>

<file path=docProps/app.xml><?xml version="1.0" encoding="utf-8"?>
<Properties xmlns="http://schemas.openxmlformats.org/officeDocument/2006/extended-properties" xmlns:vt="http://schemas.openxmlformats.org/officeDocument/2006/docPropsVTypes">
  <TotalTime>4336</TotalTime>
  <Words>7454</Words>
  <Application>Microsoft Office PowerPoint</Application>
  <PresentationFormat>Custom</PresentationFormat>
  <Paragraphs>171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TIÊU CHÍ , MỐC CHUẨN, MC LƯU Ý ĐỐI VỚI BC TĐG  TIÊU CHUẨN 24</vt:lpstr>
      <vt:lpstr> CÁC VĂN BẢN LIÊN QUAN ĐGN CTĐT </vt:lpstr>
      <vt:lpstr>CÁC VĂN BẢN LIÊN QUAN TC 24 </vt:lpstr>
      <vt:lpstr>Vị trí  TC 24</vt:lpstr>
      <vt:lpstr>PowerPoint Presentation</vt:lpstr>
      <vt:lpstr>TC 24.1. Loại hình và khối lượng tham gia vào hoạt động kết nối và PVCĐ, đóng góp cho xã hội được xác lập, giám sát và đối sánh để cải tiến.</vt:lpstr>
      <vt:lpstr> Mốc chuẩn 1 (24.1). Có văn bản quy định cụ thể về loại hình và khối lượng tham gia vào hoạt động kết nối và PVCĐ, đóng góp cho xã hội. </vt:lpstr>
      <vt:lpstr>Mốc chuẩn 2 (24.1). Có hệ thống giám sát về loại hình và khối lượng tham gia vào hoạt động kết nối và PVCĐ, đóng góp cho xã hội</vt:lpstr>
      <vt:lpstr>Mốc chuẩn 3 (24.1). Có thực hiện đối sánh về loại hình và khối lượng tham gia vào hoạt động kết nối và PVCĐ, đóng góp cho xã hội; thực hiện rà soát, điều chỉnh loại hình và khối lượng tham gia vào hoạt động kết nối và PVCĐ, đóng góp cho xã hội</vt:lpstr>
      <vt:lpstr>Mốc chuẩn 4 (24.1). Có hệ thống thu thập thông tin phản hồi của các BLQ về loại hình và khối lượng tham gia vào hoạt động kết nối và PVCĐ, đóng góp cho xã hội. </vt:lpstr>
      <vt:lpstr>Mốc chuẩn 5 (24.1). Có kế hoạch cải tiến chất lượng hoạt động kết nối và PVCĐ, đóng góp cho xã hội căn cứ thông tin phản hồi của các BLQ về hoạt động này</vt:lpstr>
      <vt:lpstr>TC 24.2. Tác động xã hội, kết quả của hoạt động kết nối và phục vụ cộng đồng, đóng góp cho xã hội được xác lập, giám sát và đối sánh để cải tiến.</vt:lpstr>
      <vt:lpstr> Mốc chuẩn 1 (24.2). Có kế hoạch và thực hiện đánh giá tác động của hoạt động kết nối và PVCĐ. . . </vt:lpstr>
      <vt:lpstr>Mốc chuẩn 2 (24.2). Có hệ thống giám sát về tác động xã hội, kết quả của hoạt động kết nối và PVCĐ, đóng góp cho xã hội</vt:lpstr>
      <vt:lpstr>Mốc chuẩn 3 (24.2). Có thực hiện đối sánh về tác động xã hội, kết quả của hoạt động kết nối và PVCĐ, đóng góp cho xã hội</vt:lpstr>
      <vt:lpstr>Mốc chuẩn 4 (24.2). Có hệ thống thu thập thông tin phản hồi của các BLQ về tác động xã hội, kết quả của hoạt động kết nối và PVCĐ, đóng góp cho xã hội. </vt:lpstr>
      <vt:lpstr>Mốc chuẩn 5 (24.2). Có kế hoạch cải tiến chất lượng về chất lượng PVCĐ, đóng góp cho xã hội căn cứ thông tin phản hồi của các BLQ về hoạt động này</vt:lpstr>
      <vt:lpstr>TC 24.3. Tác động của hoạt động kết nối và PVCĐ đối với NH và đội ngũ cán bộ, GV, nhân viên được xác lập, giám sát và đối sánh để cải tiến.</vt:lpstr>
      <vt:lpstr>Mốc chuẩn 1 (24.3). CSGD có kế hoạch và thực hiện đánh giá tác động của hoạt động kết nối và PVCĐ đối với NH và đội ngũ cán bộ, GV, nhân viên. </vt:lpstr>
      <vt:lpstr>Mốc chuẩn 2 (24.3). Có hệ thống giám sát về tác động xã hội, kết quả của hoạt động kết nối và PVCĐ đối với NH và đội ngũ cán bộ, GV, nhân viên</vt:lpstr>
      <vt:lpstr>Mốc chuẩn 3 (24.3). Có thực hiện đối sánh về tác động xã hội, kết quả của hoạt động kết nối và PVCĐ, đóng góp cho xã hội</vt:lpstr>
      <vt:lpstr>Mốc chuẩn 4 (24.3). Có hệ thống thu thập thông tin phản hồi của các BLQ về tác động xã hội, kết quả của hoạt động kết nối và PVCĐ đối với NH và đội ngũ cán bộ, GV, nhân viên</vt:lpstr>
      <vt:lpstr>TC 24.4. Sự hài lòng của các BLQ về hoạt động kết nối và PVCĐ, đóng góp cho xã hội được xác lập, giám sát và đối sánh để cải tiến.</vt:lpstr>
      <vt:lpstr>PowerPoint Presentation</vt:lpstr>
      <vt:lpstr>PowerPoint Presentation</vt:lpstr>
      <vt:lpstr>PowerPoint Presentation</vt:lpstr>
      <vt:lpstr>PowerPoint Presentation</vt:lpstr>
      <vt:lpstr>Xin chân thành cảm ơn các Quý Thày/Cô  chú ý lắng nghe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yhct.daotao@gmail.com</dc:creator>
  <cp:lastModifiedBy>Linh Hoàng</cp:lastModifiedBy>
  <cp:revision>180</cp:revision>
  <dcterms:created xsi:type="dcterms:W3CDTF">2022-03-03T09:03:37Z</dcterms:created>
  <dcterms:modified xsi:type="dcterms:W3CDTF">2023-08-18T03:20:42Z</dcterms:modified>
</cp:coreProperties>
</file>