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7"/>
  </p:notesMasterIdLst>
  <p:handoutMasterIdLst>
    <p:handoutMasterId r:id="rId18"/>
  </p:handoutMasterIdLst>
  <p:sldIdLst>
    <p:sldId id="258" r:id="rId4"/>
    <p:sldId id="295" r:id="rId5"/>
    <p:sldId id="280" r:id="rId6"/>
    <p:sldId id="297" r:id="rId7"/>
    <p:sldId id="302" r:id="rId8"/>
    <p:sldId id="299" r:id="rId9"/>
    <p:sldId id="298" r:id="rId10"/>
    <p:sldId id="300" r:id="rId11"/>
    <p:sldId id="301" r:id="rId12"/>
    <p:sldId id="303" r:id="rId13"/>
    <p:sldId id="304" r:id="rId14"/>
    <p:sldId id="305" r:id="rId15"/>
    <p:sldId id="27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0000"/>
    <a:srgbClr val="E19F27"/>
    <a:srgbClr val="00FFFF"/>
    <a:srgbClr val="CC0099"/>
    <a:srgbClr val="00FF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FE594-AED1-4FDC-A779-CA519B0FA712}" v="36" dt="2022-03-03T11:18:11.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242" autoAdjust="0"/>
  </p:normalViewPr>
  <p:slideViewPr>
    <p:cSldViewPr snapToGrid="0">
      <p:cViewPr varScale="1">
        <p:scale>
          <a:sx n="84" d="100"/>
          <a:sy n="84" d="100"/>
        </p:scale>
        <p:origin x="-774" y="-72"/>
      </p:cViewPr>
      <p:guideLst>
        <p:guide orient="horz" pos="2160"/>
        <p:guide pos="3840"/>
      </p:guideLst>
    </p:cSldViewPr>
  </p:slideViewPr>
  <p:notesTextViewPr>
    <p:cViewPr>
      <p:scale>
        <a:sx n="1" d="1"/>
        <a:sy n="1" d="1"/>
      </p:scale>
      <p:origin x="0" y="0"/>
    </p:cViewPr>
  </p:notesTextViewPr>
  <p:notesViewPr>
    <p:cSldViewPr snapToGrid="0">
      <p:cViewPr varScale="1">
        <p:scale>
          <a:sx n="39" d="100"/>
          <a:sy n="39" d="100"/>
        </p:scale>
        <p:origin x="2534"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hct.daotao@gmail.com" userId="8ff8b5e2db74413e" providerId="LiveId" clId="{DC0FE594-AED1-4FDC-A779-CA519B0FA712}"/>
    <pc:docChg chg="undo custSel addSld modSld sldOrd">
      <pc:chgData name="yhct.daotao@gmail.com" userId="8ff8b5e2db74413e" providerId="LiveId" clId="{DC0FE594-AED1-4FDC-A779-CA519B0FA712}" dt="2022-03-03T11:20:16.267" v="73"/>
      <pc:docMkLst>
        <pc:docMk/>
      </pc:docMkLst>
      <pc:sldChg chg="addSp delSp modSp mod">
        <pc:chgData name="yhct.daotao@gmail.com" userId="8ff8b5e2db74413e" providerId="LiveId" clId="{DC0FE594-AED1-4FDC-A779-CA519B0FA712}" dt="2022-03-03T11:20:05.549" v="71" actId="207"/>
        <pc:sldMkLst>
          <pc:docMk/>
          <pc:sldMk cId="2615493651" sldId="261"/>
        </pc:sldMkLst>
        <pc:spChg chg="del">
          <ac:chgData name="yhct.daotao@gmail.com" userId="8ff8b5e2db74413e" providerId="LiveId" clId="{DC0FE594-AED1-4FDC-A779-CA519B0FA712}" dt="2022-03-03T11:18:29.759" v="54" actId="478"/>
          <ac:spMkLst>
            <pc:docMk/>
            <pc:sldMk cId="2615493651" sldId="261"/>
            <ac:spMk id="2" creationId="{AB86084D-AB34-49CD-8AFE-E855AC353ED2}"/>
          </ac:spMkLst>
        </pc:spChg>
        <pc:spChg chg="mod">
          <ac:chgData name="yhct.daotao@gmail.com" userId="8ff8b5e2db74413e" providerId="LiveId" clId="{DC0FE594-AED1-4FDC-A779-CA519B0FA712}" dt="2022-03-03T11:19:17.379" v="66" actId="1076"/>
          <ac:spMkLst>
            <pc:docMk/>
            <pc:sldMk cId="2615493651" sldId="261"/>
            <ac:spMk id="3" creationId="{A26BA0B4-D77A-4763-B9C6-4E62CD370D28}"/>
          </ac:spMkLst>
        </pc:spChg>
        <pc:spChg chg="add del mod">
          <ac:chgData name="yhct.daotao@gmail.com" userId="8ff8b5e2db74413e" providerId="LiveId" clId="{DC0FE594-AED1-4FDC-A779-CA519B0FA712}" dt="2022-03-03T11:20:05.549" v="71" actId="207"/>
          <ac:spMkLst>
            <pc:docMk/>
            <pc:sldMk cId="2615493651" sldId="261"/>
            <ac:spMk id="5" creationId="{4275B4A7-5E79-4773-A3AE-4656F149E318}"/>
          </ac:spMkLst>
        </pc:spChg>
      </pc:sldChg>
      <pc:sldChg chg="addSp delSp modSp new mod ord">
        <pc:chgData name="yhct.daotao@gmail.com" userId="8ff8b5e2db74413e" providerId="LiveId" clId="{DC0FE594-AED1-4FDC-A779-CA519B0FA712}" dt="2022-03-03T11:20:16.267" v="73"/>
        <pc:sldMkLst>
          <pc:docMk/>
          <pc:sldMk cId="3408682207" sldId="278"/>
        </pc:sldMkLst>
        <pc:spChg chg="del">
          <ac:chgData name="yhct.daotao@gmail.com" userId="8ff8b5e2db74413e" providerId="LiveId" clId="{DC0FE594-AED1-4FDC-A779-CA519B0FA712}" dt="2022-03-03T11:10:24.989" v="3" actId="478"/>
          <ac:spMkLst>
            <pc:docMk/>
            <pc:sldMk cId="3408682207" sldId="278"/>
            <ac:spMk id="2" creationId="{FC7E5CA5-A4FB-4C31-A882-2681D76F4BD9}"/>
          </ac:spMkLst>
        </pc:spChg>
        <pc:spChg chg="del">
          <ac:chgData name="yhct.daotao@gmail.com" userId="8ff8b5e2db74413e" providerId="LiveId" clId="{DC0FE594-AED1-4FDC-A779-CA519B0FA712}" dt="2022-03-03T11:09:21.067" v="1" actId="1032"/>
          <ac:spMkLst>
            <pc:docMk/>
            <pc:sldMk cId="3408682207" sldId="278"/>
            <ac:spMk id="3" creationId="{A28F1374-B38F-4EC7-B8C4-F1F2A9EBB79F}"/>
          </ac:spMkLst>
        </pc:spChg>
        <pc:graphicFrameChg chg="add mod modGraphic">
          <ac:chgData name="yhct.daotao@gmail.com" userId="8ff8b5e2db74413e" providerId="LiveId" clId="{DC0FE594-AED1-4FDC-A779-CA519B0FA712}" dt="2022-03-03T11:18:11.976" v="53"/>
          <ac:graphicFrameMkLst>
            <pc:docMk/>
            <pc:sldMk cId="3408682207" sldId="278"/>
            <ac:graphicFrameMk id="4" creationId="{DE19D59C-1C14-4F00-B34E-64479ED629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2B799-56CC-4797-8C3D-F3E969DEDB3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0152DAD6-730B-4312-8D15-5F6329F34EB8}">
      <dgm:prSet phldrT="[Text]" custT="1"/>
      <dgm:spPr>
        <a:ln>
          <a:solidFill>
            <a:schemeClr val="bg2"/>
          </a:solidFill>
        </a:ln>
      </dgm:spPr>
      <dgm:t>
        <a:bodyPr/>
        <a:lstStyle/>
        <a:p>
          <a:r>
            <a:rPr lang="en-US" sz="2800" b="1" dirty="0">
              <a:highlight>
                <a:srgbClr val="E19F27"/>
              </a:highlight>
            </a:rPr>
            <a:t>ĐẢM BẢO CHẤT LƯỢNG VỀ CHIẾN LƯỢC</a:t>
          </a:r>
          <a:endParaRPr lang="en-US" sz="2800" dirty="0">
            <a:highlight>
              <a:srgbClr val="E19F27"/>
            </a:highlight>
          </a:endParaRPr>
        </a:p>
      </dgm:t>
    </dgm:pt>
    <dgm:pt modelId="{377F6C1D-7F8D-4E91-96CF-0EAC5A1A4903}" type="parTrans" cxnId="{7F7FE05C-3634-4275-849C-0DA5598DF275}">
      <dgm:prSet/>
      <dgm:spPr/>
      <dgm:t>
        <a:bodyPr/>
        <a:lstStyle/>
        <a:p>
          <a:endParaRPr lang="en-US"/>
        </a:p>
      </dgm:t>
    </dgm:pt>
    <dgm:pt modelId="{6A809B21-AC9A-4414-9292-C97D96AD5521}" type="sibTrans" cxnId="{7F7FE05C-3634-4275-849C-0DA5598DF275}">
      <dgm:prSet/>
      <dgm:spPr/>
      <dgm:t>
        <a:bodyPr/>
        <a:lstStyle/>
        <a:p>
          <a:endParaRPr lang="en-US"/>
        </a:p>
      </dgm:t>
    </dgm:pt>
    <dgm:pt modelId="{8E93A28E-789A-4C61-9362-41E48F2678F7}">
      <dgm:prSet phldrT="[Text]" custT="1"/>
      <dgm:spPr/>
      <dgm:t>
        <a:bodyPr/>
        <a:lstStyle/>
        <a:p>
          <a:pPr>
            <a:buFontTx/>
            <a:buNone/>
          </a:pPr>
          <a:r>
            <a:rPr lang="en-US" sz="4400" b="1" dirty="0"/>
            <a:t>TC </a:t>
          </a:r>
          <a:r>
            <a:rPr lang="en-US" sz="4400" b="1" dirty="0">
              <a:solidFill>
                <a:srgbClr val="FF0000"/>
              </a:solidFill>
            </a:rPr>
            <a:t>23: </a:t>
          </a:r>
          <a:r>
            <a:rPr lang="en-US" sz="3200" b="1" dirty="0" err="1"/>
            <a:t>Kết</a:t>
          </a:r>
          <a:r>
            <a:rPr lang="en-US" sz="3200" b="1" dirty="0"/>
            <a:t> </a:t>
          </a:r>
          <a:r>
            <a:rPr lang="en-US" sz="3200" b="1" dirty="0" err="1"/>
            <a:t>quả</a:t>
          </a:r>
          <a:r>
            <a:rPr lang="en-US" sz="3200" b="1" dirty="0"/>
            <a:t> </a:t>
          </a:r>
          <a:r>
            <a:rPr lang="en-US" sz="3200" b="1" dirty="0" err="1"/>
            <a:t>nghiên</a:t>
          </a:r>
          <a:r>
            <a:rPr lang="en-US" sz="3200" b="1" dirty="0"/>
            <a:t> </a:t>
          </a:r>
          <a:r>
            <a:rPr lang="en-US" sz="3200" b="1" dirty="0" err="1"/>
            <a:t>cứu</a:t>
          </a:r>
          <a:r>
            <a:rPr lang="en-US" sz="3200" b="1" dirty="0"/>
            <a:t> </a:t>
          </a:r>
          <a:r>
            <a:rPr lang="en-US" sz="3200" b="1" dirty="0" err="1"/>
            <a:t>khoa</a:t>
          </a:r>
          <a:r>
            <a:rPr lang="en-US" sz="3200" b="1" dirty="0"/>
            <a:t> </a:t>
          </a:r>
          <a:r>
            <a:rPr lang="en-US" sz="3200" b="1" dirty="0" err="1"/>
            <a:t>học</a:t>
          </a:r>
          <a:endParaRPr lang="en-US" sz="2000" b="1" dirty="0"/>
        </a:p>
      </dgm:t>
    </dgm:pt>
    <dgm:pt modelId="{966D8F74-7D9F-4E23-8DA4-FC49249C9084}" type="parTrans" cxnId="{E9024748-26CB-4F94-81AD-1AAFF39AF802}">
      <dgm:prSet/>
      <dgm:spPr/>
      <dgm:t>
        <a:bodyPr/>
        <a:lstStyle/>
        <a:p>
          <a:endParaRPr lang="en-US"/>
        </a:p>
      </dgm:t>
    </dgm:pt>
    <dgm:pt modelId="{E6FAD1E3-A44B-4B4F-97E2-E40FF5B763C1}" type="sibTrans" cxnId="{E9024748-26CB-4F94-81AD-1AAFF39AF802}">
      <dgm:prSet/>
      <dgm:spPr/>
      <dgm:t>
        <a:bodyPr/>
        <a:lstStyle/>
        <a:p>
          <a:endParaRPr lang="en-US"/>
        </a:p>
      </dgm:t>
    </dgm:pt>
    <dgm:pt modelId="{78247ABB-2245-4523-B220-B30E70EEFDAB}">
      <dgm:prSet phldrT="[Text]"/>
      <dgm:spPr/>
      <dgm:t>
        <a:bodyPr/>
        <a:lstStyle/>
        <a:p>
          <a:r>
            <a:rPr lang="en-US" b="1" dirty="0"/>
            <a:t>KẾT QUẢ HOẠT ĐỘNG</a:t>
          </a:r>
          <a:endParaRPr lang="en-US" dirty="0"/>
        </a:p>
      </dgm:t>
    </dgm:pt>
    <dgm:pt modelId="{5F7A65F3-496E-483B-840A-275A6AD10E94}" type="parTrans" cxnId="{EDC82796-4A05-4EC5-9005-4F5E937A694A}">
      <dgm:prSet/>
      <dgm:spPr/>
      <dgm:t>
        <a:bodyPr/>
        <a:lstStyle/>
        <a:p>
          <a:endParaRPr lang="en-US"/>
        </a:p>
      </dgm:t>
    </dgm:pt>
    <dgm:pt modelId="{20B88B52-4E7D-46BE-B8D1-E4226A35EE31}" type="sibTrans" cxnId="{EDC82796-4A05-4EC5-9005-4F5E937A694A}">
      <dgm:prSet/>
      <dgm:spPr/>
      <dgm:t>
        <a:bodyPr/>
        <a:lstStyle/>
        <a:p>
          <a:endParaRPr lang="en-US"/>
        </a:p>
      </dgm:t>
    </dgm:pt>
    <dgm:pt modelId="{9CF78604-99BA-4BE7-8F49-1B589584B1BB}">
      <dgm:prSet phldrT="[Text]" custT="1"/>
      <dgm:spPr>
        <a:solidFill>
          <a:schemeClr val="bg2"/>
        </a:solidFill>
        <a:ln>
          <a:solidFill>
            <a:schemeClr val="bg2"/>
          </a:solidFill>
        </a:ln>
      </dgm:spPr>
      <dgm:t>
        <a:bodyPr/>
        <a:lstStyle/>
        <a:p>
          <a:r>
            <a:rPr lang="en-US" sz="2800" b="1" dirty="0">
              <a:solidFill>
                <a:srgbClr val="C00000"/>
              </a:solidFill>
            </a:rPr>
            <a:t>ĐẢM BẢO CHẤT LƯỢNG VỀ HỆ THỐNG</a:t>
          </a:r>
        </a:p>
      </dgm:t>
    </dgm:pt>
    <dgm:pt modelId="{337DE5DD-D422-45C2-AE4A-C692CAB0EED6}" type="parTrans" cxnId="{380AE679-E061-422B-9EA8-AB7EC6468DB3}">
      <dgm:prSet/>
      <dgm:spPr/>
      <dgm:t>
        <a:bodyPr/>
        <a:lstStyle/>
        <a:p>
          <a:endParaRPr lang="en-US"/>
        </a:p>
      </dgm:t>
    </dgm:pt>
    <dgm:pt modelId="{A6FD499D-C646-4F08-A06D-B6D644C9B3A1}" type="sibTrans" cxnId="{380AE679-E061-422B-9EA8-AB7EC6468DB3}">
      <dgm:prSet/>
      <dgm:spPr/>
      <dgm:t>
        <a:bodyPr/>
        <a:lstStyle/>
        <a:p>
          <a:endParaRPr lang="en-US"/>
        </a:p>
      </dgm:t>
    </dgm:pt>
    <dgm:pt modelId="{221D5405-E6C7-4E94-9AE5-EDC827C4DAEA}">
      <dgm:prSet phldrT="[Text]" custT="1"/>
      <dgm:spPr>
        <a:solidFill>
          <a:schemeClr val="accent6">
            <a:lumMod val="20000"/>
            <a:lumOff val="80000"/>
          </a:schemeClr>
        </a:solidFill>
      </dgm:spPr>
      <dgm:t>
        <a:bodyPr/>
        <a:lstStyle/>
        <a:p>
          <a:pPr>
            <a:lnSpc>
              <a:spcPct val="100000"/>
            </a:lnSpc>
            <a:spcBef>
              <a:spcPts val="600"/>
            </a:spcBef>
            <a:spcAft>
              <a:spcPts val="600"/>
            </a:spcAft>
          </a:pPr>
          <a:r>
            <a:rPr lang="en-US" sz="24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gm:t>
    </dgm:pt>
    <dgm:pt modelId="{9B59DD15-08C0-4C41-BA9A-1FE46803F49F}" type="sibTrans" cxnId="{2D427460-4223-4AE9-88EC-16F81E66B9FB}">
      <dgm:prSet/>
      <dgm:spPr/>
      <dgm:t>
        <a:bodyPr/>
        <a:lstStyle/>
        <a:p>
          <a:endParaRPr lang="en-US"/>
        </a:p>
      </dgm:t>
    </dgm:pt>
    <dgm:pt modelId="{73BEBB6E-FD70-4556-BF68-F05FF049C39F}" type="parTrans" cxnId="{2D427460-4223-4AE9-88EC-16F81E66B9FB}">
      <dgm:prSet/>
      <dgm:spPr/>
      <dgm:t>
        <a:bodyPr/>
        <a:lstStyle/>
        <a:p>
          <a:endParaRPr lang="en-US"/>
        </a:p>
      </dgm:t>
    </dgm:pt>
    <dgm:pt modelId="{821B28B7-B5C3-48E1-988C-AB682A8652C4}">
      <dgm:prSet/>
      <dgm:spPr/>
      <dgm:t>
        <a:bodyPr/>
        <a:lstStyle/>
        <a:p>
          <a:r>
            <a:rPr lang="en-US" b="1" dirty="0"/>
            <a:t>TC 22-  25</a:t>
          </a:r>
        </a:p>
      </dgm:t>
    </dgm:pt>
    <dgm:pt modelId="{E34F31BC-F29D-4F71-B3D6-3828A8232E3E}" type="parTrans" cxnId="{A50AE539-51D4-4CA0-89F0-1DC6C3B63F45}">
      <dgm:prSet/>
      <dgm:spPr/>
      <dgm:t>
        <a:bodyPr/>
        <a:lstStyle/>
        <a:p>
          <a:endParaRPr lang="en-US"/>
        </a:p>
      </dgm:t>
    </dgm:pt>
    <dgm:pt modelId="{CB7AE808-2A09-49DC-9AC4-4CAAC8D3600C}" type="sibTrans" cxnId="{A50AE539-51D4-4CA0-89F0-1DC6C3B63F45}">
      <dgm:prSet/>
      <dgm:spPr/>
      <dgm:t>
        <a:bodyPr/>
        <a:lstStyle/>
        <a:p>
          <a:endParaRPr lang="en-US"/>
        </a:p>
      </dgm:t>
    </dgm:pt>
    <dgm:pt modelId="{3ADB504A-74CF-498A-888D-D3717B5017AC}" type="pres">
      <dgm:prSet presAssocID="{3502B799-56CC-4797-8C3D-F3E969DEDB32}" presName="rootnode" presStyleCnt="0">
        <dgm:presLayoutVars>
          <dgm:chMax/>
          <dgm:chPref/>
          <dgm:dir/>
          <dgm:animLvl val="lvl"/>
        </dgm:presLayoutVars>
      </dgm:prSet>
      <dgm:spPr/>
      <dgm:t>
        <a:bodyPr/>
        <a:lstStyle/>
        <a:p>
          <a:endParaRPr lang="en-US"/>
        </a:p>
      </dgm:t>
    </dgm:pt>
    <dgm:pt modelId="{CA7B5C8E-EA2F-49D8-8A00-51CD2CE90453}" type="pres">
      <dgm:prSet presAssocID="{0152DAD6-730B-4312-8D15-5F6329F34EB8}" presName="composite" presStyleCnt="0"/>
      <dgm:spPr/>
    </dgm:pt>
    <dgm:pt modelId="{3E7F6BEB-ED4A-4AFA-8D3D-F61DAF4CEC43}" type="pres">
      <dgm:prSet presAssocID="{0152DAD6-730B-4312-8D15-5F6329F34EB8}" presName="bentUpArrow1" presStyleLbl="alignImgPlace1" presStyleIdx="0" presStyleCnt="4" custScaleX="122327" custScaleY="79893" custLinFactX="200000" custLinFactY="165166" custLinFactNeighborX="299113" custLinFactNeighborY="200000"/>
      <dgm:spPr/>
    </dgm:pt>
    <dgm:pt modelId="{717E5972-19CA-4C74-82CB-5814CD78156D}" type="pres">
      <dgm:prSet presAssocID="{0152DAD6-730B-4312-8D15-5F6329F34EB8}" presName="ParentText" presStyleLbl="node1" presStyleIdx="0" presStyleCnt="5" custScaleX="366696" custLinFactNeighborX="-19234" custLinFactNeighborY="15292">
        <dgm:presLayoutVars>
          <dgm:chMax val="1"/>
          <dgm:chPref val="1"/>
          <dgm:bulletEnabled val="1"/>
        </dgm:presLayoutVars>
      </dgm:prSet>
      <dgm:spPr/>
      <dgm:t>
        <a:bodyPr/>
        <a:lstStyle/>
        <a:p>
          <a:endParaRPr lang="en-US"/>
        </a:p>
      </dgm:t>
    </dgm:pt>
    <dgm:pt modelId="{BB8B12F8-5F99-4027-925A-22B115B8F497}" type="pres">
      <dgm:prSet presAssocID="{0152DAD6-730B-4312-8D15-5F6329F34EB8}" presName="ChildText" presStyleLbl="revTx" presStyleIdx="0" presStyleCnt="4" custScaleX="138768" custScaleY="73633" custLinFactNeighborX="-84573" custLinFactNeighborY="3883">
        <dgm:presLayoutVars>
          <dgm:chMax val="0"/>
          <dgm:chPref val="0"/>
          <dgm:bulletEnabled val="1"/>
        </dgm:presLayoutVars>
      </dgm:prSet>
      <dgm:spPr/>
    </dgm:pt>
    <dgm:pt modelId="{44BAAE6A-CE38-4FAE-B800-CE2753CD0190}" type="pres">
      <dgm:prSet presAssocID="{6A809B21-AC9A-4414-9292-C97D96AD5521}" presName="sibTrans" presStyleCnt="0"/>
      <dgm:spPr/>
    </dgm:pt>
    <dgm:pt modelId="{08583EE4-F5AC-44B9-86AA-F3C19BEBDECC}" type="pres">
      <dgm:prSet presAssocID="{9CF78604-99BA-4BE7-8F49-1B589584B1BB}" presName="composite" presStyleCnt="0"/>
      <dgm:spPr/>
    </dgm:pt>
    <dgm:pt modelId="{20EFBEC9-23D4-4A92-AAF2-378D7151881C}" type="pres">
      <dgm:prSet presAssocID="{9CF78604-99BA-4BE7-8F49-1B589584B1BB}" presName="bentUpArrow1" presStyleLbl="alignImgPlace1" presStyleIdx="1" presStyleCnt="4" custLinFactX="-143610" custLinFactY="-8603" custLinFactNeighborX="-200000" custLinFactNeighborY="-100000"/>
      <dgm:spPr>
        <a:solidFill>
          <a:srgbClr val="FF0000"/>
        </a:solidFill>
      </dgm:spPr>
    </dgm:pt>
    <dgm:pt modelId="{B2ED49E9-DD23-438F-BB32-61A853CAAB8B}" type="pres">
      <dgm:prSet presAssocID="{9CF78604-99BA-4BE7-8F49-1B589584B1BB}" presName="ParentText" presStyleLbl="node1" presStyleIdx="1" presStyleCnt="5" custScaleX="313747" custLinFactNeighborX="-32014" custLinFactNeighborY="19288">
        <dgm:presLayoutVars>
          <dgm:chMax val="1"/>
          <dgm:chPref val="1"/>
          <dgm:bulletEnabled val="1"/>
        </dgm:presLayoutVars>
      </dgm:prSet>
      <dgm:spPr/>
      <dgm:t>
        <a:bodyPr/>
        <a:lstStyle/>
        <a:p>
          <a:endParaRPr lang="en-US"/>
        </a:p>
      </dgm:t>
    </dgm:pt>
    <dgm:pt modelId="{563ED1DE-FDFF-408F-A180-6CB52FFC6066}" type="pres">
      <dgm:prSet presAssocID="{9CF78604-99BA-4BE7-8F49-1B589584B1BB}" presName="ChildText" presStyleLbl="revTx" presStyleIdx="1" presStyleCnt="4">
        <dgm:presLayoutVars>
          <dgm:chMax val="0"/>
          <dgm:chPref val="0"/>
          <dgm:bulletEnabled val="1"/>
        </dgm:presLayoutVars>
      </dgm:prSet>
      <dgm:spPr/>
    </dgm:pt>
    <dgm:pt modelId="{6FCC6FEB-C05F-4AC9-861A-DA651A192D64}" type="pres">
      <dgm:prSet presAssocID="{A6FD499D-C646-4F08-A06D-B6D644C9B3A1}" presName="sibTrans" presStyleCnt="0"/>
      <dgm:spPr/>
    </dgm:pt>
    <dgm:pt modelId="{425D505D-D199-437C-991E-BA8938A8FD73}" type="pres">
      <dgm:prSet presAssocID="{221D5405-E6C7-4E94-9AE5-EDC827C4DAEA}" presName="composite" presStyleCnt="0"/>
      <dgm:spPr/>
    </dgm:pt>
    <dgm:pt modelId="{EF727CAE-7D0B-4C99-B3FC-A46A1B5CD3F2}" type="pres">
      <dgm:prSet presAssocID="{221D5405-E6C7-4E94-9AE5-EDC827C4DAEA}" presName="bentUpArrow1" presStyleLbl="alignImgPlace1" presStyleIdx="2" presStyleCnt="4" custScaleX="164236" custLinFactY="100000" custLinFactNeighborX="-3562" custLinFactNeighborY="145350"/>
      <dgm:spPr>
        <a:solidFill>
          <a:srgbClr val="FF0000"/>
        </a:solidFill>
      </dgm:spPr>
    </dgm:pt>
    <dgm:pt modelId="{BB9FE436-118D-4A9D-9673-EF1A46B68129}" type="pres">
      <dgm:prSet presAssocID="{221D5405-E6C7-4E94-9AE5-EDC827C4DAEA}" presName="ParentText" presStyleLbl="node1" presStyleIdx="2" presStyleCnt="5" custScaleX="335667" custScaleY="150303" custLinFactX="-94690" custLinFactNeighborX="-100000" custLinFactNeighborY="27098">
        <dgm:presLayoutVars>
          <dgm:chMax val="1"/>
          <dgm:chPref val="1"/>
          <dgm:bulletEnabled val="1"/>
        </dgm:presLayoutVars>
      </dgm:prSet>
      <dgm:spPr/>
      <dgm:t>
        <a:bodyPr/>
        <a:lstStyle/>
        <a:p>
          <a:endParaRPr lang="en-US"/>
        </a:p>
      </dgm:t>
    </dgm:pt>
    <dgm:pt modelId="{26969910-8A21-4956-82D0-F5BBD23E43BF}" type="pres">
      <dgm:prSet presAssocID="{221D5405-E6C7-4E94-9AE5-EDC827C4DAEA}" presName="ChildText" presStyleLbl="revTx" presStyleIdx="2" presStyleCnt="4" custScaleX="484030" custScaleY="169115" custLinFactX="68674" custLinFactY="164582" custLinFactNeighborX="100000" custLinFactNeighborY="200000">
        <dgm:presLayoutVars>
          <dgm:chMax val="0"/>
          <dgm:chPref val="0"/>
          <dgm:bulletEnabled val="1"/>
        </dgm:presLayoutVars>
      </dgm:prSet>
      <dgm:spPr/>
      <dgm:t>
        <a:bodyPr/>
        <a:lstStyle/>
        <a:p>
          <a:endParaRPr lang="en-US"/>
        </a:p>
      </dgm:t>
    </dgm:pt>
    <dgm:pt modelId="{5967A4EA-3B68-4076-8FB0-66C1DE68B1E3}" type="pres">
      <dgm:prSet presAssocID="{9B59DD15-08C0-4C41-BA9A-1FE46803F49F}" presName="sibTrans" presStyleCnt="0"/>
      <dgm:spPr/>
    </dgm:pt>
    <dgm:pt modelId="{1196AF4D-B6F9-49C1-BFE8-F3949D4DAC9A}" type="pres">
      <dgm:prSet presAssocID="{78247ABB-2245-4523-B220-B30E70EEFDAB}" presName="composite" presStyleCnt="0"/>
      <dgm:spPr/>
    </dgm:pt>
    <dgm:pt modelId="{33A6B1A2-A871-4909-8B3F-D1BBD0338297}" type="pres">
      <dgm:prSet presAssocID="{78247ABB-2245-4523-B220-B30E70EEFDAB}" presName="bentUpArrow1" presStyleLbl="alignImgPlace1" presStyleIdx="3" presStyleCnt="4" custLinFactX="-392984" custLinFactY="-148853" custLinFactNeighborX="-400000" custLinFactNeighborY="-200000"/>
      <dgm:spPr/>
    </dgm:pt>
    <dgm:pt modelId="{618D9DBF-99B1-4A13-A5FA-C8D1810709A2}" type="pres">
      <dgm:prSet presAssocID="{78247ABB-2245-4523-B220-B30E70EEFDAB}" presName="ParentText" presStyleLbl="node1" presStyleIdx="3" presStyleCnt="5" custScaleX="268100" custScaleY="279532" custLinFactX="-105765" custLinFactNeighborX="-200000" custLinFactNeighborY="25012">
        <dgm:presLayoutVars>
          <dgm:chMax val="1"/>
          <dgm:chPref val="1"/>
          <dgm:bulletEnabled val="1"/>
        </dgm:presLayoutVars>
      </dgm:prSet>
      <dgm:spPr/>
      <dgm:t>
        <a:bodyPr/>
        <a:lstStyle/>
        <a:p>
          <a:endParaRPr lang="en-US"/>
        </a:p>
      </dgm:t>
    </dgm:pt>
    <dgm:pt modelId="{F750C228-BAAB-4EAB-9429-40174C24ED7B}" type="pres">
      <dgm:prSet presAssocID="{78247ABB-2245-4523-B220-B30E70EEFDAB}" presName="ChildText" presStyleLbl="revTx" presStyleIdx="3" presStyleCnt="4">
        <dgm:presLayoutVars>
          <dgm:chMax val="0"/>
          <dgm:chPref val="0"/>
          <dgm:bulletEnabled val="1"/>
        </dgm:presLayoutVars>
      </dgm:prSet>
      <dgm:spPr/>
    </dgm:pt>
    <dgm:pt modelId="{D59D72F1-1889-4409-A866-C73611D0132B}" type="pres">
      <dgm:prSet presAssocID="{20B88B52-4E7D-46BE-B8D1-E4226A35EE31}" presName="sibTrans" presStyleCnt="0"/>
      <dgm:spPr/>
    </dgm:pt>
    <dgm:pt modelId="{9190B546-86BA-40B7-A42B-85C0336AF93D}" type="pres">
      <dgm:prSet presAssocID="{821B28B7-B5C3-48E1-988C-AB682A8652C4}" presName="composite" presStyleCnt="0"/>
      <dgm:spPr/>
    </dgm:pt>
    <dgm:pt modelId="{C85BEBDB-B2B4-4140-96C1-238E80746274}" type="pres">
      <dgm:prSet presAssocID="{821B28B7-B5C3-48E1-988C-AB682A8652C4}" presName="ParentText" presStyleLbl="node1" presStyleIdx="4" presStyleCnt="5" custScaleX="302462" custLinFactX="-44000" custLinFactY="-68965" custLinFactNeighborX="-100000" custLinFactNeighborY="-100000">
        <dgm:presLayoutVars>
          <dgm:chMax val="1"/>
          <dgm:chPref val="1"/>
          <dgm:bulletEnabled val="1"/>
        </dgm:presLayoutVars>
      </dgm:prSet>
      <dgm:spPr/>
      <dgm:t>
        <a:bodyPr/>
        <a:lstStyle/>
        <a:p>
          <a:endParaRPr lang="en-US"/>
        </a:p>
      </dgm:t>
    </dgm:pt>
  </dgm:ptLst>
  <dgm:cxnLst>
    <dgm:cxn modelId="{DF50A8FC-9FD3-430E-AC6F-E967491778BD}" type="presOf" srcId="{221D5405-E6C7-4E94-9AE5-EDC827C4DAEA}" destId="{BB9FE436-118D-4A9D-9673-EF1A46B68129}" srcOrd="0" destOrd="0" presId="urn:microsoft.com/office/officeart/2005/8/layout/StepDownProcess"/>
    <dgm:cxn modelId="{1BC1685A-E556-4C81-8069-D3DB02E6D7F1}" type="presOf" srcId="{0152DAD6-730B-4312-8D15-5F6329F34EB8}" destId="{717E5972-19CA-4C74-82CB-5814CD78156D}" srcOrd="0" destOrd="0" presId="urn:microsoft.com/office/officeart/2005/8/layout/StepDownProcess"/>
    <dgm:cxn modelId="{EDC82796-4A05-4EC5-9005-4F5E937A694A}" srcId="{3502B799-56CC-4797-8C3D-F3E969DEDB32}" destId="{78247ABB-2245-4523-B220-B30E70EEFDAB}" srcOrd="3" destOrd="0" parTransId="{5F7A65F3-496E-483B-840A-275A6AD10E94}" sibTransId="{20B88B52-4E7D-46BE-B8D1-E4226A35EE31}"/>
    <dgm:cxn modelId="{E9024748-26CB-4F94-81AD-1AAFF39AF802}" srcId="{221D5405-E6C7-4E94-9AE5-EDC827C4DAEA}" destId="{8E93A28E-789A-4C61-9362-41E48F2678F7}" srcOrd="0" destOrd="0" parTransId="{966D8F74-7D9F-4E23-8DA4-FC49249C9084}" sibTransId="{E6FAD1E3-A44B-4B4F-97E2-E40FF5B763C1}"/>
    <dgm:cxn modelId="{292B8E40-2D6B-40C9-B8B5-641A9B9FF9C5}" type="presOf" srcId="{8E93A28E-789A-4C61-9362-41E48F2678F7}" destId="{26969910-8A21-4956-82D0-F5BBD23E43BF}" srcOrd="0" destOrd="0" presId="urn:microsoft.com/office/officeart/2005/8/layout/StepDownProcess"/>
    <dgm:cxn modelId="{28466FC5-F1B8-4ADC-AB44-3CE5D235DBFB}" type="presOf" srcId="{9CF78604-99BA-4BE7-8F49-1B589584B1BB}" destId="{B2ED49E9-DD23-438F-BB32-61A853CAAB8B}" srcOrd="0" destOrd="0" presId="urn:microsoft.com/office/officeart/2005/8/layout/StepDownProcess"/>
    <dgm:cxn modelId="{7DC296A0-0EAF-4782-91FE-AE20EB0B63A2}" type="presOf" srcId="{78247ABB-2245-4523-B220-B30E70EEFDAB}" destId="{618D9DBF-99B1-4A13-A5FA-C8D1810709A2}" srcOrd="0" destOrd="0" presId="urn:microsoft.com/office/officeart/2005/8/layout/StepDownProcess"/>
    <dgm:cxn modelId="{2D427460-4223-4AE9-88EC-16F81E66B9FB}" srcId="{3502B799-56CC-4797-8C3D-F3E969DEDB32}" destId="{221D5405-E6C7-4E94-9AE5-EDC827C4DAEA}" srcOrd="2" destOrd="0" parTransId="{73BEBB6E-FD70-4556-BF68-F05FF049C39F}" sibTransId="{9B59DD15-08C0-4C41-BA9A-1FE46803F49F}"/>
    <dgm:cxn modelId="{380AE679-E061-422B-9EA8-AB7EC6468DB3}" srcId="{3502B799-56CC-4797-8C3D-F3E969DEDB32}" destId="{9CF78604-99BA-4BE7-8F49-1B589584B1BB}" srcOrd="1" destOrd="0" parTransId="{337DE5DD-D422-45C2-AE4A-C692CAB0EED6}" sibTransId="{A6FD499D-C646-4F08-A06D-B6D644C9B3A1}"/>
    <dgm:cxn modelId="{392F9350-5E47-4F51-B3D8-550B69CB02D4}" type="presOf" srcId="{3502B799-56CC-4797-8C3D-F3E969DEDB32}" destId="{3ADB504A-74CF-498A-888D-D3717B5017AC}" srcOrd="0" destOrd="0" presId="urn:microsoft.com/office/officeart/2005/8/layout/StepDownProcess"/>
    <dgm:cxn modelId="{7F7FE05C-3634-4275-849C-0DA5598DF275}" srcId="{3502B799-56CC-4797-8C3D-F3E969DEDB32}" destId="{0152DAD6-730B-4312-8D15-5F6329F34EB8}" srcOrd="0" destOrd="0" parTransId="{377F6C1D-7F8D-4E91-96CF-0EAC5A1A4903}" sibTransId="{6A809B21-AC9A-4414-9292-C97D96AD5521}"/>
    <dgm:cxn modelId="{A50AE539-51D4-4CA0-89F0-1DC6C3B63F45}" srcId="{3502B799-56CC-4797-8C3D-F3E969DEDB32}" destId="{821B28B7-B5C3-48E1-988C-AB682A8652C4}" srcOrd="4" destOrd="0" parTransId="{E34F31BC-F29D-4F71-B3D6-3828A8232E3E}" sibTransId="{CB7AE808-2A09-49DC-9AC4-4CAAC8D3600C}"/>
    <dgm:cxn modelId="{6DD40BAD-44CC-4CF6-85BD-8D7C038AD25E}" type="presOf" srcId="{821B28B7-B5C3-48E1-988C-AB682A8652C4}" destId="{C85BEBDB-B2B4-4140-96C1-238E80746274}" srcOrd="0" destOrd="0" presId="urn:microsoft.com/office/officeart/2005/8/layout/StepDownProcess"/>
    <dgm:cxn modelId="{E4A05C04-000F-4BB6-A2DC-FE665621AA46}" type="presParOf" srcId="{3ADB504A-74CF-498A-888D-D3717B5017AC}" destId="{CA7B5C8E-EA2F-49D8-8A00-51CD2CE90453}" srcOrd="0" destOrd="0" presId="urn:microsoft.com/office/officeart/2005/8/layout/StepDownProcess"/>
    <dgm:cxn modelId="{EB7179D7-A84F-4FA3-A4C8-76D18B0DD74B}" type="presParOf" srcId="{CA7B5C8E-EA2F-49D8-8A00-51CD2CE90453}" destId="{3E7F6BEB-ED4A-4AFA-8D3D-F61DAF4CEC43}" srcOrd="0" destOrd="0" presId="urn:microsoft.com/office/officeart/2005/8/layout/StepDownProcess"/>
    <dgm:cxn modelId="{90E859BB-CEF0-4239-B01C-C33C19B98924}" type="presParOf" srcId="{CA7B5C8E-EA2F-49D8-8A00-51CD2CE90453}" destId="{717E5972-19CA-4C74-82CB-5814CD78156D}" srcOrd="1" destOrd="0" presId="urn:microsoft.com/office/officeart/2005/8/layout/StepDownProcess"/>
    <dgm:cxn modelId="{F22AE2BE-1321-4B37-B952-217E773D825E}" type="presParOf" srcId="{CA7B5C8E-EA2F-49D8-8A00-51CD2CE90453}" destId="{BB8B12F8-5F99-4027-925A-22B115B8F497}" srcOrd="2" destOrd="0" presId="urn:microsoft.com/office/officeart/2005/8/layout/StepDownProcess"/>
    <dgm:cxn modelId="{E2AA2966-0AB8-4F3C-A188-B2C20DF145E5}" type="presParOf" srcId="{3ADB504A-74CF-498A-888D-D3717B5017AC}" destId="{44BAAE6A-CE38-4FAE-B800-CE2753CD0190}" srcOrd="1" destOrd="0" presId="urn:microsoft.com/office/officeart/2005/8/layout/StepDownProcess"/>
    <dgm:cxn modelId="{BD3A154A-AC0B-4EEF-BA32-5D4E5E248ACD}" type="presParOf" srcId="{3ADB504A-74CF-498A-888D-D3717B5017AC}" destId="{08583EE4-F5AC-44B9-86AA-F3C19BEBDECC}" srcOrd="2" destOrd="0" presId="urn:microsoft.com/office/officeart/2005/8/layout/StepDownProcess"/>
    <dgm:cxn modelId="{E6B0BE1A-64E7-4DAF-A41B-F07AA374F436}" type="presParOf" srcId="{08583EE4-F5AC-44B9-86AA-F3C19BEBDECC}" destId="{20EFBEC9-23D4-4A92-AAF2-378D7151881C}" srcOrd="0" destOrd="0" presId="urn:microsoft.com/office/officeart/2005/8/layout/StepDownProcess"/>
    <dgm:cxn modelId="{6FE4352C-B5C5-47A4-B8C9-45EF1382E4B4}" type="presParOf" srcId="{08583EE4-F5AC-44B9-86AA-F3C19BEBDECC}" destId="{B2ED49E9-DD23-438F-BB32-61A853CAAB8B}" srcOrd="1" destOrd="0" presId="urn:microsoft.com/office/officeart/2005/8/layout/StepDownProcess"/>
    <dgm:cxn modelId="{90746F67-E3D2-4AC3-BFBB-107D618BC8C2}" type="presParOf" srcId="{08583EE4-F5AC-44B9-86AA-F3C19BEBDECC}" destId="{563ED1DE-FDFF-408F-A180-6CB52FFC6066}" srcOrd="2" destOrd="0" presId="urn:microsoft.com/office/officeart/2005/8/layout/StepDownProcess"/>
    <dgm:cxn modelId="{8467DBFD-806B-4DF2-9CAA-85202623903F}" type="presParOf" srcId="{3ADB504A-74CF-498A-888D-D3717B5017AC}" destId="{6FCC6FEB-C05F-4AC9-861A-DA651A192D64}" srcOrd="3" destOrd="0" presId="urn:microsoft.com/office/officeart/2005/8/layout/StepDownProcess"/>
    <dgm:cxn modelId="{323CC155-55CD-4146-964F-B20A4D32D43F}" type="presParOf" srcId="{3ADB504A-74CF-498A-888D-D3717B5017AC}" destId="{425D505D-D199-437C-991E-BA8938A8FD73}" srcOrd="4" destOrd="0" presId="urn:microsoft.com/office/officeart/2005/8/layout/StepDownProcess"/>
    <dgm:cxn modelId="{2B2747C4-2569-407C-8023-AAE8DBEE2029}" type="presParOf" srcId="{425D505D-D199-437C-991E-BA8938A8FD73}" destId="{EF727CAE-7D0B-4C99-B3FC-A46A1B5CD3F2}" srcOrd="0" destOrd="0" presId="urn:microsoft.com/office/officeart/2005/8/layout/StepDownProcess"/>
    <dgm:cxn modelId="{39376409-612B-4DF4-82B5-8632A21D51A9}" type="presParOf" srcId="{425D505D-D199-437C-991E-BA8938A8FD73}" destId="{BB9FE436-118D-4A9D-9673-EF1A46B68129}" srcOrd="1" destOrd="0" presId="urn:microsoft.com/office/officeart/2005/8/layout/StepDownProcess"/>
    <dgm:cxn modelId="{57928C5A-1B12-4EF0-B3C8-9CC4D006A9A9}" type="presParOf" srcId="{425D505D-D199-437C-991E-BA8938A8FD73}" destId="{26969910-8A21-4956-82D0-F5BBD23E43BF}" srcOrd="2" destOrd="0" presId="urn:microsoft.com/office/officeart/2005/8/layout/StepDownProcess"/>
    <dgm:cxn modelId="{FDCA190F-B0BE-4114-9C97-F33DBC4A11E1}" type="presParOf" srcId="{3ADB504A-74CF-498A-888D-D3717B5017AC}" destId="{5967A4EA-3B68-4076-8FB0-66C1DE68B1E3}" srcOrd="5" destOrd="0" presId="urn:microsoft.com/office/officeart/2005/8/layout/StepDownProcess"/>
    <dgm:cxn modelId="{BB9DED29-5F16-4DAF-9F0F-FD4DC2971E3C}" type="presParOf" srcId="{3ADB504A-74CF-498A-888D-D3717B5017AC}" destId="{1196AF4D-B6F9-49C1-BFE8-F3949D4DAC9A}" srcOrd="6" destOrd="0" presId="urn:microsoft.com/office/officeart/2005/8/layout/StepDownProcess"/>
    <dgm:cxn modelId="{CCECC000-2E2B-4033-AAC7-0ABEBD233D26}" type="presParOf" srcId="{1196AF4D-B6F9-49C1-BFE8-F3949D4DAC9A}" destId="{33A6B1A2-A871-4909-8B3F-D1BBD0338297}" srcOrd="0" destOrd="0" presId="urn:microsoft.com/office/officeart/2005/8/layout/StepDownProcess"/>
    <dgm:cxn modelId="{E4AC92FA-3B49-4D6A-913A-D3067151F126}" type="presParOf" srcId="{1196AF4D-B6F9-49C1-BFE8-F3949D4DAC9A}" destId="{618D9DBF-99B1-4A13-A5FA-C8D1810709A2}" srcOrd="1" destOrd="0" presId="urn:microsoft.com/office/officeart/2005/8/layout/StepDownProcess"/>
    <dgm:cxn modelId="{3E4EEC45-109B-4A3A-8A1B-31CCEBB51A8A}" type="presParOf" srcId="{1196AF4D-B6F9-49C1-BFE8-F3949D4DAC9A}" destId="{F750C228-BAAB-4EAB-9429-40174C24ED7B}" srcOrd="2" destOrd="0" presId="urn:microsoft.com/office/officeart/2005/8/layout/StepDownProcess"/>
    <dgm:cxn modelId="{FDCF4F1C-C287-4868-A001-396A35C3DF17}" type="presParOf" srcId="{3ADB504A-74CF-498A-888D-D3717B5017AC}" destId="{D59D72F1-1889-4409-A866-C73611D0132B}" srcOrd="7" destOrd="0" presId="urn:microsoft.com/office/officeart/2005/8/layout/StepDownProcess"/>
    <dgm:cxn modelId="{0F19734F-6B5A-4C19-9D38-80014448C290}" type="presParOf" srcId="{3ADB504A-74CF-498A-888D-D3717B5017AC}" destId="{9190B546-86BA-40B7-A42B-85C0336AF93D}" srcOrd="8" destOrd="0" presId="urn:microsoft.com/office/officeart/2005/8/layout/StepDownProcess"/>
    <dgm:cxn modelId="{D9715A5D-B017-424E-AAC2-FAC9D768C92F}" type="presParOf" srcId="{9190B546-86BA-40B7-A42B-85C0336AF93D}" destId="{C85BEBDB-B2B4-4140-96C1-238E80746274}"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3881BF-70D9-4C54-994E-DDD66575696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7990F2B-B484-4424-A03C-AE94D375E689}">
      <dgm:prSet phldrT="[Text]" custT="1"/>
      <dgm:spPr>
        <a:solidFill>
          <a:schemeClr val="accent4">
            <a:lumMod val="50000"/>
            <a:alpha val="50000"/>
          </a:schemeClr>
        </a:solidFill>
      </dgm:spPr>
      <dgm:t>
        <a:bodyPr/>
        <a:lstStyle/>
        <a:p>
          <a:r>
            <a:rPr lang="en-US" sz="3600" b="1" dirty="0" err="1"/>
            <a:t>Tiêu</a:t>
          </a:r>
          <a:r>
            <a:rPr lang="en-US" sz="3600" b="1" dirty="0"/>
            <a:t> </a:t>
          </a:r>
          <a:r>
            <a:rPr lang="en-US" sz="3600" b="1" dirty="0" err="1"/>
            <a:t>chuẩn</a:t>
          </a:r>
          <a:r>
            <a:rPr lang="en-US" sz="3600" b="1" dirty="0"/>
            <a:t> 23. </a:t>
          </a:r>
        </a:p>
        <a:p>
          <a:r>
            <a:rPr lang="en-US" sz="3600" b="1" dirty="0" err="1"/>
            <a:t>Kết</a:t>
          </a:r>
          <a:r>
            <a:rPr lang="en-US" sz="3600" b="1" dirty="0"/>
            <a:t> </a:t>
          </a:r>
          <a:r>
            <a:rPr lang="en-US" sz="3600" b="1" dirty="0" err="1"/>
            <a:t>quả</a:t>
          </a:r>
          <a:r>
            <a:rPr lang="en-US" sz="3600" b="1" dirty="0"/>
            <a:t> </a:t>
          </a:r>
          <a:r>
            <a:rPr lang="en-US" sz="3600" b="1" dirty="0" err="1"/>
            <a:t>nghiên</a:t>
          </a:r>
          <a:r>
            <a:rPr lang="en-US" sz="3600" b="1" dirty="0"/>
            <a:t> </a:t>
          </a:r>
          <a:r>
            <a:rPr lang="en-US" sz="3600" b="1" dirty="0" err="1"/>
            <a:t>cứu</a:t>
          </a:r>
          <a:r>
            <a:rPr lang="en-US" sz="3600" b="1" dirty="0"/>
            <a:t> </a:t>
          </a:r>
          <a:r>
            <a:rPr lang="en-US" sz="3600" b="1" dirty="0" err="1"/>
            <a:t>khoa</a:t>
          </a:r>
          <a:r>
            <a:rPr lang="en-US" sz="3600" b="1" dirty="0"/>
            <a:t> </a:t>
          </a:r>
          <a:r>
            <a:rPr lang="en-US" sz="3600" b="1" dirty="0" err="1"/>
            <a:t>học</a:t>
          </a:r>
          <a:endParaRPr lang="en-US" sz="3200" dirty="0">
            <a:solidFill>
              <a:srgbClr val="FF0000"/>
            </a:solidFill>
          </a:endParaRPr>
        </a:p>
      </dgm:t>
    </dgm:pt>
    <dgm:pt modelId="{6D8E80B8-7A3A-4E86-8DE7-BC4DA655B5C2}" type="parTrans" cxnId="{509B874A-114C-42FF-8F1B-74BC8F2B93D3}">
      <dgm:prSet/>
      <dgm:spPr/>
      <dgm:t>
        <a:bodyPr/>
        <a:lstStyle/>
        <a:p>
          <a:endParaRPr lang="en-US"/>
        </a:p>
      </dgm:t>
    </dgm:pt>
    <dgm:pt modelId="{0A0818FA-B4D1-401E-BEA0-3BC97E6ACBD1}" type="sibTrans" cxnId="{509B874A-114C-42FF-8F1B-74BC8F2B93D3}">
      <dgm:prSet/>
      <dgm:spPr/>
      <dgm:t>
        <a:bodyPr/>
        <a:lstStyle/>
        <a:p>
          <a:endParaRPr lang="en-US"/>
        </a:p>
      </dgm:t>
    </dgm:pt>
    <dgm:pt modelId="{2FDB55EF-29F8-491B-B304-72106852574B}">
      <dgm:prSet phldrT="[Text]" custT="1"/>
      <dgm:spPr>
        <a:solidFill>
          <a:schemeClr val="accent3">
            <a:alpha val="50000"/>
          </a:schemeClr>
        </a:solidFill>
      </dgm:spPr>
      <dgm:t>
        <a:bodyPr/>
        <a:lstStyle/>
        <a:p>
          <a:pPr marL="0" lvl="0" indent="0" algn="ctr" defTabSz="889000">
            <a:lnSpc>
              <a:spcPct val="90000"/>
            </a:lnSpc>
            <a:spcBef>
              <a:spcPct val="0"/>
            </a:spcBef>
            <a:spcAft>
              <a:spcPct val="35000"/>
            </a:spcAft>
            <a:buNone/>
          </a:pPr>
          <a:r>
            <a:rPr lang="en-US" sz="2000" b="1" i="0" kern="1200" dirty="0">
              <a:solidFill>
                <a:srgbClr val="0000FF"/>
              </a:solidFill>
              <a:latin typeface="Arial" panose="020B0604020202020204" pitchFamily="34" charset="0"/>
              <a:cs typeface="Arial" panose="020B0604020202020204" pitchFamily="34" charset="0"/>
            </a:rPr>
            <a:t>TC </a:t>
          </a:r>
          <a:r>
            <a:rPr lang="en-US" sz="2000" b="1" i="0" kern="1200" dirty="0">
              <a:solidFill>
                <a:srgbClr val="0000FF"/>
              </a:solidFill>
              <a:latin typeface="Arial" panose="020B0604020202020204" pitchFamily="34" charset="0"/>
              <a:ea typeface="+mn-ea"/>
              <a:cs typeface="Arial" panose="020B0604020202020204" pitchFamily="34" charset="0"/>
            </a:rPr>
            <a:t>23.1:</a:t>
          </a:r>
          <a:r>
            <a:rPr lang="en-US" sz="2000" kern="1200" dirty="0">
              <a:latin typeface="Arial" panose="020B0604020202020204" pitchFamily="34" charset="0"/>
              <a:cs typeface="Arial" panose="020B0604020202020204" pitchFamily="34" charset="0"/>
            </a:rPr>
            <a:t> </a:t>
          </a:r>
          <a:r>
            <a:rPr lang="en-US" sz="2200" b="1" kern="1200" dirty="0">
              <a:solidFill>
                <a:srgbClr val="FF0000"/>
              </a:solidFill>
              <a:latin typeface="Arial" pitchFamily="34" charset="0"/>
              <a:cs typeface="Arial" pitchFamily="34" charset="0"/>
            </a:rPr>
            <a:t>Lo</a:t>
          </a:r>
          <a:r>
            <a:rPr lang="vi-VN" sz="2200" b="1" kern="1200" dirty="0">
              <a:solidFill>
                <a:srgbClr val="FF0000"/>
              </a:solidFill>
              <a:latin typeface="Arial" pitchFamily="34" charset="0"/>
              <a:cs typeface="Arial" pitchFamily="34" charset="0"/>
            </a:rPr>
            <a:t>ại h</a:t>
          </a:r>
          <a:r>
            <a:rPr lang="en-US" sz="2200" b="1" kern="1200" dirty="0" err="1">
              <a:solidFill>
                <a:srgbClr val="FF0000"/>
              </a:solidFill>
              <a:latin typeface="Arial" pitchFamily="34" charset="0"/>
              <a:cs typeface="Arial" pitchFamily="34" charset="0"/>
            </a:rPr>
            <a:t>ình</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và</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kh</a:t>
          </a:r>
          <a:r>
            <a:rPr lang="vi-VN" sz="2200" b="1" kern="1200" dirty="0">
              <a:solidFill>
                <a:srgbClr val="FF0000"/>
              </a:solidFill>
              <a:latin typeface="Arial" pitchFamily="34" charset="0"/>
              <a:cs typeface="Arial" pitchFamily="34" charset="0"/>
            </a:rPr>
            <a:t>ối lượng </a:t>
          </a:r>
          <a:r>
            <a:rPr lang="en-US" sz="2200" b="1" kern="1200" dirty="0">
              <a:solidFill>
                <a:srgbClr val="C00000"/>
              </a:solidFill>
              <a:latin typeface="Arial" pitchFamily="34" charset="0"/>
              <a:ea typeface="+mn-ea"/>
              <a:cs typeface="Arial" pitchFamily="34" charset="0"/>
            </a:rPr>
            <a:t>NC</a:t>
          </a:r>
          <a:r>
            <a:rPr lang="en-US" sz="2200" kern="1200" dirty="0">
              <a:solidFill>
                <a:schemeClr val="dk1"/>
              </a:solidFill>
              <a:latin typeface="Arial" pitchFamily="34" charset="0"/>
              <a:ea typeface="+mn-ea"/>
              <a:cs typeface="Arial" pitchFamily="34" charset="0"/>
            </a:rPr>
            <a:t> </a:t>
          </a:r>
          <a:r>
            <a:rPr lang="vi-VN" sz="2200" kern="1200" dirty="0">
              <a:latin typeface="Arial" pitchFamily="34" charset="0"/>
              <a:cs typeface="Arial" pitchFamily="34" charset="0"/>
            </a:rPr>
            <a:t>của đội ngũ </a:t>
          </a:r>
          <a:r>
            <a:rPr lang="en-US" sz="2200" kern="1200" dirty="0">
              <a:latin typeface="Arial" pitchFamily="34" charset="0"/>
              <a:cs typeface="Arial" pitchFamily="34" charset="0"/>
            </a:rPr>
            <a:t> </a:t>
          </a:r>
          <a:r>
            <a:rPr lang="en-US" sz="2200" b="1" kern="1200" dirty="0">
              <a:solidFill>
                <a:srgbClr val="0000FF"/>
              </a:solidFill>
              <a:latin typeface="Arial" pitchFamily="34" charset="0"/>
              <a:cs typeface="Arial" pitchFamily="34" charset="0"/>
            </a:rPr>
            <a:t>GV</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và</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cán</a:t>
          </a:r>
          <a:r>
            <a:rPr lang="en-US" sz="2200" kern="1200" dirty="0">
              <a:latin typeface="Arial" pitchFamily="34" charset="0"/>
              <a:cs typeface="Arial" pitchFamily="34" charset="0"/>
            </a:rPr>
            <a:t> b</a:t>
          </a:r>
          <a:r>
            <a:rPr lang="vi-VN" sz="2200" kern="1200" dirty="0">
              <a:latin typeface="Arial" pitchFamily="34" charset="0"/>
              <a:cs typeface="Arial" pitchFamily="34" charset="0"/>
            </a:rPr>
            <a:t>ộ </a:t>
          </a:r>
          <a:r>
            <a:rPr lang="en-US" sz="2200" kern="1200" dirty="0">
              <a:solidFill>
                <a:schemeClr val="dk1"/>
              </a:solidFill>
              <a:latin typeface="Arial" pitchFamily="34" charset="0"/>
              <a:ea typeface="+mn-ea"/>
              <a:cs typeface="Arial" pitchFamily="34" charset="0"/>
            </a:rPr>
            <a:t>NC </a:t>
          </a:r>
          <a:r>
            <a:rPr lang="vi-VN" sz="2200" kern="1200" dirty="0">
              <a:latin typeface="Arial" pitchFamily="34" charset="0"/>
              <a:cs typeface="Arial" pitchFamily="34" charset="0"/>
            </a:rPr>
            <a:t>được </a:t>
          </a:r>
          <a:r>
            <a:rPr lang="vi-VN" sz="2200" b="1" kern="1200" dirty="0">
              <a:solidFill>
                <a:srgbClr val="FF0000"/>
              </a:solidFill>
              <a:latin typeface="Arial" pitchFamily="34" charset="0"/>
              <a:cs typeface="Arial" pitchFamily="34" charset="0"/>
            </a:rPr>
            <a:t>x</a:t>
          </a:r>
          <a:r>
            <a:rPr lang="en-US" sz="2200" b="1" kern="1200" dirty="0" err="1">
              <a:solidFill>
                <a:srgbClr val="FF0000"/>
              </a:solidFill>
              <a:latin typeface="Arial" pitchFamily="34" charset="0"/>
              <a:cs typeface="Arial" pitchFamily="34" charset="0"/>
            </a:rPr>
            <a:t>ác</a:t>
          </a:r>
          <a:r>
            <a:rPr lang="en-US" sz="2200" b="1" kern="1200" dirty="0">
              <a:solidFill>
                <a:srgbClr val="FF0000"/>
              </a:solidFill>
              <a:latin typeface="Arial" pitchFamily="34" charset="0"/>
              <a:cs typeface="Arial" pitchFamily="34" charset="0"/>
            </a:rPr>
            <a:t> l</a:t>
          </a:r>
          <a:r>
            <a:rPr lang="vi-VN" sz="2200" b="1" kern="1200" dirty="0">
              <a:solidFill>
                <a:srgbClr val="FF0000"/>
              </a:solidFill>
              <a:latin typeface="Arial" pitchFamily="34" charset="0"/>
              <a:cs typeface="Arial" pitchFamily="34" charset="0"/>
            </a:rPr>
            <a:t>ập, gi</a:t>
          </a:r>
          <a:r>
            <a:rPr lang="en-US" sz="2200" b="1" kern="1200" dirty="0" err="1">
              <a:solidFill>
                <a:srgbClr val="FF0000"/>
              </a:solidFill>
              <a:latin typeface="Arial" pitchFamily="34" charset="0"/>
              <a:cs typeface="Arial" pitchFamily="34" charset="0"/>
            </a:rPr>
            <a:t>ám</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sát</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và</a:t>
          </a:r>
          <a:r>
            <a:rPr lang="en-US" sz="2200" b="1" kern="1200" dirty="0">
              <a:solidFill>
                <a:srgbClr val="FF0000"/>
              </a:solidFill>
              <a:latin typeface="Arial" pitchFamily="34" charset="0"/>
              <a:cs typeface="Arial" pitchFamily="34" charset="0"/>
            </a:rPr>
            <a:t> đ</a:t>
          </a:r>
          <a:r>
            <a:rPr lang="vi-VN" sz="2200" b="1" kern="1200" dirty="0">
              <a:solidFill>
                <a:srgbClr val="FF0000"/>
              </a:solidFill>
              <a:latin typeface="Arial" pitchFamily="34" charset="0"/>
              <a:cs typeface="Arial" pitchFamily="34" charset="0"/>
            </a:rPr>
            <a:t>ối s</a:t>
          </a:r>
          <a:r>
            <a:rPr lang="en-US" sz="2200" b="1" kern="1200" dirty="0" err="1">
              <a:solidFill>
                <a:srgbClr val="FF0000"/>
              </a:solidFill>
              <a:latin typeface="Arial" pitchFamily="34" charset="0"/>
              <a:cs typeface="Arial" pitchFamily="34" charset="0"/>
            </a:rPr>
            <a:t>ánh</a:t>
          </a:r>
          <a:r>
            <a:rPr lang="en-US" sz="2200" b="1" kern="1200" dirty="0">
              <a:solidFill>
                <a:srgbClr val="FF0000"/>
              </a:solidFill>
              <a:latin typeface="Arial" pitchFamily="34" charset="0"/>
              <a:cs typeface="Arial" pitchFamily="34" charset="0"/>
            </a:rPr>
            <a:t> </a:t>
          </a:r>
          <a:r>
            <a:rPr lang="en-US" sz="2200" kern="1200" dirty="0">
              <a:latin typeface="Arial" pitchFamily="34" charset="0"/>
              <a:cs typeface="Arial" pitchFamily="34" charset="0"/>
            </a:rPr>
            <a:t>đ</a:t>
          </a:r>
          <a:r>
            <a:rPr lang="vi-VN" sz="2200" kern="1200" dirty="0">
              <a:latin typeface="Arial" pitchFamily="34" charset="0"/>
              <a:cs typeface="Arial" pitchFamily="34" charset="0"/>
            </a:rPr>
            <a:t>ể cải tiến</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dgm:t>
    </dgm:pt>
    <dgm:pt modelId="{F3180D8B-89D8-4472-9362-6FFF7F6BA8ED}" type="parTrans" cxnId="{20A330F6-43DF-44C6-9895-357D7A5E8BCC}">
      <dgm:prSet/>
      <dgm:spPr/>
      <dgm:t>
        <a:bodyPr/>
        <a:lstStyle/>
        <a:p>
          <a:endParaRPr lang="en-US"/>
        </a:p>
      </dgm:t>
    </dgm:pt>
    <dgm:pt modelId="{0F4E2A27-39FD-4BD1-9EC2-366B7A16CACE}" type="sibTrans" cxnId="{20A330F6-43DF-44C6-9895-357D7A5E8BCC}">
      <dgm:prSet/>
      <dgm:spPr/>
      <dgm:t>
        <a:bodyPr/>
        <a:lstStyle/>
        <a:p>
          <a:endParaRPr lang="en-US"/>
        </a:p>
      </dgm:t>
    </dgm:pt>
    <dgm:pt modelId="{40B0A4C0-17A5-481A-B0D3-A4AAA489A666}">
      <dgm:prSet phldrT="[Text]" custT="1"/>
      <dgm:spPr>
        <a:solidFill>
          <a:srgbClr val="E19F27">
            <a:alpha val="50000"/>
          </a:srgbClr>
        </a:solidFill>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23.2</a:t>
          </a:r>
          <a:r>
            <a:rPr lang="en-US" sz="2400" b="1" i="1" kern="1200" dirty="0"/>
            <a:t>. </a:t>
          </a:r>
          <a:r>
            <a:rPr lang="en-US" sz="2400" kern="1200" dirty="0"/>
            <a:t> </a:t>
          </a:r>
          <a:r>
            <a:rPr lang="en-US" sz="2200" kern="1200" dirty="0">
              <a:latin typeface="Arial" pitchFamily="34" charset="0"/>
              <a:cs typeface="Arial" pitchFamily="34" charset="0"/>
            </a:rPr>
            <a:t>Lo</a:t>
          </a:r>
          <a:r>
            <a:rPr lang="vi-VN" sz="2200" kern="1200" dirty="0">
              <a:latin typeface="Arial" pitchFamily="34" charset="0"/>
              <a:cs typeface="Arial" pitchFamily="34" charset="0"/>
            </a:rPr>
            <a:t>ại h</a:t>
          </a:r>
          <a:r>
            <a:rPr lang="en-US" sz="2200" kern="1200" dirty="0" err="1">
              <a:latin typeface="Arial" pitchFamily="34" charset="0"/>
              <a:cs typeface="Arial" pitchFamily="34" charset="0"/>
            </a:rPr>
            <a:t>ình</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và</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kh</a:t>
          </a:r>
          <a:r>
            <a:rPr lang="vi-VN" sz="2200" kern="1200" dirty="0">
              <a:latin typeface="Arial" pitchFamily="34" charset="0"/>
              <a:cs typeface="Arial" pitchFamily="34" charset="0"/>
            </a:rPr>
            <a:t>ối lượng </a:t>
          </a:r>
          <a:r>
            <a:rPr lang="en-US" sz="2200" b="1" kern="1200" dirty="0">
              <a:solidFill>
                <a:srgbClr val="FF0000"/>
              </a:solidFill>
              <a:latin typeface="Arial" pitchFamily="34" charset="0"/>
              <a:ea typeface="+mn-ea"/>
              <a:cs typeface="Arial" pitchFamily="34" charset="0"/>
            </a:rPr>
            <a:t>NC</a:t>
          </a:r>
          <a:r>
            <a:rPr lang="en-US" sz="2200" kern="1200" dirty="0">
              <a:solidFill>
                <a:schemeClr val="dk1"/>
              </a:solidFill>
              <a:latin typeface="Arial" pitchFamily="34" charset="0"/>
              <a:ea typeface="+mn-ea"/>
              <a:cs typeface="Arial" pitchFamily="34" charset="0"/>
            </a:rPr>
            <a:t> </a:t>
          </a:r>
          <a:r>
            <a:rPr lang="vi-VN" sz="2200" kern="1200" dirty="0">
              <a:latin typeface="Arial" pitchFamily="34" charset="0"/>
              <a:cs typeface="Arial" pitchFamily="34" charset="0"/>
            </a:rPr>
            <a:t>của </a:t>
          </a:r>
          <a:r>
            <a:rPr lang="vi-VN" sz="2200" b="1" kern="1200" dirty="0">
              <a:solidFill>
                <a:srgbClr val="FF0000"/>
              </a:solidFill>
              <a:latin typeface="Arial" pitchFamily="34" charset="0"/>
              <a:cs typeface="Arial" pitchFamily="34" charset="0"/>
            </a:rPr>
            <a:t>người học </a:t>
          </a:r>
          <a:r>
            <a:rPr lang="vi-VN" sz="2200" kern="1200" dirty="0">
              <a:latin typeface="Arial" pitchFamily="34" charset="0"/>
              <a:cs typeface="Arial" pitchFamily="34" charset="0"/>
            </a:rPr>
            <a:t>được x</a:t>
          </a:r>
          <a:r>
            <a:rPr lang="en-US" sz="2200" kern="1200" dirty="0" err="1">
              <a:latin typeface="Arial" pitchFamily="34" charset="0"/>
              <a:cs typeface="Arial" pitchFamily="34" charset="0"/>
            </a:rPr>
            <a:t>ác</a:t>
          </a:r>
          <a:r>
            <a:rPr lang="en-US" sz="2200" kern="1200" dirty="0">
              <a:latin typeface="Arial" pitchFamily="34" charset="0"/>
              <a:cs typeface="Arial" pitchFamily="34" charset="0"/>
            </a:rPr>
            <a:t> l</a:t>
          </a:r>
          <a:r>
            <a:rPr lang="vi-VN" sz="2200" kern="1200" dirty="0">
              <a:latin typeface="Arial" pitchFamily="34" charset="0"/>
              <a:cs typeface="Arial" pitchFamily="34" charset="0"/>
            </a:rPr>
            <a:t>ập, gi</a:t>
          </a:r>
          <a:r>
            <a:rPr lang="en-US" sz="2200" kern="1200" dirty="0" err="1">
              <a:latin typeface="Arial" pitchFamily="34" charset="0"/>
              <a:cs typeface="Arial" pitchFamily="34" charset="0"/>
            </a:rPr>
            <a:t>ám</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sát</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và</a:t>
          </a:r>
          <a:r>
            <a:rPr lang="en-US" sz="2200" kern="1200" dirty="0">
              <a:latin typeface="Arial" pitchFamily="34" charset="0"/>
              <a:cs typeface="Arial" pitchFamily="34" charset="0"/>
            </a:rPr>
            <a:t> đ</a:t>
          </a:r>
          <a:r>
            <a:rPr lang="vi-VN" sz="2200" kern="1200" dirty="0">
              <a:latin typeface="Arial" pitchFamily="34" charset="0"/>
              <a:cs typeface="Arial" pitchFamily="34" charset="0"/>
            </a:rPr>
            <a:t>ối s</a:t>
          </a:r>
          <a:r>
            <a:rPr lang="en-US" sz="2200" kern="1200" dirty="0" err="1">
              <a:latin typeface="Arial" pitchFamily="34" charset="0"/>
              <a:cs typeface="Arial" pitchFamily="34" charset="0"/>
            </a:rPr>
            <a:t>ánh</a:t>
          </a:r>
          <a:r>
            <a:rPr lang="en-US" sz="2200" kern="1200" dirty="0">
              <a:latin typeface="Arial" pitchFamily="34" charset="0"/>
              <a:cs typeface="Arial" pitchFamily="34" charset="0"/>
            </a:rPr>
            <a:t> đ</a:t>
          </a:r>
          <a:r>
            <a:rPr lang="vi-VN" sz="2200" kern="1200" dirty="0">
              <a:latin typeface="Arial" pitchFamily="34" charset="0"/>
              <a:cs typeface="Arial" pitchFamily="34" charset="0"/>
            </a:rPr>
            <a:t>ể cải tiến</a:t>
          </a:r>
          <a:endPar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dgm:t>
    </dgm:pt>
    <dgm:pt modelId="{C279353E-2272-44CD-BE65-8E11C5C92E25}" type="parTrans" cxnId="{2301254D-B6C2-42C5-8BAE-579534A81EF5}">
      <dgm:prSet/>
      <dgm:spPr/>
      <dgm:t>
        <a:bodyPr/>
        <a:lstStyle/>
        <a:p>
          <a:endParaRPr lang="en-US"/>
        </a:p>
      </dgm:t>
    </dgm:pt>
    <dgm:pt modelId="{F1A2CCD3-D1F4-45FB-9CFF-D245772B51DB}" type="sibTrans" cxnId="{2301254D-B6C2-42C5-8BAE-579534A81EF5}">
      <dgm:prSet/>
      <dgm:spPr/>
      <dgm:t>
        <a:bodyPr/>
        <a:lstStyle/>
        <a:p>
          <a:endParaRPr lang="en-US"/>
        </a:p>
      </dgm:t>
    </dgm:pt>
    <dgm:pt modelId="{427F178C-90F6-42C1-BC17-DB940D654718}">
      <dgm:prSet phldrT="[Text]" custT="1"/>
      <dgm:spPr>
        <a:solidFill>
          <a:schemeClr val="accent4">
            <a:lumMod val="40000"/>
            <a:lumOff val="60000"/>
            <a:alpha val="50000"/>
          </a:schemeClr>
        </a:solidFill>
      </dgm:spPr>
      <dgm:t>
        <a:bodyPr/>
        <a:lstStyle/>
        <a:p>
          <a:r>
            <a:rPr lang="en-US" sz="2800" b="1" i="0" kern="1200" dirty="0">
              <a:solidFill>
                <a:srgbClr val="FF0000"/>
              </a:solidFill>
              <a:latin typeface="Times New Roman" panose="02020603050405020304" pitchFamily="18" charset="0"/>
              <a:cs typeface="Times New Roman" panose="02020603050405020304" pitchFamily="18" charset="0"/>
            </a:rPr>
            <a:t>23</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4</a:t>
          </a:r>
          <a:r>
            <a:rPr lang="vi-VN" sz="2400" b="1" i="1" kern="1200" dirty="0">
              <a:solidFill>
                <a:srgbClr val="FF0000"/>
              </a:solidFill>
            </a:rPr>
            <a:t>. </a:t>
          </a:r>
          <a:r>
            <a:rPr lang="en-US" sz="2200" kern="1200" dirty="0">
              <a:solidFill>
                <a:schemeClr val="dk1"/>
              </a:solidFill>
              <a:latin typeface="Arial" pitchFamily="34" charset="0"/>
              <a:ea typeface="+mn-ea"/>
              <a:cs typeface="Arial" pitchFamily="34" charset="0"/>
            </a:rPr>
            <a:t>Lo</a:t>
          </a:r>
          <a:r>
            <a:rPr lang="vi-VN" sz="2200" kern="1200" dirty="0">
              <a:solidFill>
                <a:schemeClr val="dk1"/>
              </a:solidFill>
              <a:latin typeface="Arial" pitchFamily="34" charset="0"/>
              <a:ea typeface="+mn-ea"/>
              <a:cs typeface="Arial" pitchFamily="34" charset="0"/>
            </a:rPr>
            <a:t>ại h</a:t>
          </a:r>
          <a:r>
            <a:rPr lang="en-US" sz="2200" kern="1200" dirty="0" err="1">
              <a:solidFill>
                <a:schemeClr val="dk1"/>
              </a:solidFill>
              <a:latin typeface="Arial" pitchFamily="34" charset="0"/>
              <a:ea typeface="+mn-ea"/>
              <a:cs typeface="Arial" pitchFamily="34" charset="0"/>
            </a:rPr>
            <a:t>ình</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và</a:t>
          </a:r>
          <a:r>
            <a:rPr lang="en-US" sz="2200" kern="1200" dirty="0">
              <a:solidFill>
                <a:schemeClr val="dk1"/>
              </a:solidFill>
              <a:latin typeface="Arial" pitchFamily="34" charset="0"/>
              <a:ea typeface="+mn-ea"/>
              <a:cs typeface="Arial" pitchFamily="34" charset="0"/>
            </a:rPr>
            <a:t> s</a:t>
          </a:r>
          <a:r>
            <a:rPr lang="vi-VN" sz="2200" kern="1200" dirty="0">
              <a:solidFill>
                <a:schemeClr val="dk1"/>
              </a:solidFill>
              <a:latin typeface="Arial" pitchFamily="34" charset="0"/>
              <a:ea typeface="+mn-ea"/>
              <a:cs typeface="Arial" pitchFamily="34" charset="0"/>
            </a:rPr>
            <a:t>ố lượng c</a:t>
          </a:r>
          <a:r>
            <a:rPr lang="en-US" sz="2200" kern="1200" dirty="0" err="1">
              <a:solidFill>
                <a:schemeClr val="dk1"/>
              </a:solidFill>
              <a:latin typeface="Arial" pitchFamily="34" charset="0"/>
              <a:ea typeface="+mn-ea"/>
              <a:cs typeface="Arial" pitchFamily="34" charset="0"/>
            </a:rPr>
            <a:t>ác</a:t>
          </a:r>
          <a:r>
            <a:rPr lang="en-US" sz="2200" kern="1200" dirty="0">
              <a:solidFill>
                <a:schemeClr val="dk1"/>
              </a:solidFill>
              <a:latin typeface="Arial" pitchFamily="34" charset="0"/>
              <a:ea typeface="+mn-ea"/>
              <a:cs typeface="Arial" pitchFamily="34" charset="0"/>
            </a:rPr>
            <a:t> </a:t>
          </a:r>
          <a:r>
            <a:rPr lang="en-US" sz="2200" b="1" kern="1200" dirty="0" err="1">
              <a:solidFill>
                <a:srgbClr val="FF0000"/>
              </a:solidFill>
              <a:latin typeface="Arial" pitchFamily="34" charset="0"/>
              <a:ea typeface="+mn-ea"/>
              <a:cs typeface="Arial" pitchFamily="34" charset="0"/>
            </a:rPr>
            <a:t>tài</a:t>
          </a:r>
          <a:r>
            <a:rPr lang="en-US" sz="2200" b="1" kern="1200" dirty="0">
              <a:solidFill>
                <a:srgbClr val="FF0000"/>
              </a:solidFill>
              <a:latin typeface="Arial" pitchFamily="34" charset="0"/>
              <a:ea typeface="+mn-ea"/>
              <a:cs typeface="Arial" pitchFamily="34" charset="0"/>
            </a:rPr>
            <a:t> s</a:t>
          </a:r>
          <a:r>
            <a:rPr lang="vi-VN" sz="2200" b="1" kern="1200" dirty="0">
              <a:solidFill>
                <a:srgbClr val="FF0000"/>
              </a:solidFill>
              <a:latin typeface="Arial" pitchFamily="34" charset="0"/>
              <a:ea typeface="+mn-ea"/>
              <a:cs typeface="Arial" pitchFamily="34" charset="0"/>
            </a:rPr>
            <a:t>ản tr</a:t>
          </a:r>
          <a:r>
            <a:rPr lang="en-US" sz="2200" b="1" kern="1200" dirty="0">
              <a:solidFill>
                <a:srgbClr val="FF0000"/>
              </a:solidFill>
              <a:latin typeface="Arial" pitchFamily="34" charset="0"/>
              <a:ea typeface="+mn-ea"/>
              <a:cs typeface="Arial" pitchFamily="34" charset="0"/>
            </a:rPr>
            <a:t>í </a:t>
          </a:r>
          <a:r>
            <a:rPr lang="en-US" sz="2200" b="1" kern="1200" dirty="0" err="1">
              <a:solidFill>
                <a:srgbClr val="FF0000"/>
              </a:solidFill>
              <a:latin typeface="Arial" pitchFamily="34" charset="0"/>
              <a:ea typeface="+mn-ea"/>
              <a:cs typeface="Arial" pitchFamily="34" charset="0"/>
            </a:rPr>
            <a:t>tu</a:t>
          </a:r>
          <a:r>
            <a:rPr lang="vi-VN" sz="2200" b="1" kern="1200" dirty="0">
              <a:solidFill>
                <a:srgbClr val="FF0000"/>
              </a:solidFill>
              <a:latin typeface="Arial" pitchFamily="34" charset="0"/>
              <a:ea typeface="+mn-ea"/>
              <a:cs typeface="Arial" pitchFamily="34" charset="0"/>
            </a:rPr>
            <a:t>ệ </a:t>
          </a:r>
          <a:r>
            <a:rPr lang="vi-VN" sz="2200" kern="1200" dirty="0">
              <a:solidFill>
                <a:schemeClr val="dk1"/>
              </a:solidFill>
              <a:latin typeface="Arial" pitchFamily="34" charset="0"/>
              <a:ea typeface="+mn-ea"/>
              <a:cs typeface="Arial" pitchFamily="34" charset="0"/>
            </a:rPr>
            <a:t>được x</a:t>
          </a:r>
          <a:r>
            <a:rPr lang="en-US" sz="2200" kern="1200" dirty="0" err="1">
              <a:solidFill>
                <a:schemeClr val="dk1"/>
              </a:solidFill>
              <a:latin typeface="Arial" pitchFamily="34" charset="0"/>
              <a:ea typeface="+mn-ea"/>
              <a:cs typeface="Arial" pitchFamily="34" charset="0"/>
            </a:rPr>
            <a:t>ác</a:t>
          </a:r>
          <a:r>
            <a:rPr lang="en-US" sz="2200" kern="1200" dirty="0">
              <a:solidFill>
                <a:schemeClr val="dk1"/>
              </a:solidFill>
              <a:latin typeface="Arial" pitchFamily="34" charset="0"/>
              <a:ea typeface="+mn-ea"/>
              <a:cs typeface="Arial" pitchFamily="34" charset="0"/>
            </a:rPr>
            <a:t> l</a:t>
          </a:r>
          <a:r>
            <a:rPr lang="vi-VN" sz="2200" kern="1200" dirty="0">
              <a:solidFill>
                <a:schemeClr val="dk1"/>
              </a:solidFill>
              <a:latin typeface="Arial" pitchFamily="34" charset="0"/>
              <a:ea typeface="+mn-ea"/>
              <a:cs typeface="Arial" pitchFamily="34" charset="0"/>
            </a:rPr>
            <a:t>ập, gi</a:t>
          </a:r>
          <a:r>
            <a:rPr lang="en-US" sz="2200" kern="1200" dirty="0" err="1">
              <a:solidFill>
                <a:schemeClr val="dk1"/>
              </a:solidFill>
              <a:latin typeface="Arial" pitchFamily="34" charset="0"/>
              <a:ea typeface="+mn-ea"/>
              <a:cs typeface="Arial" pitchFamily="34" charset="0"/>
            </a:rPr>
            <a:t>ám</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sát</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và</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ối s</a:t>
          </a:r>
          <a:r>
            <a:rPr lang="en-US" sz="2200" kern="1200" dirty="0" err="1">
              <a:solidFill>
                <a:schemeClr val="dk1"/>
              </a:solidFill>
              <a:latin typeface="Arial" pitchFamily="34" charset="0"/>
              <a:ea typeface="+mn-ea"/>
              <a:cs typeface="Arial" pitchFamily="34" charset="0"/>
            </a:rPr>
            <a:t>ánh</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ể cải tiến</a:t>
          </a:r>
          <a:endParaRPr lang="en-US" sz="2200" kern="1200" dirty="0">
            <a:solidFill>
              <a:schemeClr val="dk1"/>
            </a:solidFill>
            <a:latin typeface="Arial" pitchFamily="34" charset="0"/>
            <a:ea typeface="+mn-ea"/>
            <a:cs typeface="Arial" pitchFamily="34" charset="0"/>
          </a:endParaRPr>
        </a:p>
      </dgm:t>
    </dgm:pt>
    <dgm:pt modelId="{BFFAAF34-1356-40E7-8D8F-9441CCFCD58A}" type="parTrans" cxnId="{EAF2072F-709B-4DDA-B721-1B4FB57CC449}">
      <dgm:prSet/>
      <dgm:spPr/>
      <dgm:t>
        <a:bodyPr/>
        <a:lstStyle/>
        <a:p>
          <a:endParaRPr lang="en-US"/>
        </a:p>
      </dgm:t>
    </dgm:pt>
    <dgm:pt modelId="{39F64061-AD0B-4070-B505-E52E5E6986B5}" type="sibTrans" cxnId="{EAF2072F-709B-4DDA-B721-1B4FB57CC449}">
      <dgm:prSet/>
      <dgm:spPr/>
      <dgm:t>
        <a:bodyPr/>
        <a:lstStyle/>
        <a:p>
          <a:endParaRPr lang="en-US"/>
        </a:p>
      </dgm:t>
    </dgm:pt>
    <dgm:pt modelId="{040D0CC6-80A8-4F39-B80C-7A1997106B3F}">
      <dgm:prSet phldrT="[Text]"/>
      <dgm:spPr/>
      <dgm:t>
        <a:bodyPr/>
        <a:lstStyle/>
        <a:p>
          <a:endParaRPr lang="en-US"/>
        </a:p>
      </dgm:t>
    </dgm:pt>
    <dgm:pt modelId="{751EDA7A-1E0C-474D-9E7A-69EBD0594F5C}" type="parTrans" cxnId="{954B35A8-E26F-45CC-941D-1CD1508CC60F}">
      <dgm:prSet/>
      <dgm:spPr/>
      <dgm:t>
        <a:bodyPr/>
        <a:lstStyle/>
        <a:p>
          <a:endParaRPr lang="en-US"/>
        </a:p>
      </dgm:t>
    </dgm:pt>
    <dgm:pt modelId="{80AF33D5-A927-4A85-9F4A-EBD28F11A82C}" type="sibTrans" cxnId="{954B35A8-E26F-45CC-941D-1CD1508CC60F}">
      <dgm:prSet/>
      <dgm:spPr/>
      <dgm:t>
        <a:bodyPr/>
        <a:lstStyle/>
        <a:p>
          <a:endParaRPr lang="en-US"/>
        </a:p>
      </dgm:t>
    </dgm:pt>
    <dgm:pt modelId="{220D316B-40F0-45EC-9AEA-2DF8C99B43DC}">
      <dgm:prSet phldrT="[Text]" phldr="1"/>
      <dgm:spPr/>
      <dgm:t>
        <a:bodyPr/>
        <a:lstStyle/>
        <a:p>
          <a:endParaRPr lang="en-US"/>
        </a:p>
      </dgm:t>
    </dgm:pt>
    <dgm:pt modelId="{B708CEE4-396C-4052-8D24-878F5D107AF3}" type="parTrans" cxnId="{24C22AB8-AC06-4D13-966F-B67D3AE0FBA6}">
      <dgm:prSet/>
      <dgm:spPr/>
      <dgm:t>
        <a:bodyPr/>
        <a:lstStyle/>
        <a:p>
          <a:endParaRPr lang="en-US"/>
        </a:p>
      </dgm:t>
    </dgm:pt>
    <dgm:pt modelId="{4F35DE28-1F1E-441B-89F2-E12BD83E1372}" type="sibTrans" cxnId="{24C22AB8-AC06-4D13-966F-B67D3AE0FBA6}">
      <dgm:prSet/>
      <dgm:spPr/>
      <dgm:t>
        <a:bodyPr/>
        <a:lstStyle/>
        <a:p>
          <a:endParaRPr lang="en-US"/>
        </a:p>
      </dgm:t>
    </dgm:pt>
    <dgm:pt modelId="{65124EF6-E318-4758-B7CE-FB257590ED44}">
      <dgm:prSet phldrT="[Text]" custScaleX="108562" custScaleY="98192" custRadScaleRad="119203" custRadScaleInc="-22443"/>
      <dgm:spPr/>
      <dgm:t>
        <a:bodyPr/>
        <a:lstStyle/>
        <a:p>
          <a:endParaRPr lang="en-US"/>
        </a:p>
      </dgm:t>
    </dgm:pt>
    <dgm:pt modelId="{1497BC7C-6B0B-46D4-BA5A-AE2F051A4654}" type="parTrans" cxnId="{84112B5D-9661-4DD7-A1A6-1B08E3DC56C6}">
      <dgm:prSet/>
      <dgm:spPr/>
      <dgm:t>
        <a:bodyPr/>
        <a:lstStyle/>
        <a:p>
          <a:endParaRPr lang="en-US"/>
        </a:p>
      </dgm:t>
    </dgm:pt>
    <dgm:pt modelId="{B0F6793A-C897-4571-AB8B-C5EC42CE5C52}" type="sibTrans" cxnId="{84112B5D-9661-4DD7-A1A6-1B08E3DC56C6}">
      <dgm:prSet/>
      <dgm:spPr/>
      <dgm:t>
        <a:bodyPr/>
        <a:lstStyle/>
        <a:p>
          <a:endParaRPr lang="en-US"/>
        </a:p>
      </dgm:t>
    </dgm:pt>
    <dgm:pt modelId="{ADD71A48-467B-4070-AE23-881C85664177}">
      <dgm:prSet custT="1"/>
      <dgm:spPr>
        <a:solidFill>
          <a:srgbClr val="FFFF00">
            <a:alpha val="50000"/>
          </a:srgbClr>
        </a:solidFill>
      </dgm:spPr>
      <dgm:t>
        <a:bodyPr/>
        <a:lstStyle/>
        <a:p>
          <a:r>
            <a:rPr lang="en-US" sz="2800" b="1" i="0" kern="1200" dirty="0">
              <a:solidFill>
                <a:srgbClr val="FF0000"/>
              </a:solidFill>
              <a:latin typeface="Times New Roman" panose="02020603050405020304" pitchFamily="18" charset="0"/>
              <a:cs typeface="Times New Roman" panose="02020603050405020304" pitchFamily="18" charset="0"/>
            </a:rPr>
            <a:t>23.5</a:t>
          </a:r>
          <a:r>
            <a:rPr lang="en-US" sz="2400" b="1" i="1" kern="1200" dirty="0"/>
            <a:t>. </a:t>
          </a:r>
          <a:r>
            <a:rPr lang="en-US" sz="2200" b="1" kern="1200" dirty="0" err="1">
              <a:solidFill>
                <a:srgbClr val="FF0000"/>
              </a:solidFill>
              <a:latin typeface="Arial" pitchFamily="34" charset="0"/>
              <a:ea typeface="+mn-ea"/>
              <a:cs typeface="Arial" pitchFamily="34" charset="0"/>
            </a:rPr>
            <a:t>Ngân</a:t>
          </a:r>
          <a:r>
            <a:rPr lang="en-US" sz="2200" b="1" kern="1200" dirty="0">
              <a:solidFill>
                <a:srgbClr val="FF0000"/>
              </a:solidFill>
              <a:latin typeface="Arial" pitchFamily="34" charset="0"/>
              <a:ea typeface="+mn-ea"/>
              <a:cs typeface="Arial" pitchFamily="34" charset="0"/>
            </a:rPr>
            <a:t> </a:t>
          </a:r>
          <a:r>
            <a:rPr lang="en-US" sz="2200" b="1" kern="1200" dirty="0" err="1">
              <a:solidFill>
                <a:srgbClr val="FF0000"/>
              </a:solidFill>
              <a:latin typeface="Arial" pitchFamily="34" charset="0"/>
              <a:ea typeface="+mn-ea"/>
              <a:cs typeface="Arial" pitchFamily="34" charset="0"/>
            </a:rPr>
            <a:t>qu</a:t>
          </a:r>
          <a:r>
            <a:rPr lang="vi-VN" sz="2200" b="1" kern="1200" dirty="0">
              <a:solidFill>
                <a:srgbClr val="FF0000"/>
              </a:solidFill>
              <a:latin typeface="Arial" pitchFamily="34" charset="0"/>
              <a:ea typeface="+mn-ea"/>
              <a:cs typeface="Arial" pitchFamily="34" charset="0"/>
            </a:rPr>
            <a:t>ỹ </a:t>
          </a:r>
          <a:r>
            <a:rPr lang="vi-VN" sz="2200" kern="1200" dirty="0">
              <a:solidFill>
                <a:schemeClr val="dk1"/>
              </a:solidFill>
              <a:latin typeface="Arial" pitchFamily="34" charset="0"/>
              <a:ea typeface="+mn-ea"/>
              <a:cs typeface="Arial" pitchFamily="34" charset="0"/>
            </a:rPr>
            <a:t>cho từng loại hoạt động </a:t>
          </a:r>
          <a:r>
            <a:rPr lang="en-US" sz="2200" kern="1200" dirty="0">
              <a:solidFill>
                <a:schemeClr val="dk1"/>
              </a:solidFill>
              <a:latin typeface="Arial" pitchFamily="34" charset="0"/>
              <a:ea typeface="+mn-ea"/>
              <a:cs typeface="Arial" pitchFamily="34" charset="0"/>
            </a:rPr>
            <a:t>NC </a:t>
          </a:r>
          <a:r>
            <a:rPr lang="vi-VN" sz="2200" kern="1200" dirty="0">
              <a:solidFill>
                <a:schemeClr val="dk1"/>
              </a:solidFill>
              <a:latin typeface="Arial" pitchFamily="34" charset="0"/>
              <a:ea typeface="+mn-ea"/>
              <a:cs typeface="Arial" pitchFamily="34" charset="0"/>
            </a:rPr>
            <a:t>được x</a:t>
          </a:r>
          <a:r>
            <a:rPr lang="en-US" sz="2200" kern="1200" dirty="0" err="1">
              <a:solidFill>
                <a:schemeClr val="dk1"/>
              </a:solidFill>
              <a:latin typeface="Arial" pitchFamily="34" charset="0"/>
              <a:ea typeface="+mn-ea"/>
              <a:cs typeface="Arial" pitchFamily="34" charset="0"/>
            </a:rPr>
            <a:t>ác</a:t>
          </a:r>
          <a:r>
            <a:rPr lang="en-US" sz="2200" kern="1200" dirty="0">
              <a:solidFill>
                <a:schemeClr val="dk1"/>
              </a:solidFill>
              <a:latin typeface="Arial" pitchFamily="34" charset="0"/>
              <a:ea typeface="+mn-ea"/>
              <a:cs typeface="Arial" pitchFamily="34" charset="0"/>
            </a:rPr>
            <a:t> l</a:t>
          </a:r>
          <a:r>
            <a:rPr lang="vi-VN" sz="2200" kern="1200" dirty="0">
              <a:solidFill>
                <a:schemeClr val="dk1"/>
              </a:solidFill>
              <a:latin typeface="Arial" pitchFamily="34" charset="0"/>
              <a:ea typeface="+mn-ea"/>
              <a:cs typeface="Arial" pitchFamily="34" charset="0"/>
            </a:rPr>
            <a:t>ập, gi</a:t>
          </a:r>
          <a:r>
            <a:rPr lang="en-US" sz="2200" kern="1200" dirty="0" err="1">
              <a:solidFill>
                <a:schemeClr val="dk1"/>
              </a:solidFill>
              <a:latin typeface="Arial" pitchFamily="34" charset="0"/>
              <a:ea typeface="+mn-ea"/>
              <a:cs typeface="Arial" pitchFamily="34" charset="0"/>
            </a:rPr>
            <a:t>ám</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sát</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và</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ối s</a:t>
          </a:r>
          <a:r>
            <a:rPr lang="en-US" sz="2200" kern="1200" dirty="0" err="1">
              <a:solidFill>
                <a:schemeClr val="dk1"/>
              </a:solidFill>
              <a:latin typeface="Arial" pitchFamily="34" charset="0"/>
              <a:ea typeface="+mn-ea"/>
              <a:cs typeface="Arial" pitchFamily="34" charset="0"/>
            </a:rPr>
            <a:t>ánh</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ể cải tiến</a:t>
          </a:r>
          <a:endParaRPr lang="en-US" sz="2200" kern="1200" dirty="0">
            <a:solidFill>
              <a:schemeClr val="dk1"/>
            </a:solidFill>
            <a:latin typeface="Arial" pitchFamily="34" charset="0"/>
            <a:ea typeface="+mn-ea"/>
            <a:cs typeface="Arial" pitchFamily="34" charset="0"/>
          </a:endParaRPr>
        </a:p>
      </dgm:t>
    </dgm:pt>
    <dgm:pt modelId="{C87167A3-FAFC-4708-9B8B-F7F597AA26BE}" type="parTrans" cxnId="{E8A4B5B2-4DEF-4667-8037-F8F0AE4275F9}">
      <dgm:prSet/>
      <dgm:spPr/>
      <dgm:t>
        <a:bodyPr/>
        <a:lstStyle/>
        <a:p>
          <a:endParaRPr lang="en-US"/>
        </a:p>
      </dgm:t>
    </dgm:pt>
    <dgm:pt modelId="{2F8F1BA1-E2CB-48F0-812B-8B0BDD29673F}" type="sibTrans" cxnId="{E8A4B5B2-4DEF-4667-8037-F8F0AE4275F9}">
      <dgm:prSet/>
      <dgm:spPr/>
      <dgm:t>
        <a:bodyPr/>
        <a:lstStyle/>
        <a:p>
          <a:endParaRPr lang="en-US"/>
        </a:p>
      </dgm:t>
    </dgm:pt>
    <dgm:pt modelId="{4A015699-5456-46F9-9901-218BBAC6B7F8}">
      <dgm:prSet phldrT="[Text]"/>
      <dgm:spPr/>
      <dgm:t>
        <a:bodyPr/>
        <a:lstStyle/>
        <a:p>
          <a:endParaRPr lang="en-US" dirty="0"/>
        </a:p>
      </dgm:t>
    </dgm:pt>
    <dgm:pt modelId="{C8440145-7698-41F2-BB84-5A1BB1E0120F}" type="parTrans" cxnId="{89053BD4-9E5C-40ED-B8E8-F36A310FC333}">
      <dgm:prSet/>
      <dgm:spPr/>
      <dgm:t>
        <a:bodyPr/>
        <a:lstStyle/>
        <a:p>
          <a:endParaRPr lang="en-US"/>
        </a:p>
      </dgm:t>
    </dgm:pt>
    <dgm:pt modelId="{1389F3DF-A0CB-4669-BDD0-B94535B39CA0}" type="sibTrans" cxnId="{89053BD4-9E5C-40ED-B8E8-F36A310FC333}">
      <dgm:prSet/>
      <dgm:spPr/>
      <dgm:t>
        <a:bodyPr/>
        <a:lstStyle/>
        <a:p>
          <a:endParaRPr lang="en-US"/>
        </a:p>
      </dgm:t>
    </dgm:pt>
    <dgm:pt modelId="{E8047D7D-B20B-4D26-A71E-725AB6BB70E8}">
      <dgm:prSet phldrT="[Text]" custT="1"/>
      <dgm:spPr/>
      <dgm:t>
        <a:bodyPr/>
        <a:lstStyle/>
        <a:p>
          <a:r>
            <a:rPr lang="en-US" sz="2300" b="1" i="0" dirty="0">
              <a:solidFill>
                <a:srgbClr val="0000FF"/>
              </a:solidFill>
              <a:latin typeface="Times New Roman" panose="02020603050405020304" pitchFamily="18" charset="0"/>
              <a:cs typeface="Times New Roman" panose="02020603050405020304" pitchFamily="18" charset="0"/>
            </a:rPr>
            <a:t>23.3. </a:t>
          </a:r>
          <a:r>
            <a:rPr lang="en-US" sz="2300" dirty="0"/>
            <a:t>Lo</a:t>
          </a:r>
          <a:r>
            <a:rPr lang="vi-VN" sz="2300" dirty="0"/>
            <a:t>ại h</a:t>
          </a:r>
          <a:r>
            <a:rPr lang="en-US" sz="2300" dirty="0" err="1"/>
            <a:t>ình</a:t>
          </a:r>
          <a:r>
            <a:rPr lang="en-US" sz="2300" dirty="0"/>
            <a:t> </a:t>
          </a:r>
          <a:r>
            <a:rPr lang="en-US" sz="2300" dirty="0" err="1"/>
            <a:t>và</a:t>
          </a:r>
          <a:r>
            <a:rPr lang="en-US" sz="2300" dirty="0"/>
            <a:t> s</a:t>
          </a:r>
          <a:r>
            <a:rPr lang="vi-VN" sz="2300" dirty="0"/>
            <a:t>ố lượng </a:t>
          </a:r>
          <a:r>
            <a:rPr lang="vi-VN" sz="2300" b="1" dirty="0">
              <a:solidFill>
                <a:srgbClr val="FF0000"/>
              </a:solidFill>
            </a:rPr>
            <a:t>c</a:t>
          </a:r>
          <a:r>
            <a:rPr lang="en-US" sz="2200" b="1" dirty="0" err="1">
              <a:solidFill>
                <a:srgbClr val="FF0000"/>
              </a:solidFill>
              <a:latin typeface="Arial" pitchFamily="34" charset="0"/>
              <a:cs typeface="Arial" pitchFamily="34" charset="0"/>
            </a:rPr>
            <a:t>ác</a:t>
          </a:r>
          <a:r>
            <a:rPr lang="en-US" sz="2200" b="1" dirty="0">
              <a:solidFill>
                <a:srgbClr val="FF0000"/>
              </a:solidFill>
              <a:latin typeface="Arial" pitchFamily="34" charset="0"/>
              <a:cs typeface="Arial" pitchFamily="34" charset="0"/>
            </a:rPr>
            <a:t> </a:t>
          </a:r>
          <a:r>
            <a:rPr lang="en-US" sz="2200" b="1" dirty="0" err="1">
              <a:solidFill>
                <a:srgbClr val="FF0000"/>
              </a:solidFill>
              <a:latin typeface="Arial" pitchFamily="34" charset="0"/>
              <a:cs typeface="Arial" pitchFamily="34" charset="0"/>
            </a:rPr>
            <a:t>công</a:t>
          </a:r>
          <a:r>
            <a:rPr lang="en-US" sz="2200" b="1" dirty="0">
              <a:solidFill>
                <a:srgbClr val="FF0000"/>
              </a:solidFill>
              <a:latin typeface="Arial" pitchFamily="34" charset="0"/>
              <a:cs typeface="Arial" pitchFamily="34" charset="0"/>
            </a:rPr>
            <a:t> b</a:t>
          </a:r>
          <a:r>
            <a:rPr lang="vi-VN" sz="2200" b="1" dirty="0">
              <a:solidFill>
                <a:srgbClr val="FF0000"/>
              </a:solidFill>
              <a:latin typeface="Arial" pitchFamily="34" charset="0"/>
              <a:cs typeface="Arial" pitchFamily="34" charset="0"/>
            </a:rPr>
            <a:t>ố khoa học</a:t>
          </a:r>
          <a:r>
            <a:rPr lang="vi-VN" sz="2200" dirty="0">
              <a:latin typeface="Arial" pitchFamily="34" charset="0"/>
              <a:cs typeface="Arial" pitchFamily="34" charset="0"/>
            </a:rPr>
            <a:t> bao gồm cả c</a:t>
          </a:r>
          <a:r>
            <a:rPr lang="en-US" sz="2200" dirty="0" err="1">
              <a:latin typeface="Arial" pitchFamily="34" charset="0"/>
              <a:cs typeface="Arial" pitchFamily="34" charset="0"/>
            </a:rPr>
            <a:t>ác</a:t>
          </a:r>
          <a:r>
            <a:rPr lang="en-US" sz="2200" dirty="0">
              <a:latin typeface="Arial" pitchFamily="34" charset="0"/>
              <a:cs typeface="Arial" pitchFamily="34" charset="0"/>
            </a:rPr>
            <a:t> </a:t>
          </a:r>
          <a:r>
            <a:rPr lang="en-US" sz="2200" dirty="0" err="1">
              <a:latin typeface="Arial" pitchFamily="34" charset="0"/>
              <a:cs typeface="Arial" pitchFamily="34" charset="0"/>
            </a:rPr>
            <a:t>trích</a:t>
          </a:r>
          <a:r>
            <a:rPr lang="en-US" sz="2200" dirty="0">
              <a:latin typeface="Arial" pitchFamily="34" charset="0"/>
              <a:cs typeface="Arial" pitchFamily="34" charset="0"/>
            </a:rPr>
            <a:t> d</a:t>
          </a:r>
          <a:r>
            <a:rPr lang="vi-VN" sz="2200" dirty="0">
              <a:latin typeface="Arial" pitchFamily="34" charset="0"/>
              <a:cs typeface="Arial" pitchFamily="34" charset="0"/>
            </a:rPr>
            <a:t>ẫn được x</a:t>
          </a:r>
          <a:r>
            <a:rPr lang="en-US" sz="2200" dirty="0" err="1">
              <a:latin typeface="Arial" pitchFamily="34" charset="0"/>
              <a:cs typeface="Arial" pitchFamily="34" charset="0"/>
            </a:rPr>
            <a:t>ác</a:t>
          </a:r>
          <a:r>
            <a:rPr lang="en-US" sz="2200" dirty="0">
              <a:latin typeface="Arial" pitchFamily="34" charset="0"/>
              <a:cs typeface="Arial" pitchFamily="34" charset="0"/>
            </a:rPr>
            <a:t> l</a:t>
          </a:r>
          <a:r>
            <a:rPr lang="vi-VN" sz="2200" dirty="0">
              <a:latin typeface="Arial" pitchFamily="34" charset="0"/>
              <a:cs typeface="Arial" pitchFamily="34" charset="0"/>
            </a:rPr>
            <a:t>ập, gi</a:t>
          </a:r>
          <a:r>
            <a:rPr lang="en-US" sz="2200" dirty="0" err="1">
              <a:latin typeface="Arial" pitchFamily="34" charset="0"/>
              <a:cs typeface="Arial" pitchFamily="34" charset="0"/>
            </a:rPr>
            <a:t>ám</a:t>
          </a:r>
          <a:r>
            <a:rPr lang="en-US" sz="2200" dirty="0">
              <a:latin typeface="Arial" pitchFamily="34" charset="0"/>
              <a:cs typeface="Arial" pitchFamily="34" charset="0"/>
            </a:rPr>
            <a:t> </a:t>
          </a:r>
          <a:r>
            <a:rPr lang="en-US" sz="2200" dirty="0" err="1">
              <a:latin typeface="Arial" pitchFamily="34" charset="0"/>
              <a:cs typeface="Arial" pitchFamily="34" charset="0"/>
            </a:rPr>
            <a:t>sát</a:t>
          </a:r>
          <a:r>
            <a:rPr lang="en-US" sz="2200" dirty="0">
              <a:latin typeface="Arial" pitchFamily="34" charset="0"/>
              <a:cs typeface="Arial" pitchFamily="34" charset="0"/>
            </a:rPr>
            <a:t> </a:t>
          </a:r>
          <a:r>
            <a:rPr lang="en-US" sz="2200" dirty="0" err="1">
              <a:latin typeface="Arial" pitchFamily="34" charset="0"/>
              <a:cs typeface="Arial" pitchFamily="34" charset="0"/>
            </a:rPr>
            <a:t>và</a:t>
          </a:r>
          <a:r>
            <a:rPr lang="en-US" sz="2200" dirty="0">
              <a:latin typeface="Arial" pitchFamily="34" charset="0"/>
              <a:cs typeface="Arial" pitchFamily="34" charset="0"/>
            </a:rPr>
            <a:t> đ</a:t>
          </a:r>
          <a:r>
            <a:rPr lang="vi-VN" sz="2200" dirty="0">
              <a:latin typeface="Arial" pitchFamily="34" charset="0"/>
              <a:cs typeface="Arial" pitchFamily="34" charset="0"/>
            </a:rPr>
            <a:t>ối s</a:t>
          </a:r>
          <a:r>
            <a:rPr lang="en-US" sz="2200" dirty="0" err="1">
              <a:latin typeface="Arial" pitchFamily="34" charset="0"/>
              <a:cs typeface="Arial" pitchFamily="34" charset="0"/>
            </a:rPr>
            <a:t>ánh</a:t>
          </a:r>
          <a:r>
            <a:rPr lang="en-US" sz="2200" dirty="0">
              <a:latin typeface="Arial" pitchFamily="34" charset="0"/>
              <a:cs typeface="Arial" pitchFamily="34" charset="0"/>
            </a:rPr>
            <a:t> đ</a:t>
          </a:r>
          <a:r>
            <a:rPr lang="vi-VN" sz="2200" dirty="0">
              <a:latin typeface="Arial" pitchFamily="34" charset="0"/>
              <a:cs typeface="Arial" pitchFamily="34" charset="0"/>
            </a:rPr>
            <a:t>ể cải tiến</a:t>
          </a:r>
          <a:endPar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dgm:t>
    </dgm:pt>
    <dgm:pt modelId="{92F8F4DF-C45E-4CA2-960E-A5124C76CB5A}" type="parTrans" cxnId="{5A109182-92D0-4AEC-A45A-F863EB5BCFE7}">
      <dgm:prSet/>
      <dgm:spPr/>
      <dgm:t>
        <a:bodyPr/>
        <a:lstStyle/>
        <a:p>
          <a:endParaRPr lang="en-US"/>
        </a:p>
      </dgm:t>
    </dgm:pt>
    <dgm:pt modelId="{D0315464-6B1D-4E80-8683-9D928ECBD06C}" type="sibTrans" cxnId="{5A109182-92D0-4AEC-A45A-F863EB5BCFE7}">
      <dgm:prSet/>
      <dgm:spPr/>
      <dgm:t>
        <a:bodyPr/>
        <a:lstStyle/>
        <a:p>
          <a:endParaRPr lang="en-US"/>
        </a:p>
      </dgm:t>
    </dgm:pt>
    <dgm:pt modelId="{CDEF7A5F-AB6C-4EAD-8B1D-6A7B5C353823}" type="pres">
      <dgm:prSet presAssocID="{263881BF-70D9-4C54-994E-DDD665756969}" presName="composite" presStyleCnt="0">
        <dgm:presLayoutVars>
          <dgm:chMax val="1"/>
          <dgm:dir/>
          <dgm:resizeHandles val="exact"/>
        </dgm:presLayoutVars>
      </dgm:prSet>
      <dgm:spPr/>
      <dgm:t>
        <a:bodyPr/>
        <a:lstStyle/>
        <a:p>
          <a:endParaRPr lang="en-US"/>
        </a:p>
      </dgm:t>
    </dgm:pt>
    <dgm:pt modelId="{3F0C2161-9006-4781-8773-D747FDB9E177}" type="pres">
      <dgm:prSet presAssocID="{263881BF-70D9-4C54-994E-DDD665756969}" presName="radial" presStyleCnt="0">
        <dgm:presLayoutVars>
          <dgm:animLvl val="ctr"/>
        </dgm:presLayoutVars>
      </dgm:prSet>
      <dgm:spPr/>
    </dgm:pt>
    <dgm:pt modelId="{5C1A50F0-747D-49BF-BC43-B17F6E261357}" type="pres">
      <dgm:prSet presAssocID="{B7990F2B-B484-4424-A03C-AE94D375E689}" presName="centerShape" presStyleLbl="vennNode1" presStyleIdx="0" presStyleCnt="6" custScaleX="174191" custScaleY="111857" custLinFactNeighborY="155"/>
      <dgm:spPr/>
      <dgm:t>
        <a:bodyPr/>
        <a:lstStyle/>
        <a:p>
          <a:endParaRPr lang="en-US"/>
        </a:p>
      </dgm:t>
    </dgm:pt>
    <dgm:pt modelId="{9EFB084E-6D77-41CF-AC32-BF75A26ED5E1}" type="pres">
      <dgm:prSet presAssocID="{2FDB55EF-29F8-491B-B304-72106852574B}" presName="node" presStyleLbl="vennNode1" presStyleIdx="1" presStyleCnt="6" custScaleX="462917" custScaleY="151220" custRadScaleRad="112991" custRadScaleInc="49404">
        <dgm:presLayoutVars>
          <dgm:bulletEnabled val="1"/>
        </dgm:presLayoutVars>
      </dgm:prSet>
      <dgm:spPr/>
      <dgm:t>
        <a:bodyPr/>
        <a:lstStyle/>
        <a:p>
          <a:endParaRPr lang="en-US"/>
        </a:p>
      </dgm:t>
    </dgm:pt>
    <dgm:pt modelId="{B91F2A28-919A-44C7-9D7B-EA8B46798D12}" type="pres">
      <dgm:prSet presAssocID="{40B0A4C0-17A5-481A-B0D3-A4AAA489A666}" presName="node" presStyleLbl="vennNode1" presStyleIdx="2" presStyleCnt="6" custScaleX="290661" custScaleY="189255" custRadScaleRad="130776" custRadScaleInc="11669">
        <dgm:presLayoutVars>
          <dgm:bulletEnabled val="1"/>
        </dgm:presLayoutVars>
      </dgm:prSet>
      <dgm:spPr/>
      <dgm:t>
        <a:bodyPr/>
        <a:lstStyle/>
        <a:p>
          <a:endParaRPr lang="en-US"/>
        </a:p>
      </dgm:t>
    </dgm:pt>
    <dgm:pt modelId="{376EB050-8DC2-4157-B54C-F1140B05049E}" type="pres">
      <dgm:prSet presAssocID="{E8047D7D-B20B-4D26-A71E-725AB6BB70E8}" presName="node" presStyleLbl="vennNode1" presStyleIdx="3" presStyleCnt="6" custScaleX="320798" custScaleY="189255" custRadScaleRad="131798" custRadScaleInc="-31900">
        <dgm:presLayoutVars>
          <dgm:bulletEnabled val="1"/>
        </dgm:presLayoutVars>
      </dgm:prSet>
      <dgm:spPr/>
      <dgm:t>
        <a:bodyPr/>
        <a:lstStyle/>
        <a:p>
          <a:endParaRPr lang="en-US"/>
        </a:p>
      </dgm:t>
    </dgm:pt>
    <dgm:pt modelId="{D5A9ED3A-41B6-4C11-88D7-A98EB97E855C}" type="pres">
      <dgm:prSet presAssocID="{427F178C-90F6-42C1-BC17-DB940D654718}" presName="node" presStyleLbl="vennNode1" presStyleIdx="4" presStyleCnt="6" custScaleX="476839" custScaleY="141481" custRadScaleRad="108611" custRadScaleInc="-3851">
        <dgm:presLayoutVars>
          <dgm:bulletEnabled val="1"/>
        </dgm:presLayoutVars>
      </dgm:prSet>
      <dgm:spPr/>
      <dgm:t>
        <a:bodyPr/>
        <a:lstStyle/>
        <a:p>
          <a:endParaRPr lang="en-US"/>
        </a:p>
      </dgm:t>
    </dgm:pt>
    <dgm:pt modelId="{6B09F1FE-B0F7-4F3C-97E9-933474F263DF}" type="pres">
      <dgm:prSet presAssocID="{ADD71A48-467B-4070-AE23-881C85664177}" presName="node" presStyleLbl="vennNode1" presStyleIdx="5" presStyleCnt="6" custScaleX="296439" custScaleY="198461" custRadScaleRad="146109" custRadScaleInc="-37352">
        <dgm:presLayoutVars>
          <dgm:bulletEnabled val="1"/>
        </dgm:presLayoutVars>
      </dgm:prSet>
      <dgm:spPr/>
      <dgm:t>
        <a:bodyPr/>
        <a:lstStyle/>
        <a:p>
          <a:endParaRPr lang="en-US"/>
        </a:p>
      </dgm:t>
    </dgm:pt>
  </dgm:ptLst>
  <dgm:cxnLst>
    <dgm:cxn modelId="{5A109182-92D0-4AEC-A45A-F863EB5BCFE7}" srcId="{B7990F2B-B484-4424-A03C-AE94D375E689}" destId="{E8047D7D-B20B-4D26-A71E-725AB6BB70E8}" srcOrd="2" destOrd="0" parTransId="{92F8F4DF-C45E-4CA2-960E-A5124C76CB5A}" sibTransId="{D0315464-6B1D-4E80-8683-9D928ECBD06C}"/>
    <dgm:cxn modelId="{89053BD4-9E5C-40ED-B8E8-F36A310FC333}" srcId="{263881BF-70D9-4C54-994E-DDD665756969}" destId="{4A015699-5456-46F9-9901-218BBAC6B7F8}" srcOrd="2" destOrd="0" parTransId="{C8440145-7698-41F2-BB84-5A1BB1E0120F}" sibTransId="{1389F3DF-A0CB-4669-BDD0-B94535B39CA0}"/>
    <dgm:cxn modelId="{84112B5D-9661-4DD7-A1A6-1B08E3DC56C6}" srcId="{263881BF-70D9-4C54-994E-DDD665756969}" destId="{65124EF6-E318-4758-B7CE-FB257590ED44}" srcOrd="4" destOrd="0" parTransId="{1497BC7C-6B0B-46D4-BA5A-AE2F051A4654}" sibTransId="{B0F6793A-C897-4571-AB8B-C5EC42CE5C52}"/>
    <dgm:cxn modelId="{2A2208B7-BEFD-4F2B-B0DE-F85BDF8EEE2C}" type="presOf" srcId="{427F178C-90F6-42C1-BC17-DB940D654718}" destId="{D5A9ED3A-41B6-4C11-88D7-A98EB97E855C}" srcOrd="0" destOrd="0" presId="urn:microsoft.com/office/officeart/2005/8/layout/radial3"/>
    <dgm:cxn modelId="{7E2BFEC7-4AC5-474D-87A3-42A2F5EC1494}" type="presOf" srcId="{E8047D7D-B20B-4D26-A71E-725AB6BB70E8}" destId="{376EB050-8DC2-4157-B54C-F1140B05049E}" srcOrd="0" destOrd="0" presId="urn:microsoft.com/office/officeart/2005/8/layout/radial3"/>
    <dgm:cxn modelId="{A1BC86DE-DC2A-40CF-9217-242B1E69190C}" type="presOf" srcId="{2FDB55EF-29F8-491B-B304-72106852574B}" destId="{9EFB084E-6D77-41CF-AC32-BF75A26ED5E1}" srcOrd="0" destOrd="0" presId="urn:microsoft.com/office/officeart/2005/8/layout/radial3"/>
    <dgm:cxn modelId="{DB146A10-84AA-4663-8E06-A094506867B3}" type="presOf" srcId="{40B0A4C0-17A5-481A-B0D3-A4AAA489A666}" destId="{B91F2A28-919A-44C7-9D7B-EA8B46798D12}" srcOrd="0" destOrd="0" presId="urn:microsoft.com/office/officeart/2005/8/layout/radial3"/>
    <dgm:cxn modelId="{C21F8683-5E22-4834-9324-5333F56E8AAE}" type="presOf" srcId="{B7990F2B-B484-4424-A03C-AE94D375E689}" destId="{5C1A50F0-747D-49BF-BC43-B17F6E261357}" srcOrd="0" destOrd="0" presId="urn:microsoft.com/office/officeart/2005/8/layout/radial3"/>
    <dgm:cxn modelId="{2301254D-B6C2-42C5-8BAE-579534A81EF5}" srcId="{B7990F2B-B484-4424-A03C-AE94D375E689}" destId="{40B0A4C0-17A5-481A-B0D3-A4AAA489A666}" srcOrd="1" destOrd="0" parTransId="{C279353E-2272-44CD-BE65-8E11C5C92E25}" sibTransId="{F1A2CCD3-D1F4-45FB-9CFF-D245772B51DB}"/>
    <dgm:cxn modelId="{24C22AB8-AC06-4D13-966F-B67D3AE0FBA6}" srcId="{263881BF-70D9-4C54-994E-DDD665756969}" destId="{220D316B-40F0-45EC-9AEA-2DF8C99B43DC}" srcOrd="3" destOrd="0" parTransId="{B708CEE4-396C-4052-8D24-878F5D107AF3}" sibTransId="{4F35DE28-1F1E-441B-89F2-E12BD83E1372}"/>
    <dgm:cxn modelId="{954B35A8-E26F-45CC-941D-1CD1508CC60F}" srcId="{263881BF-70D9-4C54-994E-DDD665756969}" destId="{040D0CC6-80A8-4F39-B80C-7A1997106B3F}" srcOrd="1" destOrd="0" parTransId="{751EDA7A-1E0C-474D-9E7A-69EBD0594F5C}" sibTransId="{80AF33D5-A927-4A85-9F4A-EBD28F11A82C}"/>
    <dgm:cxn modelId="{20A330F6-43DF-44C6-9895-357D7A5E8BCC}" srcId="{B7990F2B-B484-4424-A03C-AE94D375E689}" destId="{2FDB55EF-29F8-491B-B304-72106852574B}" srcOrd="0" destOrd="0" parTransId="{F3180D8B-89D8-4472-9362-6FFF7F6BA8ED}" sibTransId="{0F4E2A27-39FD-4BD1-9EC2-366B7A16CACE}"/>
    <dgm:cxn modelId="{67B9E712-1A60-42AD-B15E-6D326E6F3FBC}" type="presOf" srcId="{263881BF-70D9-4C54-994E-DDD665756969}" destId="{CDEF7A5F-AB6C-4EAD-8B1D-6A7B5C353823}" srcOrd="0" destOrd="0" presId="urn:microsoft.com/office/officeart/2005/8/layout/radial3"/>
    <dgm:cxn modelId="{EAF2072F-709B-4DDA-B721-1B4FB57CC449}" srcId="{B7990F2B-B484-4424-A03C-AE94D375E689}" destId="{427F178C-90F6-42C1-BC17-DB940D654718}" srcOrd="3" destOrd="0" parTransId="{BFFAAF34-1356-40E7-8D8F-9441CCFCD58A}" sibTransId="{39F64061-AD0B-4070-B505-E52E5E6986B5}"/>
    <dgm:cxn modelId="{E8A4B5B2-4DEF-4667-8037-F8F0AE4275F9}" srcId="{B7990F2B-B484-4424-A03C-AE94D375E689}" destId="{ADD71A48-467B-4070-AE23-881C85664177}" srcOrd="4" destOrd="0" parTransId="{C87167A3-FAFC-4708-9B8B-F7F597AA26BE}" sibTransId="{2F8F1BA1-E2CB-48F0-812B-8B0BDD29673F}"/>
    <dgm:cxn modelId="{FF6D496C-FA20-4AA1-9C04-425A2C4FB441}" type="presOf" srcId="{ADD71A48-467B-4070-AE23-881C85664177}" destId="{6B09F1FE-B0F7-4F3C-97E9-933474F263DF}" srcOrd="0" destOrd="0" presId="urn:microsoft.com/office/officeart/2005/8/layout/radial3"/>
    <dgm:cxn modelId="{509B874A-114C-42FF-8F1B-74BC8F2B93D3}" srcId="{263881BF-70D9-4C54-994E-DDD665756969}" destId="{B7990F2B-B484-4424-A03C-AE94D375E689}" srcOrd="0" destOrd="0" parTransId="{6D8E80B8-7A3A-4E86-8DE7-BC4DA655B5C2}" sibTransId="{0A0818FA-B4D1-401E-BEA0-3BC97E6ACBD1}"/>
    <dgm:cxn modelId="{A356DFD2-5A37-465F-8B76-72FAC05AB917}" type="presParOf" srcId="{CDEF7A5F-AB6C-4EAD-8B1D-6A7B5C353823}" destId="{3F0C2161-9006-4781-8773-D747FDB9E177}" srcOrd="0" destOrd="0" presId="urn:microsoft.com/office/officeart/2005/8/layout/radial3"/>
    <dgm:cxn modelId="{6AC88EA9-6FBC-48EA-A249-BEBFAC074066}" type="presParOf" srcId="{3F0C2161-9006-4781-8773-D747FDB9E177}" destId="{5C1A50F0-747D-49BF-BC43-B17F6E261357}" srcOrd="0" destOrd="0" presId="urn:microsoft.com/office/officeart/2005/8/layout/radial3"/>
    <dgm:cxn modelId="{BBF74FD4-A151-4D3A-BC63-7990D730EB9D}" type="presParOf" srcId="{3F0C2161-9006-4781-8773-D747FDB9E177}" destId="{9EFB084E-6D77-41CF-AC32-BF75A26ED5E1}" srcOrd="1" destOrd="0" presId="urn:microsoft.com/office/officeart/2005/8/layout/radial3"/>
    <dgm:cxn modelId="{ACCF507A-2BBC-4C0C-AFA7-38ED143736F5}" type="presParOf" srcId="{3F0C2161-9006-4781-8773-D747FDB9E177}" destId="{B91F2A28-919A-44C7-9D7B-EA8B46798D12}" srcOrd="2" destOrd="0" presId="urn:microsoft.com/office/officeart/2005/8/layout/radial3"/>
    <dgm:cxn modelId="{89E47FD9-A813-479A-A381-2F2CAFB80F18}" type="presParOf" srcId="{3F0C2161-9006-4781-8773-D747FDB9E177}" destId="{376EB050-8DC2-4157-B54C-F1140B05049E}" srcOrd="3" destOrd="0" presId="urn:microsoft.com/office/officeart/2005/8/layout/radial3"/>
    <dgm:cxn modelId="{4B2EDD9B-68E9-41B8-9FCF-73F4E3C20A9C}" type="presParOf" srcId="{3F0C2161-9006-4781-8773-D747FDB9E177}" destId="{D5A9ED3A-41B6-4C11-88D7-A98EB97E855C}" srcOrd="4" destOrd="0" presId="urn:microsoft.com/office/officeart/2005/8/layout/radial3"/>
    <dgm:cxn modelId="{70544FA0-AA4A-4E53-9425-B09A2C9322C0}" type="presParOf" srcId="{3F0C2161-9006-4781-8773-D747FDB9E177}" destId="{6B09F1FE-B0F7-4F3C-97E9-933474F263DF}"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F6BEB-ED4A-4AFA-8D3D-F61DAF4CEC43}">
      <dsp:nvSpPr>
        <dsp:cNvPr id="0" name=""/>
        <dsp:cNvSpPr/>
      </dsp:nvSpPr>
      <dsp:spPr>
        <a:xfrm rot="5400000">
          <a:off x="5871524" y="3331316"/>
          <a:ext cx="565667" cy="986040"/>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7E5972-19CA-4C74-82CB-5814CD78156D}">
      <dsp:nvSpPr>
        <dsp:cNvPr id="0" name=""/>
        <dsp:cNvSpPr/>
      </dsp:nvSpPr>
      <dsp:spPr>
        <a:xfrm>
          <a:off x="0" y="178524"/>
          <a:ext cx="4370681" cy="834297"/>
        </a:xfrm>
        <a:prstGeom prst="roundRect">
          <a:avLst>
            <a:gd name="adj" fmla="val 16670"/>
          </a:avLst>
        </a:prstGeom>
        <a:solidFill>
          <a:schemeClr val="accent1">
            <a:hueOff val="0"/>
            <a:satOff val="0"/>
            <a:lumOff val="0"/>
            <a:alphaOff val="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highlight>
                <a:srgbClr val="E19F27"/>
              </a:highlight>
            </a:rPr>
            <a:t>ĐẢM BẢO CHẤT LƯỢNG VỀ CHIẾN LƯỢC</a:t>
          </a:r>
          <a:endParaRPr lang="en-US" sz="2800" kern="1200" dirty="0">
            <a:highlight>
              <a:srgbClr val="E19F27"/>
            </a:highlight>
          </a:endParaRPr>
        </a:p>
      </dsp:txBody>
      <dsp:txXfrm>
        <a:off x="40734" y="219258"/>
        <a:ext cx="4289213" cy="752829"/>
      </dsp:txXfrm>
    </dsp:sp>
    <dsp:sp modelId="{BB8B12F8-5F99-4027-925A-22B115B8F497}">
      <dsp:nvSpPr>
        <dsp:cNvPr id="0" name=""/>
        <dsp:cNvSpPr/>
      </dsp:nvSpPr>
      <dsp:spPr>
        <a:xfrm>
          <a:off x="1880286" y="245595"/>
          <a:ext cx="1202953" cy="496519"/>
        </a:xfrm>
        <a:prstGeom prst="rect">
          <a:avLst/>
        </a:prstGeom>
        <a:noFill/>
        <a:ln>
          <a:noFill/>
        </a:ln>
        <a:effectLst/>
      </dsp:spPr>
      <dsp:style>
        <a:lnRef idx="0">
          <a:scrgbClr r="0" g="0" b="0"/>
        </a:lnRef>
        <a:fillRef idx="0">
          <a:scrgbClr r="0" g="0" b="0"/>
        </a:fillRef>
        <a:effectRef idx="0">
          <a:scrgbClr r="0" g="0" b="0"/>
        </a:effectRef>
        <a:fontRef idx="minor"/>
      </dsp:style>
    </dsp:sp>
    <dsp:sp modelId="{20EFBEC9-23D4-4A92-AAF2-378D7151881C}">
      <dsp:nvSpPr>
        <dsp:cNvPr id="0" name=""/>
        <dsp:cNvSpPr/>
      </dsp:nvSpPr>
      <dsp:spPr>
        <a:xfrm rot="5400000">
          <a:off x="789788" y="932876"/>
          <a:ext cx="708031" cy="806069"/>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ED49E9-DD23-438F-BB32-61A853CAAB8B}">
      <dsp:nvSpPr>
        <dsp:cNvPr id="0" name=""/>
        <dsp:cNvSpPr/>
      </dsp:nvSpPr>
      <dsp:spPr>
        <a:xfrm>
          <a:off x="1716524" y="1077872"/>
          <a:ext cx="3739577" cy="834297"/>
        </a:xfrm>
        <a:prstGeom prst="roundRect">
          <a:avLst>
            <a:gd name="adj" fmla="val 16670"/>
          </a:avLst>
        </a:prstGeom>
        <a:solidFill>
          <a:schemeClr val="bg2"/>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C00000"/>
              </a:solidFill>
            </a:rPr>
            <a:t>ĐẢM BẢO CHẤT LƯỢNG VỀ HỆ THỐNG</a:t>
          </a:r>
        </a:p>
      </dsp:txBody>
      <dsp:txXfrm>
        <a:off x="1757258" y="1118606"/>
        <a:ext cx="3658109" cy="752829"/>
      </dsp:txXfrm>
    </dsp:sp>
    <dsp:sp modelId="{563ED1DE-FDFF-408F-A180-6CB52FFC6066}">
      <dsp:nvSpPr>
        <dsp:cNvPr id="0" name=""/>
        <dsp:cNvSpPr/>
      </dsp:nvSpPr>
      <dsp:spPr>
        <a:xfrm>
          <a:off x="4563845" y="996522"/>
          <a:ext cx="866880" cy="674315"/>
        </a:xfrm>
        <a:prstGeom prst="rect">
          <a:avLst/>
        </a:prstGeom>
        <a:noFill/>
        <a:ln>
          <a:noFill/>
        </a:ln>
        <a:effectLst/>
      </dsp:spPr>
      <dsp:style>
        <a:lnRef idx="0">
          <a:scrgbClr r="0" g="0" b="0"/>
        </a:lnRef>
        <a:fillRef idx="0">
          <a:scrgbClr r="0" g="0" b="0"/>
        </a:fillRef>
        <a:effectRef idx="0">
          <a:scrgbClr r="0" g="0" b="0"/>
        </a:effectRef>
        <a:fontRef idx="minor"/>
      </dsp:style>
    </dsp:sp>
    <dsp:sp modelId="{EF727CAE-7D0B-4C99-B3FC-A46A1B5CD3F2}">
      <dsp:nvSpPr>
        <dsp:cNvPr id="0" name=""/>
        <dsp:cNvSpPr/>
      </dsp:nvSpPr>
      <dsp:spPr>
        <a:xfrm rot="5400000">
          <a:off x="5759370" y="4327112"/>
          <a:ext cx="708031" cy="1323855"/>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FE436-118D-4A9D-9673-EF1A46B68129}">
      <dsp:nvSpPr>
        <dsp:cNvPr id="0" name=""/>
        <dsp:cNvSpPr/>
      </dsp:nvSpPr>
      <dsp:spPr>
        <a:xfrm>
          <a:off x="1875502" y="2080222"/>
          <a:ext cx="4000843" cy="1253973"/>
        </a:xfrm>
        <a:prstGeom prst="roundRect">
          <a:avLst>
            <a:gd name="adj" fmla="val 1667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ts val="600"/>
            </a:spcAft>
          </a:pPr>
          <a:r>
            <a:rPr lang="en-US" sz="24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sp:txBody>
      <dsp:txXfrm>
        <a:off x="1936727" y="2141447"/>
        <a:ext cx="3878393" cy="1131523"/>
      </dsp:txXfrm>
    </dsp:sp>
    <dsp:sp modelId="{26969910-8A21-4956-82D0-F5BBD23E43BF}">
      <dsp:nvSpPr>
        <dsp:cNvPr id="0" name=""/>
        <dsp:cNvSpPr/>
      </dsp:nvSpPr>
      <dsp:spPr>
        <a:xfrm>
          <a:off x="6590066" y="4368959"/>
          <a:ext cx="4195962" cy="1140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285750" lvl="1" indent="-285750" algn="l" defTabSz="1955800">
            <a:lnSpc>
              <a:spcPct val="90000"/>
            </a:lnSpc>
            <a:spcBef>
              <a:spcPct val="0"/>
            </a:spcBef>
            <a:spcAft>
              <a:spcPct val="15000"/>
            </a:spcAft>
            <a:buFontTx/>
            <a:buChar char="••"/>
          </a:pPr>
          <a:r>
            <a:rPr lang="en-US" sz="4400" b="1" kern="1200" dirty="0"/>
            <a:t>TC </a:t>
          </a:r>
          <a:r>
            <a:rPr lang="en-US" sz="4400" b="1" kern="1200" dirty="0">
              <a:solidFill>
                <a:srgbClr val="FF0000"/>
              </a:solidFill>
            </a:rPr>
            <a:t>23: </a:t>
          </a:r>
          <a:r>
            <a:rPr lang="en-US" sz="3200" b="1" kern="1200" dirty="0" err="1"/>
            <a:t>Kết</a:t>
          </a:r>
          <a:r>
            <a:rPr lang="en-US" sz="3200" b="1" kern="1200" dirty="0"/>
            <a:t> </a:t>
          </a:r>
          <a:r>
            <a:rPr lang="en-US" sz="3200" b="1" kern="1200" dirty="0" err="1"/>
            <a:t>quả</a:t>
          </a:r>
          <a:r>
            <a:rPr lang="en-US" sz="3200" b="1" kern="1200" dirty="0"/>
            <a:t> </a:t>
          </a:r>
          <a:r>
            <a:rPr lang="en-US" sz="3200" b="1" kern="1200" dirty="0" err="1"/>
            <a:t>nghiên</a:t>
          </a:r>
          <a:r>
            <a:rPr lang="en-US" sz="3200" b="1" kern="1200" dirty="0"/>
            <a:t> </a:t>
          </a:r>
          <a:r>
            <a:rPr lang="en-US" sz="3200" b="1" kern="1200" dirty="0" err="1"/>
            <a:t>cứu</a:t>
          </a:r>
          <a:r>
            <a:rPr lang="en-US" sz="3200" b="1" kern="1200" dirty="0"/>
            <a:t> </a:t>
          </a:r>
          <a:r>
            <a:rPr lang="en-US" sz="3200" b="1" kern="1200" dirty="0" err="1"/>
            <a:t>khoa</a:t>
          </a:r>
          <a:r>
            <a:rPr lang="en-US" sz="3200" b="1" kern="1200" dirty="0"/>
            <a:t> </a:t>
          </a:r>
          <a:r>
            <a:rPr lang="en-US" sz="3200" b="1" kern="1200" dirty="0" err="1"/>
            <a:t>học</a:t>
          </a:r>
          <a:endParaRPr lang="en-US" sz="2000" b="1" kern="1200" dirty="0"/>
        </a:p>
      </dsp:txBody>
      <dsp:txXfrm>
        <a:off x="6590066" y="4368959"/>
        <a:ext cx="4195962" cy="1140369"/>
      </dsp:txXfrm>
    </dsp:sp>
    <dsp:sp modelId="{33A6B1A2-A871-4909-8B3F-D1BBD0338297}">
      <dsp:nvSpPr>
        <dsp:cNvPr id="0" name=""/>
        <dsp:cNvSpPr/>
      </dsp:nvSpPr>
      <dsp:spPr>
        <a:xfrm rot="5400000">
          <a:off x="1091341" y="2064966"/>
          <a:ext cx="708031" cy="806069"/>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8D9DBF-99B1-4A13-A5FA-C8D1810709A2}">
      <dsp:nvSpPr>
        <dsp:cNvPr id="0" name=""/>
        <dsp:cNvSpPr/>
      </dsp:nvSpPr>
      <dsp:spPr>
        <a:xfrm>
          <a:off x="2649516" y="3209848"/>
          <a:ext cx="3195506" cy="233212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b="1" kern="1200" dirty="0"/>
            <a:t>KẾT QUẢ HOẠT ĐỘNG</a:t>
          </a:r>
          <a:endParaRPr lang="en-US" sz="3400" kern="1200" dirty="0"/>
        </a:p>
      </dsp:txBody>
      <dsp:txXfrm>
        <a:off x="2763382" y="3323714"/>
        <a:ext cx="2967774" cy="2104396"/>
      </dsp:txXfrm>
    </dsp:sp>
    <dsp:sp modelId="{F750C228-BAAB-4EAB-9429-40174C24ED7B}">
      <dsp:nvSpPr>
        <dsp:cNvPr id="0" name=""/>
        <dsp:cNvSpPr/>
      </dsp:nvSpPr>
      <dsp:spPr>
        <a:xfrm>
          <a:off x="8487663" y="3829658"/>
          <a:ext cx="866880" cy="674315"/>
        </a:xfrm>
        <a:prstGeom prst="rect">
          <a:avLst/>
        </a:prstGeom>
        <a:noFill/>
        <a:ln>
          <a:noFill/>
        </a:ln>
        <a:effectLst/>
      </dsp:spPr>
      <dsp:style>
        <a:lnRef idx="0">
          <a:scrgbClr r="0" g="0" b="0"/>
        </a:lnRef>
        <a:fillRef idx="0">
          <a:scrgbClr r="0" g="0" b="0"/>
        </a:fillRef>
        <a:effectRef idx="0">
          <a:scrgbClr r="0" g="0" b="0"/>
        </a:effectRef>
        <a:fontRef idx="minor"/>
      </dsp:style>
    </dsp:sp>
    <dsp:sp modelId="{C85BEBDB-B2B4-4140-96C1-238E80746274}">
      <dsp:nvSpPr>
        <dsp:cNvPr id="0" name=""/>
        <dsp:cNvSpPr/>
      </dsp:nvSpPr>
      <dsp:spPr>
        <a:xfrm>
          <a:off x="6675534" y="3318905"/>
          <a:ext cx="3605070" cy="834297"/>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b="1" kern="1200" dirty="0"/>
            <a:t>TC 22-  25</a:t>
          </a:r>
        </a:p>
      </dsp:txBody>
      <dsp:txXfrm>
        <a:off x="6716268" y="3359639"/>
        <a:ext cx="3523602" cy="7528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50F0-747D-49BF-BC43-B17F6E261357}">
      <dsp:nvSpPr>
        <dsp:cNvPr id="0" name=""/>
        <dsp:cNvSpPr/>
      </dsp:nvSpPr>
      <dsp:spPr>
        <a:xfrm>
          <a:off x="3590617" y="1966191"/>
          <a:ext cx="5004728" cy="3213793"/>
        </a:xfrm>
        <a:prstGeom prst="ellipse">
          <a:avLst/>
        </a:prstGeom>
        <a:solidFill>
          <a:schemeClr val="accent4">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b="1" kern="1200" dirty="0" err="1"/>
            <a:t>Tiêu</a:t>
          </a:r>
          <a:r>
            <a:rPr lang="en-US" sz="3600" b="1" kern="1200" dirty="0"/>
            <a:t> </a:t>
          </a:r>
          <a:r>
            <a:rPr lang="en-US" sz="3600" b="1" kern="1200" dirty="0" err="1"/>
            <a:t>chuẩn</a:t>
          </a:r>
          <a:r>
            <a:rPr lang="en-US" sz="3600" b="1" kern="1200" dirty="0"/>
            <a:t> 23. </a:t>
          </a:r>
        </a:p>
        <a:p>
          <a:pPr lvl="0" algn="ctr" defTabSz="1600200">
            <a:lnSpc>
              <a:spcPct val="90000"/>
            </a:lnSpc>
            <a:spcBef>
              <a:spcPct val="0"/>
            </a:spcBef>
            <a:spcAft>
              <a:spcPct val="35000"/>
            </a:spcAft>
          </a:pPr>
          <a:r>
            <a:rPr lang="en-US" sz="3600" b="1" kern="1200" dirty="0" err="1"/>
            <a:t>Kết</a:t>
          </a:r>
          <a:r>
            <a:rPr lang="en-US" sz="3600" b="1" kern="1200" dirty="0"/>
            <a:t> </a:t>
          </a:r>
          <a:r>
            <a:rPr lang="en-US" sz="3600" b="1" kern="1200" dirty="0" err="1"/>
            <a:t>quả</a:t>
          </a:r>
          <a:r>
            <a:rPr lang="en-US" sz="3600" b="1" kern="1200" dirty="0"/>
            <a:t> </a:t>
          </a:r>
          <a:r>
            <a:rPr lang="en-US" sz="3600" b="1" kern="1200" dirty="0" err="1"/>
            <a:t>nghiên</a:t>
          </a:r>
          <a:r>
            <a:rPr lang="en-US" sz="3600" b="1" kern="1200" dirty="0"/>
            <a:t> </a:t>
          </a:r>
          <a:r>
            <a:rPr lang="en-US" sz="3600" b="1" kern="1200" dirty="0" err="1"/>
            <a:t>cứu</a:t>
          </a:r>
          <a:r>
            <a:rPr lang="en-US" sz="3600" b="1" kern="1200" dirty="0"/>
            <a:t> </a:t>
          </a:r>
          <a:r>
            <a:rPr lang="en-US" sz="3600" b="1" kern="1200" dirty="0" err="1"/>
            <a:t>khoa</a:t>
          </a:r>
          <a:r>
            <a:rPr lang="en-US" sz="3600" b="1" kern="1200" dirty="0"/>
            <a:t> </a:t>
          </a:r>
          <a:r>
            <a:rPr lang="en-US" sz="3600" b="1" kern="1200" dirty="0" err="1"/>
            <a:t>học</a:t>
          </a:r>
          <a:endParaRPr lang="en-US" sz="3200" kern="1200" dirty="0">
            <a:solidFill>
              <a:srgbClr val="FF0000"/>
            </a:solidFill>
          </a:endParaRPr>
        </a:p>
      </dsp:txBody>
      <dsp:txXfrm>
        <a:off x="4323542" y="2436840"/>
        <a:ext cx="3538878" cy="2272495"/>
      </dsp:txXfrm>
    </dsp:sp>
    <dsp:sp modelId="{9EFB084E-6D77-41CF-AC32-BF75A26ED5E1}">
      <dsp:nvSpPr>
        <dsp:cNvPr id="0" name=""/>
        <dsp:cNvSpPr/>
      </dsp:nvSpPr>
      <dsp:spPr>
        <a:xfrm>
          <a:off x="4639193" y="-138478"/>
          <a:ext cx="6650096" cy="2172371"/>
        </a:xfrm>
        <a:prstGeom prst="ellipse">
          <a:avLst/>
        </a:prstGeom>
        <a:solidFill>
          <a:schemeClr val="accent3">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i="0" kern="1200" dirty="0">
              <a:solidFill>
                <a:srgbClr val="0000FF"/>
              </a:solidFill>
              <a:latin typeface="Arial" panose="020B0604020202020204" pitchFamily="34" charset="0"/>
              <a:cs typeface="Arial" panose="020B0604020202020204" pitchFamily="34" charset="0"/>
            </a:rPr>
            <a:t>TC </a:t>
          </a:r>
          <a:r>
            <a:rPr lang="en-US" sz="2000" b="1" i="0" kern="1200" dirty="0">
              <a:solidFill>
                <a:srgbClr val="0000FF"/>
              </a:solidFill>
              <a:latin typeface="Arial" panose="020B0604020202020204" pitchFamily="34" charset="0"/>
              <a:ea typeface="+mn-ea"/>
              <a:cs typeface="Arial" panose="020B0604020202020204" pitchFamily="34" charset="0"/>
            </a:rPr>
            <a:t>23.1:</a:t>
          </a:r>
          <a:r>
            <a:rPr lang="en-US" sz="2000" kern="1200" dirty="0">
              <a:latin typeface="Arial" panose="020B0604020202020204" pitchFamily="34" charset="0"/>
              <a:cs typeface="Arial" panose="020B0604020202020204" pitchFamily="34" charset="0"/>
            </a:rPr>
            <a:t> </a:t>
          </a:r>
          <a:r>
            <a:rPr lang="en-US" sz="2200" b="1" kern="1200" dirty="0">
              <a:solidFill>
                <a:srgbClr val="FF0000"/>
              </a:solidFill>
              <a:latin typeface="Arial" pitchFamily="34" charset="0"/>
              <a:cs typeface="Arial" pitchFamily="34" charset="0"/>
            </a:rPr>
            <a:t>Lo</a:t>
          </a:r>
          <a:r>
            <a:rPr lang="vi-VN" sz="2200" b="1" kern="1200" dirty="0">
              <a:solidFill>
                <a:srgbClr val="FF0000"/>
              </a:solidFill>
              <a:latin typeface="Arial" pitchFamily="34" charset="0"/>
              <a:cs typeface="Arial" pitchFamily="34" charset="0"/>
            </a:rPr>
            <a:t>ại h</a:t>
          </a:r>
          <a:r>
            <a:rPr lang="en-US" sz="2200" b="1" kern="1200" dirty="0" err="1">
              <a:solidFill>
                <a:srgbClr val="FF0000"/>
              </a:solidFill>
              <a:latin typeface="Arial" pitchFamily="34" charset="0"/>
              <a:cs typeface="Arial" pitchFamily="34" charset="0"/>
            </a:rPr>
            <a:t>ình</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và</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kh</a:t>
          </a:r>
          <a:r>
            <a:rPr lang="vi-VN" sz="2200" b="1" kern="1200" dirty="0">
              <a:solidFill>
                <a:srgbClr val="FF0000"/>
              </a:solidFill>
              <a:latin typeface="Arial" pitchFamily="34" charset="0"/>
              <a:cs typeface="Arial" pitchFamily="34" charset="0"/>
            </a:rPr>
            <a:t>ối lượng </a:t>
          </a:r>
          <a:r>
            <a:rPr lang="en-US" sz="2200" b="1" kern="1200" dirty="0">
              <a:solidFill>
                <a:srgbClr val="C00000"/>
              </a:solidFill>
              <a:latin typeface="Arial" pitchFamily="34" charset="0"/>
              <a:ea typeface="+mn-ea"/>
              <a:cs typeface="Arial" pitchFamily="34" charset="0"/>
            </a:rPr>
            <a:t>NC</a:t>
          </a:r>
          <a:r>
            <a:rPr lang="en-US" sz="2200" kern="1200" dirty="0">
              <a:solidFill>
                <a:schemeClr val="dk1"/>
              </a:solidFill>
              <a:latin typeface="Arial" pitchFamily="34" charset="0"/>
              <a:ea typeface="+mn-ea"/>
              <a:cs typeface="Arial" pitchFamily="34" charset="0"/>
            </a:rPr>
            <a:t> </a:t>
          </a:r>
          <a:r>
            <a:rPr lang="vi-VN" sz="2200" kern="1200" dirty="0">
              <a:latin typeface="Arial" pitchFamily="34" charset="0"/>
              <a:cs typeface="Arial" pitchFamily="34" charset="0"/>
            </a:rPr>
            <a:t>của đội ngũ </a:t>
          </a:r>
          <a:r>
            <a:rPr lang="en-US" sz="2200" kern="1200" dirty="0">
              <a:latin typeface="Arial" pitchFamily="34" charset="0"/>
              <a:cs typeface="Arial" pitchFamily="34" charset="0"/>
            </a:rPr>
            <a:t> </a:t>
          </a:r>
          <a:r>
            <a:rPr lang="en-US" sz="2200" b="1" kern="1200" dirty="0">
              <a:solidFill>
                <a:srgbClr val="0000FF"/>
              </a:solidFill>
              <a:latin typeface="Arial" pitchFamily="34" charset="0"/>
              <a:cs typeface="Arial" pitchFamily="34" charset="0"/>
            </a:rPr>
            <a:t>GV</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và</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cán</a:t>
          </a:r>
          <a:r>
            <a:rPr lang="en-US" sz="2200" kern="1200" dirty="0">
              <a:latin typeface="Arial" pitchFamily="34" charset="0"/>
              <a:cs typeface="Arial" pitchFamily="34" charset="0"/>
            </a:rPr>
            <a:t> b</a:t>
          </a:r>
          <a:r>
            <a:rPr lang="vi-VN" sz="2200" kern="1200" dirty="0">
              <a:latin typeface="Arial" pitchFamily="34" charset="0"/>
              <a:cs typeface="Arial" pitchFamily="34" charset="0"/>
            </a:rPr>
            <a:t>ộ </a:t>
          </a:r>
          <a:r>
            <a:rPr lang="en-US" sz="2200" kern="1200" dirty="0">
              <a:solidFill>
                <a:schemeClr val="dk1"/>
              </a:solidFill>
              <a:latin typeface="Arial" pitchFamily="34" charset="0"/>
              <a:ea typeface="+mn-ea"/>
              <a:cs typeface="Arial" pitchFamily="34" charset="0"/>
            </a:rPr>
            <a:t>NC </a:t>
          </a:r>
          <a:r>
            <a:rPr lang="vi-VN" sz="2200" kern="1200" dirty="0">
              <a:latin typeface="Arial" pitchFamily="34" charset="0"/>
              <a:cs typeface="Arial" pitchFamily="34" charset="0"/>
            </a:rPr>
            <a:t>được </a:t>
          </a:r>
          <a:r>
            <a:rPr lang="vi-VN" sz="2200" b="1" kern="1200" dirty="0">
              <a:solidFill>
                <a:srgbClr val="FF0000"/>
              </a:solidFill>
              <a:latin typeface="Arial" pitchFamily="34" charset="0"/>
              <a:cs typeface="Arial" pitchFamily="34" charset="0"/>
            </a:rPr>
            <a:t>x</a:t>
          </a:r>
          <a:r>
            <a:rPr lang="en-US" sz="2200" b="1" kern="1200" dirty="0" err="1">
              <a:solidFill>
                <a:srgbClr val="FF0000"/>
              </a:solidFill>
              <a:latin typeface="Arial" pitchFamily="34" charset="0"/>
              <a:cs typeface="Arial" pitchFamily="34" charset="0"/>
            </a:rPr>
            <a:t>ác</a:t>
          </a:r>
          <a:r>
            <a:rPr lang="en-US" sz="2200" b="1" kern="1200" dirty="0">
              <a:solidFill>
                <a:srgbClr val="FF0000"/>
              </a:solidFill>
              <a:latin typeface="Arial" pitchFamily="34" charset="0"/>
              <a:cs typeface="Arial" pitchFamily="34" charset="0"/>
            </a:rPr>
            <a:t> l</a:t>
          </a:r>
          <a:r>
            <a:rPr lang="vi-VN" sz="2200" b="1" kern="1200" dirty="0">
              <a:solidFill>
                <a:srgbClr val="FF0000"/>
              </a:solidFill>
              <a:latin typeface="Arial" pitchFamily="34" charset="0"/>
              <a:cs typeface="Arial" pitchFamily="34" charset="0"/>
            </a:rPr>
            <a:t>ập, gi</a:t>
          </a:r>
          <a:r>
            <a:rPr lang="en-US" sz="2200" b="1" kern="1200" dirty="0" err="1">
              <a:solidFill>
                <a:srgbClr val="FF0000"/>
              </a:solidFill>
              <a:latin typeface="Arial" pitchFamily="34" charset="0"/>
              <a:cs typeface="Arial" pitchFamily="34" charset="0"/>
            </a:rPr>
            <a:t>ám</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sát</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và</a:t>
          </a:r>
          <a:r>
            <a:rPr lang="en-US" sz="2200" b="1" kern="1200" dirty="0">
              <a:solidFill>
                <a:srgbClr val="FF0000"/>
              </a:solidFill>
              <a:latin typeface="Arial" pitchFamily="34" charset="0"/>
              <a:cs typeface="Arial" pitchFamily="34" charset="0"/>
            </a:rPr>
            <a:t> đ</a:t>
          </a:r>
          <a:r>
            <a:rPr lang="vi-VN" sz="2200" b="1" kern="1200" dirty="0">
              <a:solidFill>
                <a:srgbClr val="FF0000"/>
              </a:solidFill>
              <a:latin typeface="Arial" pitchFamily="34" charset="0"/>
              <a:cs typeface="Arial" pitchFamily="34" charset="0"/>
            </a:rPr>
            <a:t>ối s</a:t>
          </a:r>
          <a:r>
            <a:rPr lang="en-US" sz="2200" b="1" kern="1200" dirty="0" err="1">
              <a:solidFill>
                <a:srgbClr val="FF0000"/>
              </a:solidFill>
              <a:latin typeface="Arial" pitchFamily="34" charset="0"/>
              <a:cs typeface="Arial" pitchFamily="34" charset="0"/>
            </a:rPr>
            <a:t>ánh</a:t>
          </a:r>
          <a:r>
            <a:rPr lang="en-US" sz="2200" b="1" kern="1200" dirty="0">
              <a:solidFill>
                <a:srgbClr val="FF0000"/>
              </a:solidFill>
              <a:latin typeface="Arial" pitchFamily="34" charset="0"/>
              <a:cs typeface="Arial" pitchFamily="34" charset="0"/>
            </a:rPr>
            <a:t> </a:t>
          </a:r>
          <a:r>
            <a:rPr lang="en-US" sz="2200" kern="1200" dirty="0">
              <a:latin typeface="Arial" pitchFamily="34" charset="0"/>
              <a:cs typeface="Arial" pitchFamily="34" charset="0"/>
            </a:rPr>
            <a:t>đ</a:t>
          </a:r>
          <a:r>
            <a:rPr lang="vi-VN" sz="2200" kern="1200" dirty="0">
              <a:latin typeface="Arial" pitchFamily="34" charset="0"/>
              <a:cs typeface="Arial" pitchFamily="34" charset="0"/>
            </a:rPr>
            <a:t>ể cải tiến</a:t>
          </a:r>
          <a:r>
            <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dsp:txBody>
      <dsp:txXfrm>
        <a:off x="5613077" y="179658"/>
        <a:ext cx="4702328" cy="1536099"/>
      </dsp:txXfrm>
    </dsp:sp>
    <dsp:sp modelId="{B91F2A28-919A-44C7-9D7B-EA8B46798D12}">
      <dsp:nvSpPr>
        <dsp:cNvPr id="0" name=""/>
        <dsp:cNvSpPr/>
      </dsp:nvSpPr>
      <dsp:spPr>
        <a:xfrm>
          <a:off x="7676258" y="1584079"/>
          <a:ext cx="4175529" cy="2718768"/>
        </a:xfrm>
        <a:prstGeom prst="ellipse">
          <a:avLst/>
        </a:prstGeom>
        <a:solidFill>
          <a:srgbClr val="E19F27">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23.2</a:t>
          </a:r>
          <a:r>
            <a:rPr lang="en-US" sz="2400" b="1" i="1" kern="1200" dirty="0"/>
            <a:t>. </a:t>
          </a:r>
          <a:r>
            <a:rPr lang="en-US" sz="2400" kern="1200" dirty="0"/>
            <a:t> </a:t>
          </a:r>
          <a:r>
            <a:rPr lang="en-US" sz="2200" kern="1200" dirty="0">
              <a:latin typeface="Arial" pitchFamily="34" charset="0"/>
              <a:cs typeface="Arial" pitchFamily="34" charset="0"/>
            </a:rPr>
            <a:t>Lo</a:t>
          </a:r>
          <a:r>
            <a:rPr lang="vi-VN" sz="2200" kern="1200" dirty="0">
              <a:latin typeface="Arial" pitchFamily="34" charset="0"/>
              <a:cs typeface="Arial" pitchFamily="34" charset="0"/>
            </a:rPr>
            <a:t>ại h</a:t>
          </a:r>
          <a:r>
            <a:rPr lang="en-US" sz="2200" kern="1200" dirty="0" err="1">
              <a:latin typeface="Arial" pitchFamily="34" charset="0"/>
              <a:cs typeface="Arial" pitchFamily="34" charset="0"/>
            </a:rPr>
            <a:t>ình</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và</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kh</a:t>
          </a:r>
          <a:r>
            <a:rPr lang="vi-VN" sz="2200" kern="1200" dirty="0">
              <a:latin typeface="Arial" pitchFamily="34" charset="0"/>
              <a:cs typeface="Arial" pitchFamily="34" charset="0"/>
            </a:rPr>
            <a:t>ối lượng </a:t>
          </a:r>
          <a:r>
            <a:rPr lang="en-US" sz="2200" b="1" kern="1200" dirty="0">
              <a:solidFill>
                <a:srgbClr val="FF0000"/>
              </a:solidFill>
              <a:latin typeface="Arial" pitchFamily="34" charset="0"/>
              <a:ea typeface="+mn-ea"/>
              <a:cs typeface="Arial" pitchFamily="34" charset="0"/>
            </a:rPr>
            <a:t>NC</a:t>
          </a:r>
          <a:r>
            <a:rPr lang="en-US" sz="2200" kern="1200" dirty="0">
              <a:solidFill>
                <a:schemeClr val="dk1"/>
              </a:solidFill>
              <a:latin typeface="Arial" pitchFamily="34" charset="0"/>
              <a:ea typeface="+mn-ea"/>
              <a:cs typeface="Arial" pitchFamily="34" charset="0"/>
            </a:rPr>
            <a:t> </a:t>
          </a:r>
          <a:r>
            <a:rPr lang="vi-VN" sz="2200" kern="1200" dirty="0">
              <a:latin typeface="Arial" pitchFamily="34" charset="0"/>
              <a:cs typeface="Arial" pitchFamily="34" charset="0"/>
            </a:rPr>
            <a:t>của </a:t>
          </a:r>
          <a:r>
            <a:rPr lang="vi-VN" sz="2200" b="1" kern="1200" dirty="0">
              <a:solidFill>
                <a:srgbClr val="FF0000"/>
              </a:solidFill>
              <a:latin typeface="Arial" pitchFamily="34" charset="0"/>
              <a:cs typeface="Arial" pitchFamily="34" charset="0"/>
            </a:rPr>
            <a:t>người học </a:t>
          </a:r>
          <a:r>
            <a:rPr lang="vi-VN" sz="2200" kern="1200" dirty="0">
              <a:latin typeface="Arial" pitchFamily="34" charset="0"/>
              <a:cs typeface="Arial" pitchFamily="34" charset="0"/>
            </a:rPr>
            <a:t>được x</a:t>
          </a:r>
          <a:r>
            <a:rPr lang="en-US" sz="2200" kern="1200" dirty="0" err="1">
              <a:latin typeface="Arial" pitchFamily="34" charset="0"/>
              <a:cs typeface="Arial" pitchFamily="34" charset="0"/>
            </a:rPr>
            <a:t>ác</a:t>
          </a:r>
          <a:r>
            <a:rPr lang="en-US" sz="2200" kern="1200" dirty="0">
              <a:latin typeface="Arial" pitchFamily="34" charset="0"/>
              <a:cs typeface="Arial" pitchFamily="34" charset="0"/>
            </a:rPr>
            <a:t> l</a:t>
          </a:r>
          <a:r>
            <a:rPr lang="vi-VN" sz="2200" kern="1200" dirty="0">
              <a:latin typeface="Arial" pitchFamily="34" charset="0"/>
              <a:cs typeface="Arial" pitchFamily="34" charset="0"/>
            </a:rPr>
            <a:t>ập, gi</a:t>
          </a:r>
          <a:r>
            <a:rPr lang="en-US" sz="2200" kern="1200" dirty="0" err="1">
              <a:latin typeface="Arial" pitchFamily="34" charset="0"/>
              <a:cs typeface="Arial" pitchFamily="34" charset="0"/>
            </a:rPr>
            <a:t>ám</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sát</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và</a:t>
          </a:r>
          <a:r>
            <a:rPr lang="en-US" sz="2200" kern="1200" dirty="0">
              <a:latin typeface="Arial" pitchFamily="34" charset="0"/>
              <a:cs typeface="Arial" pitchFamily="34" charset="0"/>
            </a:rPr>
            <a:t> đ</a:t>
          </a:r>
          <a:r>
            <a:rPr lang="vi-VN" sz="2200" kern="1200" dirty="0">
              <a:latin typeface="Arial" pitchFamily="34" charset="0"/>
              <a:cs typeface="Arial" pitchFamily="34" charset="0"/>
            </a:rPr>
            <a:t>ối s</a:t>
          </a:r>
          <a:r>
            <a:rPr lang="en-US" sz="2200" kern="1200" dirty="0" err="1">
              <a:latin typeface="Arial" pitchFamily="34" charset="0"/>
              <a:cs typeface="Arial" pitchFamily="34" charset="0"/>
            </a:rPr>
            <a:t>ánh</a:t>
          </a:r>
          <a:r>
            <a:rPr lang="en-US" sz="2200" kern="1200" dirty="0">
              <a:latin typeface="Arial" pitchFamily="34" charset="0"/>
              <a:cs typeface="Arial" pitchFamily="34" charset="0"/>
            </a:rPr>
            <a:t> đ</a:t>
          </a:r>
          <a:r>
            <a:rPr lang="vi-VN" sz="2200" kern="1200" dirty="0">
              <a:latin typeface="Arial" pitchFamily="34" charset="0"/>
              <a:cs typeface="Arial" pitchFamily="34" charset="0"/>
            </a:rPr>
            <a:t>ể cải tiến</a:t>
          </a:r>
          <a:endPar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dsp:txBody>
      <dsp:txXfrm>
        <a:off x="8287750" y="1982233"/>
        <a:ext cx="2952545" cy="1922460"/>
      </dsp:txXfrm>
    </dsp:sp>
    <dsp:sp modelId="{376EB050-8DC2-4157-B54C-F1140B05049E}">
      <dsp:nvSpPr>
        <dsp:cNvPr id="0" name=""/>
        <dsp:cNvSpPr/>
      </dsp:nvSpPr>
      <dsp:spPr>
        <a:xfrm>
          <a:off x="7003981" y="4139230"/>
          <a:ext cx="4608466" cy="271876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b="1" i="0" kern="1200" dirty="0">
              <a:solidFill>
                <a:srgbClr val="0000FF"/>
              </a:solidFill>
              <a:latin typeface="Times New Roman" panose="02020603050405020304" pitchFamily="18" charset="0"/>
              <a:cs typeface="Times New Roman" panose="02020603050405020304" pitchFamily="18" charset="0"/>
            </a:rPr>
            <a:t>23.3. </a:t>
          </a:r>
          <a:r>
            <a:rPr lang="en-US" sz="2300" kern="1200" dirty="0"/>
            <a:t>Lo</a:t>
          </a:r>
          <a:r>
            <a:rPr lang="vi-VN" sz="2300" kern="1200" dirty="0"/>
            <a:t>ại h</a:t>
          </a:r>
          <a:r>
            <a:rPr lang="en-US" sz="2300" kern="1200" dirty="0" err="1"/>
            <a:t>ình</a:t>
          </a:r>
          <a:r>
            <a:rPr lang="en-US" sz="2300" kern="1200" dirty="0"/>
            <a:t> </a:t>
          </a:r>
          <a:r>
            <a:rPr lang="en-US" sz="2300" kern="1200" dirty="0" err="1"/>
            <a:t>và</a:t>
          </a:r>
          <a:r>
            <a:rPr lang="en-US" sz="2300" kern="1200" dirty="0"/>
            <a:t> s</a:t>
          </a:r>
          <a:r>
            <a:rPr lang="vi-VN" sz="2300" kern="1200" dirty="0"/>
            <a:t>ố lượng </a:t>
          </a:r>
          <a:r>
            <a:rPr lang="vi-VN" sz="2300" b="1" kern="1200" dirty="0">
              <a:solidFill>
                <a:srgbClr val="FF0000"/>
              </a:solidFill>
            </a:rPr>
            <a:t>c</a:t>
          </a:r>
          <a:r>
            <a:rPr lang="en-US" sz="2200" b="1" kern="1200" dirty="0" err="1">
              <a:solidFill>
                <a:srgbClr val="FF0000"/>
              </a:solidFill>
              <a:latin typeface="Arial" pitchFamily="34" charset="0"/>
              <a:cs typeface="Arial" pitchFamily="34" charset="0"/>
            </a:rPr>
            <a:t>ác</a:t>
          </a:r>
          <a:r>
            <a:rPr lang="en-US" sz="2200" b="1" kern="1200" dirty="0">
              <a:solidFill>
                <a:srgbClr val="FF0000"/>
              </a:solidFill>
              <a:latin typeface="Arial" pitchFamily="34" charset="0"/>
              <a:cs typeface="Arial" pitchFamily="34" charset="0"/>
            </a:rPr>
            <a:t> </a:t>
          </a:r>
          <a:r>
            <a:rPr lang="en-US" sz="2200" b="1" kern="1200" dirty="0" err="1">
              <a:solidFill>
                <a:srgbClr val="FF0000"/>
              </a:solidFill>
              <a:latin typeface="Arial" pitchFamily="34" charset="0"/>
              <a:cs typeface="Arial" pitchFamily="34" charset="0"/>
            </a:rPr>
            <a:t>công</a:t>
          </a:r>
          <a:r>
            <a:rPr lang="en-US" sz="2200" b="1" kern="1200" dirty="0">
              <a:solidFill>
                <a:srgbClr val="FF0000"/>
              </a:solidFill>
              <a:latin typeface="Arial" pitchFamily="34" charset="0"/>
              <a:cs typeface="Arial" pitchFamily="34" charset="0"/>
            </a:rPr>
            <a:t> b</a:t>
          </a:r>
          <a:r>
            <a:rPr lang="vi-VN" sz="2200" b="1" kern="1200" dirty="0">
              <a:solidFill>
                <a:srgbClr val="FF0000"/>
              </a:solidFill>
              <a:latin typeface="Arial" pitchFamily="34" charset="0"/>
              <a:cs typeface="Arial" pitchFamily="34" charset="0"/>
            </a:rPr>
            <a:t>ố khoa học</a:t>
          </a:r>
          <a:r>
            <a:rPr lang="vi-VN" sz="2200" kern="1200" dirty="0">
              <a:latin typeface="Arial" pitchFamily="34" charset="0"/>
              <a:cs typeface="Arial" pitchFamily="34" charset="0"/>
            </a:rPr>
            <a:t> bao gồm cả c</a:t>
          </a:r>
          <a:r>
            <a:rPr lang="en-US" sz="2200" kern="1200" dirty="0" err="1">
              <a:latin typeface="Arial" pitchFamily="34" charset="0"/>
              <a:cs typeface="Arial" pitchFamily="34" charset="0"/>
            </a:rPr>
            <a:t>ác</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trích</a:t>
          </a:r>
          <a:r>
            <a:rPr lang="en-US" sz="2200" kern="1200" dirty="0">
              <a:latin typeface="Arial" pitchFamily="34" charset="0"/>
              <a:cs typeface="Arial" pitchFamily="34" charset="0"/>
            </a:rPr>
            <a:t> d</a:t>
          </a:r>
          <a:r>
            <a:rPr lang="vi-VN" sz="2200" kern="1200" dirty="0">
              <a:latin typeface="Arial" pitchFamily="34" charset="0"/>
              <a:cs typeface="Arial" pitchFamily="34" charset="0"/>
            </a:rPr>
            <a:t>ẫn được x</a:t>
          </a:r>
          <a:r>
            <a:rPr lang="en-US" sz="2200" kern="1200" dirty="0" err="1">
              <a:latin typeface="Arial" pitchFamily="34" charset="0"/>
              <a:cs typeface="Arial" pitchFamily="34" charset="0"/>
            </a:rPr>
            <a:t>ác</a:t>
          </a:r>
          <a:r>
            <a:rPr lang="en-US" sz="2200" kern="1200" dirty="0">
              <a:latin typeface="Arial" pitchFamily="34" charset="0"/>
              <a:cs typeface="Arial" pitchFamily="34" charset="0"/>
            </a:rPr>
            <a:t> l</a:t>
          </a:r>
          <a:r>
            <a:rPr lang="vi-VN" sz="2200" kern="1200" dirty="0">
              <a:latin typeface="Arial" pitchFamily="34" charset="0"/>
              <a:cs typeface="Arial" pitchFamily="34" charset="0"/>
            </a:rPr>
            <a:t>ập, gi</a:t>
          </a:r>
          <a:r>
            <a:rPr lang="en-US" sz="2200" kern="1200" dirty="0" err="1">
              <a:latin typeface="Arial" pitchFamily="34" charset="0"/>
              <a:cs typeface="Arial" pitchFamily="34" charset="0"/>
            </a:rPr>
            <a:t>ám</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sát</a:t>
          </a:r>
          <a:r>
            <a:rPr lang="en-US" sz="2200" kern="1200" dirty="0">
              <a:latin typeface="Arial" pitchFamily="34" charset="0"/>
              <a:cs typeface="Arial" pitchFamily="34" charset="0"/>
            </a:rPr>
            <a:t> </a:t>
          </a:r>
          <a:r>
            <a:rPr lang="en-US" sz="2200" kern="1200" dirty="0" err="1">
              <a:latin typeface="Arial" pitchFamily="34" charset="0"/>
              <a:cs typeface="Arial" pitchFamily="34" charset="0"/>
            </a:rPr>
            <a:t>và</a:t>
          </a:r>
          <a:r>
            <a:rPr lang="en-US" sz="2200" kern="1200" dirty="0">
              <a:latin typeface="Arial" pitchFamily="34" charset="0"/>
              <a:cs typeface="Arial" pitchFamily="34" charset="0"/>
            </a:rPr>
            <a:t> đ</a:t>
          </a:r>
          <a:r>
            <a:rPr lang="vi-VN" sz="2200" kern="1200" dirty="0">
              <a:latin typeface="Arial" pitchFamily="34" charset="0"/>
              <a:cs typeface="Arial" pitchFamily="34" charset="0"/>
            </a:rPr>
            <a:t>ối s</a:t>
          </a:r>
          <a:r>
            <a:rPr lang="en-US" sz="2200" kern="1200" dirty="0" err="1">
              <a:latin typeface="Arial" pitchFamily="34" charset="0"/>
              <a:cs typeface="Arial" pitchFamily="34" charset="0"/>
            </a:rPr>
            <a:t>ánh</a:t>
          </a:r>
          <a:r>
            <a:rPr lang="en-US" sz="2200" kern="1200" dirty="0">
              <a:latin typeface="Arial" pitchFamily="34" charset="0"/>
              <a:cs typeface="Arial" pitchFamily="34" charset="0"/>
            </a:rPr>
            <a:t> đ</a:t>
          </a:r>
          <a:r>
            <a:rPr lang="vi-VN" sz="2200" kern="1200" dirty="0">
              <a:latin typeface="Arial" pitchFamily="34" charset="0"/>
              <a:cs typeface="Arial" pitchFamily="34" charset="0"/>
            </a:rPr>
            <a:t>ể cải tiến</a:t>
          </a:r>
          <a:endParaRPr lang="en-US" sz="2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dsp:txBody>
      <dsp:txXfrm>
        <a:off x="7678875" y="4537384"/>
        <a:ext cx="3258678" cy="1922460"/>
      </dsp:txXfrm>
    </dsp:sp>
    <dsp:sp modelId="{D5A9ED3A-41B6-4C11-88D7-A98EB97E855C}">
      <dsp:nvSpPr>
        <dsp:cNvPr id="0" name=""/>
        <dsp:cNvSpPr/>
      </dsp:nvSpPr>
      <dsp:spPr>
        <a:xfrm>
          <a:off x="973566" y="4851282"/>
          <a:ext cx="6850094" cy="2032464"/>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23</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4</a:t>
          </a:r>
          <a:r>
            <a:rPr lang="vi-VN" sz="2400" b="1" i="1" kern="1200" dirty="0">
              <a:solidFill>
                <a:srgbClr val="FF0000"/>
              </a:solidFill>
            </a:rPr>
            <a:t>. </a:t>
          </a:r>
          <a:r>
            <a:rPr lang="en-US" sz="2200" kern="1200" dirty="0">
              <a:solidFill>
                <a:schemeClr val="dk1"/>
              </a:solidFill>
              <a:latin typeface="Arial" pitchFamily="34" charset="0"/>
              <a:ea typeface="+mn-ea"/>
              <a:cs typeface="Arial" pitchFamily="34" charset="0"/>
            </a:rPr>
            <a:t>Lo</a:t>
          </a:r>
          <a:r>
            <a:rPr lang="vi-VN" sz="2200" kern="1200" dirty="0">
              <a:solidFill>
                <a:schemeClr val="dk1"/>
              </a:solidFill>
              <a:latin typeface="Arial" pitchFamily="34" charset="0"/>
              <a:ea typeface="+mn-ea"/>
              <a:cs typeface="Arial" pitchFamily="34" charset="0"/>
            </a:rPr>
            <a:t>ại h</a:t>
          </a:r>
          <a:r>
            <a:rPr lang="en-US" sz="2200" kern="1200" dirty="0" err="1">
              <a:solidFill>
                <a:schemeClr val="dk1"/>
              </a:solidFill>
              <a:latin typeface="Arial" pitchFamily="34" charset="0"/>
              <a:ea typeface="+mn-ea"/>
              <a:cs typeface="Arial" pitchFamily="34" charset="0"/>
            </a:rPr>
            <a:t>ình</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và</a:t>
          </a:r>
          <a:r>
            <a:rPr lang="en-US" sz="2200" kern="1200" dirty="0">
              <a:solidFill>
                <a:schemeClr val="dk1"/>
              </a:solidFill>
              <a:latin typeface="Arial" pitchFamily="34" charset="0"/>
              <a:ea typeface="+mn-ea"/>
              <a:cs typeface="Arial" pitchFamily="34" charset="0"/>
            </a:rPr>
            <a:t> s</a:t>
          </a:r>
          <a:r>
            <a:rPr lang="vi-VN" sz="2200" kern="1200" dirty="0">
              <a:solidFill>
                <a:schemeClr val="dk1"/>
              </a:solidFill>
              <a:latin typeface="Arial" pitchFamily="34" charset="0"/>
              <a:ea typeface="+mn-ea"/>
              <a:cs typeface="Arial" pitchFamily="34" charset="0"/>
            </a:rPr>
            <a:t>ố lượng c</a:t>
          </a:r>
          <a:r>
            <a:rPr lang="en-US" sz="2200" kern="1200" dirty="0" err="1">
              <a:solidFill>
                <a:schemeClr val="dk1"/>
              </a:solidFill>
              <a:latin typeface="Arial" pitchFamily="34" charset="0"/>
              <a:ea typeface="+mn-ea"/>
              <a:cs typeface="Arial" pitchFamily="34" charset="0"/>
            </a:rPr>
            <a:t>ác</a:t>
          </a:r>
          <a:r>
            <a:rPr lang="en-US" sz="2200" kern="1200" dirty="0">
              <a:solidFill>
                <a:schemeClr val="dk1"/>
              </a:solidFill>
              <a:latin typeface="Arial" pitchFamily="34" charset="0"/>
              <a:ea typeface="+mn-ea"/>
              <a:cs typeface="Arial" pitchFamily="34" charset="0"/>
            </a:rPr>
            <a:t> </a:t>
          </a:r>
          <a:r>
            <a:rPr lang="en-US" sz="2200" b="1" kern="1200" dirty="0" err="1">
              <a:solidFill>
                <a:srgbClr val="FF0000"/>
              </a:solidFill>
              <a:latin typeface="Arial" pitchFamily="34" charset="0"/>
              <a:ea typeface="+mn-ea"/>
              <a:cs typeface="Arial" pitchFamily="34" charset="0"/>
            </a:rPr>
            <a:t>tài</a:t>
          </a:r>
          <a:r>
            <a:rPr lang="en-US" sz="2200" b="1" kern="1200" dirty="0">
              <a:solidFill>
                <a:srgbClr val="FF0000"/>
              </a:solidFill>
              <a:latin typeface="Arial" pitchFamily="34" charset="0"/>
              <a:ea typeface="+mn-ea"/>
              <a:cs typeface="Arial" pitchFamily="34" charset="0"/>
            </a:rPr>
            <a:t> s</a:t>
          </a:r>
          <a:r>
            <a:rPr lang="vi-VN" sz="2200" b="1" kern="1200" dirty="0">
              <a:solidFill>
                <a:srgbClr val="FF0000"/>
              </a:solidFill>
              <a:latin typeface="Arial" pitchFamily="34" charset="0"/>
              <a:ea typeface="+mn-ea"/>
              <a:cs typeface="Arial" pitchFamily="34" charset="0"/>
            </a:rPr>
            <a:t>ản tr</a:t>
          </a:r>
          <a:r>
            <a:rPr lang="en-US" sz="2200" b="1" kern="1200" dirty="0">
              <a:solidFill>
                <a:srgbClr val="FF0000"/>
              </a:solidFill>
              <a:latin typeface="Arial" pitchFamily="34" charset="0"/>
              <a:ea typeface="+mn-ea"/>
              <a:cs typeface="Arial" pitchFamily="34" charset="0"/>
            </a:rPr>
            <a:t>í </a:t>
          </a:r>
          <a:r>
            <a:rPr lang="en-US" sz="2200" b="1" kern="1200" dirty="0" err="1">
              <a:solidFill>
                <a:srgbClr val="FF0000"/>
              </a:solidFill>
              <a:latin typeface="Arial" pitchFamily="34" charset="0"/>
              <a:ea typeface="+mn-ea"/>
              <a:cs typeface="Arial" pitchFamily="34" charset="0"/>
            </a:rPr>
            <a:t>tu</a:t>
          </a:r>
          <a:r>
            <a:rPr lang="vi-VN" sz="2200" b="1" kern="1200" dirty="0">
              <a:solidFill>
                <a:srgbClr val="FF0000"/>
              </a:solidFill>
              <a:latin typeface="Arial" pitchFamily="34" charset="0"/>
              <a:ea typeface="+mn-ea"/>
              <a:cs typeface="Arial" pitchFamily="34" charset="0"/>
            </a:rPr>
            <a:t>ệ </a:t>
          </a:r>
          <a:r>
            <a:rPr lang="vi-VN" sz="2200" kern="1200" dirty="0">
              <a:solidFill>
                <a:schemeClr val="dk1"/>
              </a:solidFill>
              <a:latin typeface="Arial" pitchFamily="34" charset="0"/>
              <a:ea typeface="+mn-ea"/>
              <a:cs typeface="Arial" pitchFamily="34" charset="0"/>
            </a:rPr>
            <a:t>được x</a:t>
          </a:r>
          <a:r>
            <a:rPr lang="en-US" sz="2200" kern="1200" dirty="0" err="1">
              <a:solidFill>
                <a:schemeClr val="dk1"/>
              </a:solidFill>
              <a:latin typeface="Arial" pitchFamily="34" charset="0"/>
              <a:ea typeface="+mn-ea"/>
              <a:cs typeface="Arial" pitchFamily="34" charset="0"/>
            </a:rPr>
            <a:t>ác</a:t>
          </a:r>
          <a:r>
            <a:rPr lang="en-US" sz="2200" kern="1200" dirty="0">
              <a:solidFill>
                <a:schemeClr val="dk1"/>
              </a:solidFill>
              <a:latin typeface="Arial" pitchFamily="34" charset="0"/>
              <a:ea typeface="+mn-ea"/>
              <a:cs typeface="Arial" pitchFamily="34" charset="0"/>
            </a:rPr>
            <a:t> l</a:t>
          </a:r>
          <a:r>
            <a:rPr lang="vi-VN" sz="2200" kern="1200" dirty="0">
              <a:solidFill>
                <a:schemeClr val="dk1"/>
              </a:solidFill>
              <a:latin typeface="Arial" pitchFamily="34" charset="0"/>
              <a:ea typeface="+mn-ea"/>
              <a:cs typeface="Arial" pitchFamily="34" charset="0"/>
            </a:rPr>
            <a:t>ập, gi</a:t>
          </a:r>
          <a:r>
            <a:rPr lang="en-US" sz="2200" kern="1200" dirty="0" err="1">
              <a:solidFill>
                <a:schemeClr val="dk1"/>
              </a:solidFill>
              <a:latin typeface="Arial" pitchFamily="34" charset="0"/>
              <a:ea typeface="+mn-ea"/>
              <a:cs typeface="Arial" pitchFamily="34" charset="0"/>
            </a:rPr>
            <a:t>ám</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sát</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và</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ối s</a:t>
          </a:r>
          <a:r>
            <a:rPr lang="en-US" sz="2200" kern="1200" dirty="0" err="1">
              <a:solidFill>
                <a:schemeClr val="dk1"/>
              </a:solidFill>
              <a:latin typeface="Arial" pitchFamily="34" charset="0"/>
              <a:ea typeface="+mn-ea"/>
              <a:cs typeface="Arial" pitchFamily="34" charset="0"/>
            </a:rPr>
            <a:t>ánh</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ể cải tiến</a:t>
          </a:r>
          <a:endParaRPr lang="en-US" sz="2200" kern="1200" dirty="0">
            <a:solidFill>
              <a:schemeClr val="dk1"/>
            </a:solidFill>
            <a:latin typeface="Arial" pitchFamily="34" charset="0"/>
            <a:ea typeface="+mn-ea"/>
            <a:cs typeface="Arial" pitchFamily="34" charset="0"/>
          </a:endParaRPr>
        </a:p>
      </dsp:txBody>
      <dsp:txXfrm>
        <a:off x="1976739" y="5148929"/>
        <a:ext cx="4843748" cy="1437170"/>
      </dsp:txXfrm>
    </dsp:sp>
    <dsp:sp modelId="{6B09F1FE-B0F7-4F3C-97E9-933474F263DF}">
      <dsp:nvSpPr>
        <dsp:cNvPr id="0" name=""/>
        <dsp:cNvSpPr/>
      </dsp:nvSpPr>
      <dsp:spPr>
        <a:xfrm>
          <a:off x="0" y="2781830"/>
          <a:ext cx="4258534" cy="2851018"/>
        </a:xfrm>
        <a:prstGeom prst="ellipse">
          <a:avLst/>
        </a:prstGeom>
        <a:solidFill>
          <a:srgbClr val="FFFF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23.5</a:t>
          </a:r>
          <a:r>
            <a:rPr lang="en-US" sz="2400" b="1" i="1" kern="1200" dirty="0"/>
            <a:t>. </a:t>
          </a:r>
          <a:r>
            <a:rPr lang="en-US" sz="2200" b="1" kern="1200" dirty="0" err="1">
              <a:solidFill>
                <a:srgbClr val="FF0000"/>
              </a:solidFill>
              <a:latin typeface="Arial" pitchFamily="34" charset="0"/>
              <a:ea typeface="+mn-ea"/>
              <a:cs typeface="Arial" pitchFamily="34" charset="0"/>
            </a:rPr>
            <a:t>Ngân</a:t>
          </a:r>
          <a:r>
            <a:rPr lang="en-US" sz="2200" b="1" kern="1200" dirty="0">
              <a:solidFill>
                <a:srgbClr val="FF0000"/>
              </a:solidFill>
              <a:latin typeface="Arial" pitchFamily="34" charset="0"/>
              <a:ea typeface="+mn-ea"/>
              <a:cs typeface="Arial" pitchFamily="34" charset="0"/>
            </a:rPr>
            <a:t> </a:t>
          </a:r>
          <a:r>
            <a:rPr lang="en-US" sz="2200" b="1" kern="1200" dirty="0" err="1">
              <a:solidFill>
                <a:srgbClr val="FF0000"/>
              </a:solidFill>
              <a:latin typeface="Arial" pitchFamily="34" charset="0"/>
              <a:ea typeface="+mn-ea"/>
              <a:cs typeface="Arial" pitchFamily="34" charset="0"/>
            </a:rPr>
            <a:t>qu</a:t>
          </a:r>
          <a:r>
            <a:rPr lang="vi-VN" sz="2200" b="1" kern="1200" dirty="0">
              <a:solidFill>
                <a:srgbClr val="FF0000"/>
              </a:solidFill>
              <a:latin typeface="Arial" pitchFamily="34" charset="0"/>
              <a:ea typeface="+mn-ea"/>
              <a:cs typeface="Arial" pitchFamily="34" charset="0"/>
            </a:rPr>
            <a:t>ỹ </a:t>
          </a:r>
          <a:r>
            <a:rPr lang="vi-VN" sz="2200" kern="1200" dirty="0">
              <a:solidFill>
                <a:schemeClr val="dk1"/>
              </a:solidFill>
              <a:latin typeface="Arial" pitchFamily="34" charset="0"/>
              <a:ea typeface="+mn-ea"/>
              <a:cs typeface="Arial" pitchFamily="34" charset="0"/>
            </a:rPr>
            <a:t>cho từng loại hoạt động </a:t>
          </a:r>
          <a:r>
            <a:rPr lang="en-US" sz="2200" kern="1200" dirty="0">
              <a:solidFill>
                <a:schemeClr val="dk1"/>
              </a:solidFill>
              <a:latin typeface="Arial" pitchFamily="34" charset="0"/>
              <a:ea typeface="+mn-ea"/>
              <a:cs typeface="Arial" pitchFamily="34" charset="0"/>
            </a:rPr>
            <a:t>NC </a:t>
          </a:r>
          <a:r>
            <a:rPr lang="vi-VN" sz="2200" kern="1200" dirty="0">
              <a:solidFill>
                <a:schemeClr val="dk1"/>
              </a:solidFill>
              <a:latin typeface="Arial" pitchFamily="34" charset="0"/>
              <a:ea typeface="+mn-ea"/>
              <a:cs typeface="Arial" pitchFamily="34" charset="0"/>
            </a:rPr>
            <a:t>được x</a:t>
          </a:r>
          <a:r>
            <a:rPr lang="en-US" sz="2200" kern="1200" dirty="0" err="1">
              <a:solidFill>
                <a:schemeClr val="dk1"/>
              </a:solidFill>
              <a:latin typeface="Arial" pitchFamily="34" charset="0"/>
              <a:ea typeface="+mn-ea"/>
              <a:cs typeface="Arial" pitchFamily="34" charset="0"/>
            </a:rPr>
            <a:t>ác</a:t>
          </a:r>
          <a:r>
            <a:rPr lang="en-US" sz="2200" kern="1200" dirty="0">
              <a:solidFill>
                <a:schemeClr val="dk1"/>
              </a:solidFill>
              <a:latin typeface="Arial" pitchFamily="34" charset="0"/>
              <a:ea typeface="+mn-ea"/>
              <a:cs typeface="Arial" pitchFamily="34" charset="0"/>
            </a:rPr>
            <a:t> l</a:t>
          </a:r>
          <a:r>
            <a:rPr lang="vi-VN" sz="2200" kern="1200" dirty="0">
              <a:solidFill>
                <a:schemeClr val="dk1"/>
              </a:solidFill>
              <a:latin typeface="Arial" pitchFamily="34" charset="0"/>
              <a:ea typeface="+mn-ea"/>
              <a:cs typeface="Arial" pitchFamily="34" charset="0"/>
            </a:rPr>
            <a:t>ập, gi</a:t>
          </a:r>
          <a:r>
            <a:rPr lang="en-US" sz="2200" kern="1200" dirty="0" err="1">
              <a:solidFill>
                <a:schemeClr val="dk1"/>
              </a:solidFill>
              <a:latin typeface="Arial" pitchFamily="34" charset="0"/>
              <a:ea typeface="+mn-ea"/>
              <a:cs typeface="Arial" pitchFamily="34" charset="0"/>
            </a:rPr>
            <a:t>ám</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sát</a:t>
          </a:r>
          <a:r>
            <a:rPr lang="en-US" sz="2200" kern="1200" dirty="0">
              <a:solidFill>
                <a:schemeClr val="dk1"/>
              </a:solidFill>
              <a:latin typeface="Arial" pitchFamily="34" charset="0"/>
              <a:ea typeface="+mn-ea"/>
              <a:cs typeface="Arial" pitchFamily="34" charset="0"/>
            </a:rPr>
            <a:t> </a:t>
          </a:r>
          <a:r>
            <a:rPr lang="en-US" sz="2200" kern="1200" dirty="0" err="1">
              <a:solidFill>
                <a:schemeClr val="dk1"/>
              </a:solidFill>
              <a:latin typeface="Arial" pitchFamily="34" charset="0"/>
              <a:ea typeface="+mn-ea"/>
              <a:cs typeface="Arial" pitchFamily="34" charset="0"/>
            </a:rPr>
            <a:t>và</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ối s</a:t>
          </a:r>
          <a:r>
            <a:rPr lang="en-US" sz="2200" kern="1200" dirty="0" err="1">
              <a:solidFill>
                <a:schemeClr val="dk1"/>
              </a:solidFill>
              <a:latin typeface="Arial" pitchFamily="34" charset="0"/>
              <a:ea typeface="+mn-ea"/>
              <a:cs typeface="Arial" pitchFamily="34" charset="0"/>
            </a:rPr>
            <a:t>ánh</a:t>
          </a:r>
          <a:r>
            <a:rPr lang="en-US" sz="2200" kern="1200" dirty="0">
              <a:solidFill>
                <a:schemeClr val="dk1"/>
              </a:solidFill>
              <a:latin typeface="Arial" pitchFamily="34" charset="0"/>
              <a:ea typeface="+mn-ea"/>
              <a:cs typeface="Arial" pitchFamily="34" charset="0"/>
            </a:rPr>
            <a:t> đ</a:t>
          </a:r>
          <a:r>
            <a:rPr lang="vi-VN" sz="2200" kern="1200" dirty="0">
              <a:solidFill>
                <a:schemeClr val="dk1"/>
              </a:solidFill>
              <a:latin typeface="Arial" pitchFamily="34" charset="0"/>
              <a:ea typeface="+mn-ea"/>
              <a:cs typeface="Arial" pitchFamily="34" charset="0"/>
            </a:rPr>
            <a:t>ể cải tiến</a:t>
          </a:r>
          <a:endParaRPr lang="en-US" sz="2200" kern="1200" dirty="0">
            <a:solidFill>
              <a:schemeClr val="dk1"/>
            </a:solidFill>
            <a:latin typeface="Arial" pitchFamily="34" charset="0"/>
            <a:ea typeface="+mn-ea"/>
            <a:cs typeface="Arial" pitchFamily="34" charset="0"/>
          </a:endParaRPr>
        </a:p>
      </dsp:txBody>
      <dsp:txXfrm>
        <a:off x="623648" y="3199352"/>
        <a:ext cx="3011238" cy="2015974"/>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E0AFC5B-9986-D423-ACF7-AFD7C829D7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AF7AC0B-CD08-FF00-963B-A31BB86CBF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413434-5366-4F32-965A-1756D24C4D87}" type="datetimeFigureOut">
              <a:rPr lang="en-US" smtClean="0"/>
              <a:t>18/8/2023</a:t>
            </a:fld>
            <a:endParaRPr lang="en-US"/>
          </a:p>
        </p:txBody>
      </p:sp>
      <p:sp>
        <p:nvSpPr>
          <p:cNvPr id="4" name="Footer Placeholder 3">
            <a:extLst>
              <a:ext uri="{FF2B5EF4-FFF2-40B4-BE49-F238E27FC236}">
                <a16:creationId xmlns:a16="http://schemas.microsoft.com/office/drawing/2014/main" xmlns="" id="{8900C728-169F-D724-B72F-EF6613908A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B7AC7EC-D4B1-7A76-7465-9E0BA2A273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A2314-31E5-47F5-A820-E4C5E9E56A76}" type="slidenum">
              <a:rPr lang="en-US" smtClean="0"/>
              <a:t>‹#›</a:t>
            </a:fld>
            <a:endParaRPr lang="en-US"/>
          </a:p>
        </p:txBody>
      </p:sp>
    </p:spTree>
    <p:extLst>
      <p:ext uri="{BB962C8B-B14F-4D97-AF65-F5344CB8AC3E}">
        <p14:creationId xmlns:p14="http://schemas.microsoft.com/office/powerpoint/2010/main" val="3721577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CE982C-AE3A-430A-AFF8-C1BB300FC1C1}" type="datetimeFigureOut">
              <a:rPr lang="en-US" smtClean="0"/>
              <a:t>18/8/2023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2F199-BBCA-43BE-8507-0E5B6D016B40}" type="slidenum">
              <a:rPr lang="en-US" smtClean="0"/>
              <a:t>‹#›</a:t>
            </a:fld>
            <a:endParaRPr lang="en-US"/>
          </a:p>
        </p:txBody>
      </p:sp>
    </p:spTree>
    <p:extLst>
      <p:ext uri="{BB962C8B-B14F-4D97-AF65-F5344CB8AC3E}">
        <p14:creationId xmlns:p14="http://schemas.microsoft.com/office/powerpoint/2010/main" val="3874329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62F199-BBCA-43BE-8507-0E5B6D016B40}" type="slidenum">
              <a:rPr lang="en-US" smtClean="0"/>
              <a:t>10</a:t>
            </a:fld>
            <a:endParaRPr lang="en-US"/>
          </a:p>
        </p:txBody>
      </p:sp>
    </p:spTree>
    <p:extLst>
      <p:ext uri="{BB962C8B-B14F-4D97-AF65-F5344CB8AC3E}">
        <p14:creationId xmlns:p14="http://schemas.microsoft.com/office/powerpoint/2010/main" val="3524385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14FBA-4C38-4640-9CEA-BD7F33148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15F5960-9835-4CCB-B114-950E1AAA4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AD9F827-1343-46BE-BF96-72906E21D8F3}"/>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20CD15F-5841-41E7-8169-3AA17DFDC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ED5F75-9B26-41DE-ACA2-349360348E39}"/>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408318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B432A-EAB9-4D6C-810F-AE51D13968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D80584-FB25-4E1F-9946-D12359762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C2C725-04A4-406A-9681-CDE201F2481E}"/>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B170DE-D506-476E-BB48-F2808B89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DA98181-D9DC-44EC-8B15-56AD3A2D7E2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93167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662E69-60F3-43F0-BFEB-278EB49546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4D7BB0-4325-45FD-A745-89070B595D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1B5230-5649-4935-B79C-409438AA4284}"/>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B131863E-3105-45B3-B9C5-B16E3EDA1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5DB6F4-F717-40A7-AEED-E6E8616FE2AA}"/>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24030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345A9-1B0A-4757-8812-A6CD2C7F1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CAD89AC-898C-47D7-B723-B1B4A1201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2EEF26-061D-438A-91DD-982D1B289E09}"/>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76F29F-68CC-4A37-BC5C-D0085A5EA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DCE4C2-C3A4-44B1-ADE2-74799961F37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959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FDB901-98F8-4C7F-B04E-5FEA49092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39109B8-5604-45D4-8C39-A0058719A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447CF98-61E2-48B7-AEE0-ED9EAB248001}"/>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4521BF7-C2BA-4562-88E5-04B7675F8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AE64F3-DEF0-4420-9133-5B4A4F8F3F37}"/>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89798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3A3C4-A6DC-4637-BB7A-337C937F6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B6122E-0E3E-4DB4-BBBB-417E65E7C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6F2DF35-BFD4-49DD-A50C-23966662A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D86D3E-0F85-4C69-935C-2904D891150A}"/>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92419B32-1072-4842-8066-AA798AD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2F07A4-EC4D-466F-8239-4823823DDE6D}"/>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9842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A9E0F-C47E-4C45-B4F3-8345ABB948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AD4D1C-9E5F-40F7-A46B-D86435233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CB25ECA-CF02-4585-853B-7C8DFC02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62216E3-3D59-4EF6-B7DA-8FA871BC1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559CE1E-A5BA-4543-BE92-D2D0CEED41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F81FA3-4440-4BDB-AC26-3A1AE49DFF20}"/>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8" name="Footer Placeholder 7">
            <a:extLst>
              <a:ext uri="{FF2B5EF4-FFF2-40B4-BE49-F238E27FC236}">
                <a16:creationId xmlns:a16="http://schemas.microsoft.com/office/drawing/2014/main" xmlns="" id="{404E8E83-F6BB-4017-9BA2-8CEA76537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91E1405-5E06-4221-8D9D-1303645EAE9F}"/>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41281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DB327-276A-4096-A175-0F6EBEBCF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056A07-7F85-4F39-BFB6-F7204E47044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4" name="Footer Placeholder 3">
            <a:extLst>
              <a:ext uri="{FF2B5EF4-FFF2-40B4-BE49-F238E27FC236}">
                <a16:creationId xmlns:a16="http://schemas.microsoft.com/office/drawing/2014/main" xmlns="" id="{93406084-CB1A-4C11-9EC2-A91DDED7A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3C574E-0536-446B-A3A6-790060377772}"/>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160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060685-15E4-4ECA-80A9-22E3D07CFB8B}"/>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3" name="Footer Placeholder 2">
            <a:extLst>
              <a:ext uri="{FF2B5EF4-FFF2-40B4-BE49-F238E27FC236}">
                <a16:creationId xmlns:a16="http://schemas.microsoft.com/office/drawing/2014/main" xmlns="" id="{99048F49-9C48-47D3-83CD-4DBD80A1C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EB4A699-923B-44AF-A2C8-6C5622039CA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0219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D9E17-F884-4CC4-9FC7-849C9BBD7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8198E59-4C8E-4A90-A297-A9FC64A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943A849-CC30-481F-9126-DCDAFB900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288B03-FAC5-468A-B689-930924B4F2A6}"/>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52B29CDF-12BD-4A15-857F-A68B566D5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1177C-D7FE-4A4E-8008-D4781E860EFB}"/>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1616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5890-59BD-4392-A1A0-3EC506F6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846A370-176C-4766-BB51-FA9BC49A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7094E9-A926-4248-BE41-D14277958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BE7B038-7C7B-437D-B7F7-6FE338D4DCA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FA554E5A-8801-43DD-83F6-EB1324AEB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D6DCF1-3A6A-4D70-A959-089BF579530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6593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39CB85-7727-419D-8C09-4F6250894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1F24F-D82A-423D-8F6D-DB5858273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E1430-3D87-402C-AD03-DCE7CF004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7A7628AF-16B6-461A-9E51-81CCB68444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5DD16-B25A-4B52-AB41-4C23B9343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D8390-8382-480F-AA63-547275539A41}" type="slidenum">
              <a:rPr lang="en-US" smtClean="0"/>
              <a:t>‹#›</a:t>
            </a:fld>
            <a:endParaRPr lang="en-US"/>
          </a:p>
        </p:txBody>
      </p:sp>
    </p:spTree>
    <p:extLst>
      <p:ext uri="{BB962C8B-B14F-4D97-AF65-F5344CB8AC3E}">
        <p14:creationId xmlns:p14="http://schemas.microsoft.com/office/powerpoint/2010/main" val="20291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0440B-79F4-4103-902E-A1C52775EFCB}"/>
              </a:ext>
            </a:extLst>
          </p:cNvPr>
          <p:cNvSpPr>
            <a:spLocks noGrp="1"/>
          </p:cNvSpPr>
          <p:nvPr>
            <p:ph type="ctrTitle"/>
          </p:nvPr>
        </p:nvSpPr>
        <p:spPr>
          <a:xfrm>
            <a:off x="1523999" y="434294"/>
            <a:ext cx="9308841" cy="2547257"/>
          </a:xfrm>
          <a:solidFill>
            <a:schemeClr val="accent4">
              <a:lumMod val="20000"/>
              <a:lumOff val="80000"/>
            </a:schemeClr>
          </a:solidFill>
        </p:spPr>
        <p:txBody>
          <a:bodyPr>
            <a:normAutofit fontScale="90000"/>
          </a:bodyPr>
          <a:lstStyle/>
          <a:p>
            <a:r>
              <a:rPr lang="en-US" b="1" dirty="0">
                <a:solidFill>
                  <a:srgbClr val="0000FF"/>
                </a:solidFill>
                <a:latin typeface="+mn-lt"/>
              </a:rPr>
              <a:t>TIÊU CHÍ , MỐC CHUẨN, MC LƯU Ý ĐỐI VỚI BC TĐG</a:t>
            </a:r>
            <a:r>
              <a:rPr lang="en-US" b="1" dirty="0">
                <a:solidFill>
                  <a:srgbClr val="0000FF"/>
                </a:solidFill>
              </a:rPr>
              <a:t> </a:t>
            </a:r>
            <a:br>
              <a:rPr lang="en-US" b="1" dirty="0">
                <a:solidFill>
                  <a:srgbClr val="0000FF"/>
                </a:solidFill>
              </a:rPr>
            </a:br>
            <a:r>
              <a:rPr lang="en-US" b="1" dirty="0">
                <a:solidFill>
                  <a:srgbClr val="0000FF"/>
                </a:solidFill>
                <a:latin typeface="+mn-lt"/>
              </a:rPr>
              <a:t>TIÊU CHUẨN 23</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C59A34E8-0EF0-4A93-AE26-B7AAA988CAD1}"/>
              </a:ext>
            </a:extLst>
          </p:cNvPr>
          <p:cNvSpPr>
            <a:spLocks noGrp="1"/>
          </p:cNvSpPr>
          <p:nvPr>
            <p:ph type="subTitle" idx="1"/>
          </p:nvPr>
        </p:nvSpPr>
        <p:spPr>
          <a:xfrm>
            <a:off x="1757265" y="3429000"/>
            <a:ext cx="9144000" cy="2547257"/>
          </a:xfrm>
        </p:spPr>
        <p:txBody>
          <a:bodyPr>
            <a:normAutofit fontScale="92500" lnSpcReduction="10000"/>
          </a:bodyPr>
          <a:lstStyle/>
          <a:p>
            <a:endParaRPr lang="en-US" dirty="0"/>
          </a:p>
          <a:p>
            <a:r>
              <a:rPr lang="en-US" sz="4600" b="1" dirty="0" err="1"/>
              <a:t>Báo</a:t>
            </a:r>
            <a:r>
              <a:rPr lang="en-US" sz="4600" b="1" dirty="0"/>
              <a:t> </a:t>
            </a:r>
            <a:r>
              <a:rPr lang="en-US" sz="4600" b="1" dirty="0" err="1"/>
              <a:t>cáo</a:t>
            </a:r>
            <a:r>
              <a:rPr lang="en-US" sz="4600" b="1" dirty="0"/>
              <a:t>: PGS.TS. Lê </a:t>
            </a:r>
            <a:r>
              <a:rPr lang="en-US" sz="4600" b="1" dirty="0" err="1"/>
              <a:t>Thị</a:t>
            </a:r>
            <a:r>
              <a:rPr lang="en-US" sz="4600" b="1" dirty="0"/>
              <a:t> </a:t>
            </a:r>
            <a:r>
              <a:rPr lang="en-US" sz="4600" b="1" dirty="0" err="1"/>
              <a:t>Tuyết</a:t>
            </a:r>
            <a:r>
              <a:rPr lang="en-US" sz="4600" b="1" dirty="0"/>
              <a:t> </a:t>
            </a:r>
          </a:p>
          <a:p>
            <a:endParaRPr lang="en-US" dirty="0"/>
          </a:p>
          <a:p>
            <a:endParaRPr lang="en-US" dirty="0"/>
          </a:p>
          <a:p>
            <a:r>
              <a:rPr lang="en-US" sz="4000" b="1" dirty="0" err="1">
                <a:latin typeface="Times New Roman" panose="02020603050405020304" pitchFamily="18" charset="0"/>
                <a:cs typeface="Times New Roman" panose="02020603050405020304" pitchFamily="18" charset="0"/>
              </a:rPr>
              <a:t>Hà</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Nội</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ngày</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tháng</a:t>
            </a:r>
            <a:r>
              <a:rPr lang="en-US" sz="4000" b="1" dirty="0">
                <a:latin typeface="Times New Roman" panose="02020603050405020304" pitchFamily="18" charset="0"/>
                <a:cs typeface="Times New Roman" panose="02020603050405020304" pitchFamily="18" charset="0"/>
              </a:rPr>
              <a:t> 9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2022 </a:t>
            </a:r>
          </a:p>
        </p:txBody>
      </p:sp>
    </p:spTree>
    <p:extLst>
      <p:ext uri="{BB962C8B-B14F-4D97-AF65-F5344CB8AC3E}">
        <p14:creationId xmlns:p14="http://schemas.microsoft.com/office/powerpoint/2010/main" val="4053919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82446" y="-7923"/>
            <a:ext cx="12027108" cy="724307"/>
          </a:xfrm>
          <a:solidFill>
            <a:schemeClr val="accent6">
              <a:lumMod val="20000"/>
              <a:lumOff val="80000"/>
            </a:schemeClr>
          </a:solidFill>
        </p:spPr>
        <p:txBody>
          <a:bodyPr>
            <a:noAutofit/>
          </a:bodyPr>
          <a:lstStyle/>
          <a:p>
            <a:pPr lvl="0" algn="just"/>
            <a:r>
              <a:rPr lang="en-US" sz="2000" b="1" dirty="0">
                <a:solidFill>
                  <a:srgbClr val="FF0000"/>
                </a:solidFill>
                <a:latin typeface="Arial" pitchFamily="34" charset="0"/>
                <a:cs typeface="Arial" pitchFamily="34" charset="0"/>
              </a:rPr>
              <a:t>23.6. K</a:t>
            </a:r>
            <a:r>
              <a:rPr lang="vi-VN" sz="2000" b="1" dirty="0">
                <a:solidFill>
                  <a:srgbClr val="FF0000"/>
                </a:solidFill>
                <a:latin typeface="Arial" pitchFamily="34" charset="0"/>
                <a:cs typeface="Arial" pitchFamily="34" charset="0"/>
              </a:rPr>
              <a:t>ết quả </a:t>
            </a:r>
            <a:r>
              <a:rPr lang="en-US" sz="2000" b="1" dirty="0">
                <a:solidFill>
                  <a:srgbClr val="FF0000"/>
                </a:solidFill>
                <a:latin typeface="Arial" pitchFamily="34" charset="0"/>
                <a:cs typeface="Arial" pitchFamily="34" charset="0"/>
              </a:rPr>
              <a:t>NC </a:t>
            </a:r>
            <a:r>
              <a:rPr lang="vi-VN" sz="2000" b="1" dirty="0">
                <a:solidFill>
                  <a:srgbClr val="FF0000"/>
                </a:solidFill>
                <a:latin typeface="Arial" pitchFamily="34" charset="0"/>
                <a:cs typeface="Arial" pitchFamily="34" charset="0"/>
              </a:rPr>
              <a:t>v</a:t>
            </a:r>
            <a:r>
              <a:rPr lang="en-US" sz="2000" b="1" dirty="0">
                <a:solidFill>
                  <a:srgbClr val="FF0000"/>
                </a:solidFill>
                <a:latin typeface="Arial" pitchFamily="34" charset="0"/>
                <a:cs typeface="Arial" pitchFamily="34" charset="0"/>
              </a:rPr>
              <a:t>à </a:t>
            </a:r>
            <a:r>
              <a:rPr lang="en-US" sz="2000" b="1" dirty="0" err="1">
                <a:solidFill>
                  <a:srgbClr val="FF0000"/>
                </a:solidFill>
                <a:latin typeface="Arial" pitchFamily="34" charset="0"/>
                <a:cs typeface="Arial" pitchFamily="34" charset="0"/>
              </a:rPr>
              <a:t>sáng</a:t>
            </a:r>
            <a:r>
              <a:rPr lang="en-US" sz="2000" b="1" dirty="0">
                <a:solidFill>
                  <a:srgbClr val="FF0000"/>
                </a:solidFill>
                <a:latin typeface="Arial" pitchFamily="34" charset="0"/>
                <a:cs typeface="Arial" pitchFamily="34" charset="0"/>
              </a:rPr>
              <a:t> t</a:t>
            </a:r>
            <a:r>
              <a:rPr lang="vi-VN" sz="2000" b="1" dirty="0">
                <a:solidFill>
                  <a:srgbClr val="FF0000"/>
                </a:solidFill>
                <a:latin typeface="Arial" pitchFamily="34" charset="0"/>
                <a:cs typeface="Arial" pitchFamily="34" charset="0"/>
              </a:rPr>
              <a:t>ạo</a:t>
            </a:r>
            <a:r>
              <a:rPr lang="vi-VN" sz="2000" dirty="0">
                <a:latin typeface="Arial" pitchFamily="34" charset="0"/>
                <a:cs typeface="Arial" pitchFamily="34" charset="0"/>
              </a:rPr>
              <a:t>, bao gồm việc thương mại h</a:t>
            </a:r>
            <a:r>
              <a:rPr lang="en-US" sz="2000" dirty="0" err="1">
                <a:latin typeface="Arial" pitchFamily="34" charset="0"/>
                <a:cs typeface="Arial" pitchFamily="34" charset="0"/>
              </a:rPr>
              <a:t>óa</a:t>
            </a:r>
            <a:r>
              <a:rPr lang="en-US" sz="2000" dirty="0">
                <a:latin typeface="Arial" pitchFamily="34" charset="0"/>
                <a:cs typeface="Arial" pitchFamily="34" charset="0"/>
              </a:rPr>
              <a:t>, </a:t>
            </a:r>
            <a:r>
              <a:rPr lang="en-US" sz="2000" dirty="0" err="1">
                <a:latin typeface="Arial" pitchFamily="34" charset="0"/>
                <a:cs typeface="Arial" pitchFamily="34" charset="0"/>
              </a:rPr>
              <a:t>th</a:t>
            </a:r>
            <a:r>
              <a:rPr lang="vi-VN" sz="2000" dirty="0">
                <a:latin typeface="Arial" pitchFamily="34" charset="0"/>
                <a:cs typeface="Arial" pitchFamily="34" charset="0"/>
              </a:rPr>
              <a:t>ử nghiệm chuyển giao, th</a:t>
            </a:r>
            <a:r>
              <a:rPr lang="en-US" sz="2000" dirty="0" err="1">
                <a:latin typeface="Arial" pitchFamily="34" charset="0"/>
                <a:cs typeface="Arial" pitchFamily="34" charset="0"/>
              </a:rPr>
              <a:t>ành</a:t>
            </a:r>
            <a:r>
              <a:rPr lang="en-US" sz="2000" dirty="0">
                <a:latin typeface="Arial" pitchFamily="34" charset="0"/>
                <a:cs typeface="Arial" pitchFamily="34" charset="0"/>
              </a:rPr>
              <a:t> l</a:t>
            </a:r>
            <a:r>
              <a:rPr lang="vi-VN" sz="2000" dirty="0">
                <a:latin typeface="Arial" pitchFamily="34" charset="0"/>
                <a:cs typeface="Arial" pitchFamily="34" charset="0"/>
              </a:rPr>
              <a:t>ập c</a:t>
            </a:r>
            <a:r>
              <a:rPr lang="en-US" sz="2000" dirty="0" err="1">
                <a:latin typeface="Arial" pitchFamily="34" charset="0"/>
                <a:cs typeface="Arial" pitchFamily="34" charset="0"/>
              </a:rPr>
              <a:t>ác</a:t>
            </a:r>
            <a:r>
              <a:rPr lang="en-US" sz="2000" dirty="0">
                <a:latin typeface="Arial" pitchFamily="34" charset="0"/>
                <a:cs typeface="Arial" pitchFamily="34" charset="0"/>
              </a:rPr>
              <a:t> </a:t>
            </a:r>
            <a:r>
              <a:rPr lang="en-US" sz="2000" dirty="0" err="1">
                <a:latin typeface="Arial" pitchFamily="34" charset="0"/>
                <a:cs typeface="Arial" pitchFamily="34" charset="0"/>
              </a:rPr>
              <a:t>đơn</a:t>
            </a:r>
            <a:r>
              <a:rPr lang="en-US" sz="2000" dirty="0">
                <a:latin typeface="Arial" pitchFamily="34" charset="0"/>
                <a:cs typeface="Arial" pitchFamily="34" charset="0"/>
              </a:rPr>
              <a:t> v</a:t>
            </a:r>
            <a:r>
              <a:rPr lang="vi-VN" sz="2000" dirty="0">
                <a:latin typeface="Arial" pitchFamily="34" charset="0"/>
                <a:cs typeface="Arial" pitchFamily="34" charset="0"/>
              </a:rPr>
              <a:t>ị khởi nghiệp, v.v. được </a:t>
            </a:r>
            <a:r>
              <a:rPr lang="vi-VN" sz="2000" b="1" dirty="0">
                <a:solidFill>
                  <a:srgbClr val="0000FF"/>
                </a:solidFill>
                <a:latin typeface="Arial" pitchFamily="34" charset="0"/>
                <a:cs typeface="Arial" pitchFamily="34" charset="0"/>
              </a:rPr>
              <a:t>x</a:t>
            </a:r>
            <a:r>
              <a:rPr lang="en-US" sz="2000" b="1" dirty="0" err="1">
                <a:solidFill>
                  <a:srgbClr val="0000FF"/>
                </a:solidFill>
                <a:latin typeface="Arial" pitchFamily="34" charset="0"/>
                <a:cs typeface="Arial" pitchFamily="34" charset="0"/>
              </a:rPr>
              <a:t>ác</a:t>
            </a:r>
            <a:r>
              <a:rPr lang="en-US" sz="2000" b="1" dirty="0">
                <a:solidFill>
                  <a:srgbClr val="0000FF"/>
                </a:solidFill>
                <a:latin typeface="Arial" pitchFamily="34" charset="0"/>
                <a:cs typeface="Arial" pitchFamily="34" charset="0"/>
              </a:rPr>
              <a:t> l</a:t>
            </a:r>
            <a:r>
              <a:rPr lang="vi-VN" sz="2000" b="1" dirty="0">
                <a:solidFill>
                  <a:srgbClr val="0000FF"/>
                </a:solidFill>
                <a:latin typeface="Arial" pitchFamily="34" charset="0"/>
                <a:cs typeface="Arial" pitchFamily="34" charset="0"/>
              </a:rPr>
              <a:t>ập, gi</a:t>
            </a:r>
            <a:r>
              <a:rPr lang="en-US" sz="2000" b="1" dirty="0" err="1">
                <a:solidFill>
                  <a:srgbClr val="0000FF"/>
                </a:solidFill>
                <a:latin typeface="Arial" pitchFamily="34" charset="0"/>
                <a:cs typeface="Arial" pitchFamily="34" charset="0"/>
              </a:rPr>
              <a:t>ám</a:t>
            </a:r>
            <a:r>
              <a:rPr lang="en-US" sz="2000" b="1" dirty="0">
                <a:solidFill>
                  <a:srgbClr val="0000FF"/>
                </a:solidFill>
                <a:latin typeface="Arial" pitchFamily="34" charset="0"/>
                <a:cs typeface="Arial" pitchFamily="34" charset="0"/>
              </a:rPr>
              <a:t> </a:t>
            </a:r>
            <a:r>
              <a:rPr lang="en-US" sz="2000" b="1" dirty="0" err="1">
                <a:solidFill>
                  <a:srgbClr val="0000FF"/>
                </a:solidFill>
                <a:latin typeface="Arial" pitchFamily="34" charset="0"/>
                <a:cs typeface="Arial" pitchFamily="34" charset="0"/>
              </a:rPr>
              <a:t>sát</a:t>
            </a:r>
            <a:r>
              <a:rPr lang="en-US" sz="2000" b="1" dirty="0">
                <a:solidFill>
                  <a:srgbClr val="0000FF"/>
                </a:solidFill>
                <a:latin typeface="Arial" pitchFamily="34" charset="0"/>
                <a:cs typeface="Arial" pitchFamily="34" charset="0"/>
              </a:rPr>
              <a:t> </a:t>
            </a:r>
            <a:r>
              <a:rPr lang="en-US" sz="2000" dirty="0" err="1">
                <a:latin typeface="Arial" pitchFamily="34" charset="0"/>
                <a:cs typeface="Arial" pitchFamily="34" charset="0"/>
              </a:rPr>
              <a:t>và</a:t>
            </a:r>
            <a:r>
              <a:rPr lang="en-US" sz="2000" dirty="0">
                <a:latin typeface="Arial" pitchFamily="34" charset="0"/>
                <a:cs typeface="Arial" pitchFamily="34" charset="0"/>
              </a:rPr>
              <a:t> </a:t>
            </a:r>
            <a:r>
              <a:rPr lang="en-US" sz="2000" b="1" dirty="0">
                <a:solidFill>
                  <a:srgbClr val="0000FF"/>
                </a:solidFill>
                <a:latin typeface="Arial" pitchFamily="34" charset="0"/>
                <a:cs typeface="Arial" pitchFamily="34" charset="0"/>
              </a:rPr>
              <a:t>đ</a:t>
            </a:r>
            <a:r>
              <a:rPr lang="vi-VN" sz="2000" b="1" dirty="0">
                <a:solidFill>
                  <a:srgbClr val="0000FF"/>
                </a:solidFill>
                <a:latin typeface="Arial" pitchFamily="34" charset="0"/>
                <a:cs typeface="Arial" pitchFamily="34" charset="0"/>
              </a:rPr>
              <a:t>ối s</a:t>
            </a:r>
            <a:r>
              <a:rPr lang="en-US" sz="2000" b="1" dirty="0" err="1">
                <a:solidFill>
                  <a:srgbClr val="0000FF"/>
                </a:solidFill>
                <a:latin typeface="Arial" pitchFamily="34" charset="0"/>
                <a:cs typeface="Arial" pitchFamily="34" charset="0"/>
              </a:rPr>
              <a:t>ánh</a:t>
            </a:r>
            <a:r>
              <a:rPr lang="en-US" sz="2000" b="1" dirty="0">
                <a:solidFill>
                  <a:srgbClr val="0000FF"/>
                </a:solidFill>
                <a:latin typeface="Arial" pitchFamily="34" charset="0"/>
                <a:cs typeface="Arial" pitchFamily="34" charset="0"/>
              </a:rPr>
              <a:t> </a:t>
            </a:r>
            <a:r>
              <a:rPr lang="en-US" sz="2000" dirty="0">
                <a:latin typeface="Arial" pitchFamily="34" charset="0"/>
                <a:cs typeface="Arial" pitchFamily="34" charset="0"/>
              </a:rPr>
              <a:t>đ</a:t>
            </a:r>
            <a:r>
              <a:rPr lang="vi-VN" sz="2000" dirty="0">
                <a:latin typeface="Arial" pitchFamily="34" charset="0"/>
                <a:cs typeface="Arial" pitchFamily="34" charset="0"/>
              </a:rPr>
              <a:t>ể cải tiến</a:t>
            </a:r>
            <a:endParaRPr lang="en-US" sz="2000" dirty="0">
              <a:latin typeface="Arial" pitchFamily="34" charset="0"/>
              <a:cs typeface="Arial"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868755917"/>
              </p:ext>
            </p:extLst>
          </p:nvPr>
        </p:nvGraphicFramePr>
        <p:xfrm>
          <a:off x="-1166" y="793940"/>
          <a:ext cx="12068914" cy="6080760"/>
        </p:xfrm>
        <a:graphic>
          <a:graphicData uri="http://schemas.openxmlformats.org/drawingml/2006/table">
            <a:tbl>
              <a:tblPr firstRow="1" bandRow="1">
                <a:tableStyleId>{5C22544A-7EE6-4342-B048-85BDC9FD1C3A}</a:tableStyleId>
              </a:tblPr>
              <a:tblGrid>
                <a:gridCol w="1976332">
                  <a:extLst>
                    <a:ext uri="{9D8B030D-6E8A-4147-A177-3AD203B41FA5}">
                      <a16:colId xmlns:a16="http://schemas.microsoft.com/office/drawing/2014/main" xmlns="" val="1338212068"/>
                    </a:ext>
                  </a:extLst>
                </a:gridCol>
                <a:gridCol w="4129828">
                  <a:extLst>
                    <a:ext uri="{9D8B030D-6E8A-4147-A177-3AD203B41FA5}">
                      <a16:colId xmlns:a16="http://schemas.microsoft.com/office/drawing/2014/main" xmlns="" val="4227679062"/>
                    </a:ext>
                  </a:extLst>
                </a:gridCol>
                <a:gridCol w="5962754">
                  <a:extLst>
                    <a:ext uri="{9D8B030D-6E8A-4147-A177-3AD203B41FA5}">
                      <a16:colId xmlns:a16="http://schemas.microsoft.com/office/drawing/2014/main" xmlns="" val="2341633141"/>
                    </a:ext>
                  </a:extLst>
                </a:gridCol>
              </a:tblGrid>
              <a:tr h="2594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r>
                        <a:rPr lang="en-US" sz="1800" dirty="0" err="1">
                          <a:solidFill>
                            <a:schemeClr val="tx1"/>
                          </a:solidFill>
                          <a:latin typeface="Arial" panose="020B0604020202020204" pitchFamily="34" charset="0"/>
                          <a:cs typeface="Arial" panose="020B0604020202020204" pitchFamily="34" charset="0"/>
                        </a:rPr>
                        <a:t>Mốc</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chuẩn</a:t>
                      </a:r>
                      <a:endParaRPr lang="en-US" sz="1800" dirty="0">
                        <a:solidFill>
                          <a:schemeClr val="tx1"/>
                        </a:solidFill>
                        <a:latin typeface="Arial" panose="020B0604020202020204" pitchFamily="34" charset="0"/>
                        <a:cs typeface="Arial" panose="020B0604020202020204" pitchFamily="34" charset="0"/>
                      </a:endParaRPr>
                    </a:p>
                  </a:txBody>
                  <a:tcPr>
                    <a:solidFill>
                      <a:schemeClr val="bg1"/>
                    </a:solidFill>
                  </a:tcPr>
                </a:tc>
                <a:tc>
                  <a:txBody>
                    <a:bodyPr/>
                    <a:lstStyle/>
                    <a:p>
                      <a:r>
                        <a:rPr lang="en-US" sz="1800" dirty="0">
                          <a:solidFill>
                            <a:schemeClr val="tx1"/>
                          </a:solidFill>
                          <a:latin typeface="Arial" panose="020B0604020202020204" pitchFamily="34" charset="0"/>
                          <a:cs typeface="Arial" panose="020B0604020202020204" pitchFamily="34" charset="0"/>
                        </a:rPr>
                        <a:t>Minh </a:t>
                      </a:r>
                      <a:r>
                        <a:rPr lang="en-US" sz="1800" dirty="0" err="1">
                          <a:solidFill>
                            <a:schemeClr val="tx1"/>
                          </a:solidFill>
                          <a:latin typeface="Arial" panose="020B0604020202020204" pitchFamily="34" charset="0"/>
                          <a:cs typeface="Arial" panose="020B0604020202020204" pitchFamily="34" charset="0"/>
                        </a:rPr>
                        <a:t>chứng</a:t>
                      </a:r>
                      <a:endParaRPr lang="en-US" sz="1800" dirty="0">
                        <a:solidFill>
                          <a:schemeClr val="tx1"/>
                        </a:solidFill>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5206113">
                <a:tc>
                  <a:txBody>
                    <a:bodyPr/>
                    <a:lstStyle/>
                    <a:p>
                      <a:pPr marL="0" lvl="0" indent="0" algn="just">
                        <a:lnSpc>
                          <a:spcPts val="2000"/>
                        </a:lnSpc>
                        <a:spcBef>
                          <a:spcPts val="300"/>
                        </a:spcBef>
                        <a:spcAft>
                          <a:spcPts val="0"/>
                        </a:spcAft>
                        <a:buFontTx/>
                        <a:buNone/>
                        <a:tabLst>
                          <a:tab pos="219075" algn="l"/>
                        </a:tabLst>
                      </a:pPr>
                      <a:r>
                        <a:rPr lang="en-US" sz="1600" dirty="0">
                          <a:effectLst/>
                          <a:latin typeface="Arial" panose="020B0604020202020204" pitchFamily="34" charset="0"/>
                          <a:ea typeface="Calibri" panose="020F0502020204030204" pitchFamily="34" charset="0"/>
                          <a:cs typeface="Arial" panose="020B0604020202020204" pitchFamily="34" charset="0"/>
                        </a:rPr>
                        <a:t>1. </a:t>
                      </a:r>
                      <a:r>
                        <a:rPr lang="vi-VN" sz="1600" dirty="0">
                          <a:effectLst/>
                          <a:latin typeface="Arial" panose="020B0604020202020204" pitchFamily="34" charset="0"/>
                          <a:ea typeface="Calibri" panose="020F0502020204030204" pitchFamily="34" charset="0"/>
                          <a:cs typeface="Arial" panose="020B0604020202020204" pitchFamily="34" charset="0"/>
                        </a:rPr>
                        <a:t>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Arial" panose="020B0604020202020204" pitchFamily="34" charset="0"/>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 </a:t>
                      </a:r>
                      <a:r>
                        <a:rPr lang="vi-VN" sz="16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được xác định</a:t>
                      </a:r>
                      <a:r>
                        <a:rPr lang="vi-VN" sz="1600" dirty="0">
                          <a:effectLst/>
                          <a:latin typeface="Arial" panose="020B0604020202020204" pitchFamily="34" charset="0"/>
                          <a:ea typeface="Calibri" panose="020F0502020204030204" pitchFamily="34"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219075" algn="l"/>
                        </a:tabLst>
                      </a:pPr>
                      <a:r>
                        <a:rPr lang="en-US" sz="1600" dirty="0">
                          <a:effectLst/>
                          <a:latin typeface="Arial" panose="020B0604020202020204" pitchFamily="34" charset="0"/>
                          <a:ea typeface="Calibri" panose="020F0502020204030204" pitchFamily="34" charset="0"/>
                          <a:cs typeface="Arial" panose="020B0604020202020204" pitchFamily="34" charset="0"/>
                        </a:rPr>
                        <a:t>2. </a:t>
                      </a:r>
                      <a:r>
                        <a:rPr lang="vi-VN" sz="1600" dirty="0">
                          <a:effectLst/>
                          <a:latin typeface="+mn-lt"/>
                          <a:ea typeface="Calibri" panose="020F0502020204030204" pitchFamily="34" charset="0"/>
                          <a:cs typeface="Arial" panose="020B0604020202020204" pitchFamily="34" charset="0"/>
                        </a:rPr>
                        <a:t>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mn-lt"/>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 </a:t>
                      </a:r>
                      <a:r>
                        <a:rPr lang="vi-VN" sz="16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được giám sát</a:t>
                      </a:r>
                      <a:r>
                        <a:rPr lang="vi-VN" sz="1600" dirty="0">
                          <a:effectLst/>
                          <a:latin typeface="Arial" panose="020B0604020202020204" pitchFamily="34" charset="0"/>
                          <a:ea typeface="Calibri" panose="020F0502020204030204" pitchFamily="34"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219075" algn="l"/>
                        </a:tabLst>
                      </a:pPr>
                      <a:r>
                        <a:rPr lang="en-US" sz="1600" dirty="0">
                          <a:effectLst/>
                          <a:latin typeface="Arial" panose="020B0604020202020204" pitchFamily="34" charset="0"/>
                          <a:ea typeface="Calibri" panose="020F0502020204030204" pitchFamily="34" charset="0"/>
                          <a:cs typeface="Arial" panose="020B0604020202020204" pitchFamily="34" charset="0"/>
                        </a:rPr>
                        <a:t>3.</a:t>
                      </a:r>
                      <a:r>
                        <a:rPr lang="vi-VN" sz="1600" dirty="0">
                          <a:effectLst/>
                          <a:latin typeface="+mn-lt"/>
                          <a:ea typeface="Calibri" panose="020F0502020204030204" pitchFamily="34" charset="0"/>
                          <a:cs typeface="Arial" panose="020B0604020202020204" pitchFamily="34" charset="0"/>
                        </a:rPr>
                        <a:t> 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mn-lt"/>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 được </a:t>
                      </a:r>
                      <a:r>
                        <a:rPr lang="vi-VN" sz="16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đối sánh </a:t>
                      </a:r>
                      <a:r>
                        <a:rPr lang="vi-VN" sz="1600" dirty="0">
                          <a:effectLst/>
                          <a:latin typeface="Arial" panose="020B0604020202020204" pitchFamily="34" charset="0"/>
                          <a:ea typeface="Calibri" panose="020F0502020204030204" pitchFamily="34" charset="0"/>
                          <a:cs typeface="Arial" panose="020B0604020202020204" pitchFamily="34" charset="0"/>
                        </a:rPr>
                        <a:t>để cải tiến.</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lvl="0" indent="0" algn="just">
                        <a:lnSpc>
                          <a:spcPts val="2000"/>
                        </a:lnSpc>
                        <a:spcBef>
                          <a:spcPts val="300"/>
                        </a:spcBef>
                        <a:spcAft>
                          <a:spcPts val="0"/>
                        </a:spcAft>
                        <a:buFontTx/>
                        <a:buNone/>
                        <a:tabLst>
                          <a:tab pos="139700" algn="l"/>
                        </a:tabLst>
                      </a:pPr>
                      <a:r>
                        <a:rPr lang="en-US" sz="1600" dirty="0">
                          <a:effectLst/>
                          <a:latin typeface="Arial" panose="020B0604020202020204" pitchFamily="34" charset="0"/>
                          <a:ea typeface="Calibri" panose="020F0502020204030204" pitchFamily="34" charset="0"/>
                          <a:cs typeface="Arial" panose="020B0604020202020204" pitchFamily="34" charset="0"/>
                        </a:rPr>
                        <a:t>1.</a:t>
                      </a:r>
                      <a:r>
                        <a:rPr lang="vi-VN" sz="1600" dirty="0">
                          <a:effectLst/>
                          <a:latin typeface="Arial" panose="020B0604020202020204" pitchFamily="34" charset="0"/>
                          <a:ea typeface="Calibri" panose="020F0502020204030204" pitchFamily="34" charset="0"/>
                          <a:cs typeface="Arial" panose="020B0604020202020204" pitchFamily="34" charset="0"/>
                        </a:rPr>
                        <a:t>CSGD </a:t>
                      </a:r>
                      <a:r>
                        <a:rPr lang="vi-VN" sz="16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quy định </a:t>
                      </a:r>
                      <a:r>
                        <a:rPr lang="vi-VN" sz="1600" dirty="0">
                          <a:effectLst/>
                          <a:latin typeface="Arial" panose="020B0604020202020204" pitchFamily="34" charset="0"/>
                          <a:ea typeface="Calibri" panose="020F0502020204030204" pitchFamily="34" charset="0"/>
                          <a:cs typeface="Arial" panose="020B0604020202020204" pitchFamily="34" charset="0"/>
                        </a:rPr>
                        <a:t>cụ thể về </a:t>
                      </a:r>
                      <a:r>
                        <a:rPr lang="vi-VN" sz="1600" dirty="0">
                          <a:effectLst/>
                          <a:latin typeface="+mn-lt"/>
                          <a:ea typeface="Calibri" panose="020F0502020204030204" pitchFamily="34" charset="0"/>
                          <a:cs typeface="Arial" panose="020B0604020202020204" pitchFamily="34" charset="0"/>
                        </a:rPr>
                        <a:t>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mn-lt"/>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 trong h</a:t>
                      </a:r>
                      <a:r>
                        <a:rPr lang="en-US" sz="1600" dirty="0">
                          <a:effectLst/>
                          <a:latin typeface="Arial" panose="020B0604020202020204" pitchFamily="34" charset="0"/>
                          <a:ea typeface="Calibri" panose="020F0502020204030204" pitchFamily="34" charset="0"/>
                          <a:cs typeface="Arial" panose="020B0604020202020204" pitchFamily="34" charset="0"/>
                        </a:rPr>
                        <a:t>.đ</a:t>
                      </a:r>
                      <a:r>
                        <a:rPr lang="vi-VN" sz="1600" dirty="0">
                          <a:effectLst/>
                          <a:latin typeface="Arial" panose="020B0604020202020204" pitchFamily="34" charset="0"/>
                          <a:ea typeface="Calibri" panose="020F0502020204030204" pitchFamily="34" charset="0"/>
                          <a:cs typeface="Arial" panose="020B0604020202020204" pitchFamily="34" charset="0"/>
                        </a:rPr>
                        <a:t> KHCN của CSGD.</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139700" algn="l"/>
                        </a:tabLst>
                      </a:pPr>
                      <a:r>
                        <a:rPr lang="en-US" sz="1600" dirty="0">
                          <a:effectLst/>
                          <a:latin typeface="Arial" panose="020B0604020202020204" pitchFamily="34" charset="0"/>
                          <a:ea typeface="Calibri" panose="020F0502020204030204" pitchFamily="34" charset="0"/>
                          <a:cs typeface="Arial" panose="020B0604020202020204" pitchFamily="34" charset="0"/>
                        </a:rPr>
                        <a:t>2.</a:t>
                      </a:r>
                      <a:r>
                        <a:rPr lang="vi-VN" sz="1600" dirty="0">
                          <a:effectLst/>
                          <a:latin typeface="Arial" panose="020B0604020202020204" pitchFamily="34" charset="0"/>
                          <a:ea typeface="Calibri" panose="020F0502020204030204" pitchFamily="34" charset="0"/>
                          <a:cs typeface="Arial" panose="020B0604020202020204" pitchFamily="34" charset="0"/>
                        </a:rPr>
                        <a:t>Có </a:t>
                      </a:r>
                      <a:r>
                        <a:rPr lang="vi-VN" sz="16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hệ thống thu thập </a:t>
                      </a:r>
                      <a:r>
                        <a:rPr lang="en-US" sz="16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TT </a:t>
                      </a:r>
                      <a:r>
                        <a:rPr lang="vi-VN" sz="1600" dirty="0">
                          <a:effectLst/>
                          <a:latin typeface="Arial" panose="020B0604020202020204" pitchFamily="34" charset="0"/>
                          <a:ea typeface="Calibri" panose="020F0502020204030204" pitchFamily="34" charset="0"/>
                          <a:cs typeface="Arial" panose="020B0604020202020204" pitchFamily="34" charset="0"/>
                        </a:rPr>
                        <a:t>phản hồi của các </a:t>
                      </a:r>
                      <a:r>
                        <a:rPr lang="en-US" sz="1600" dirty="0">
                          <a:effectLst/>
                          <a:latin typeface="Arial" panose="020B0604020202020204" pitchFamily="34" charset="0"/>
                          <a:ea typeface="Calibri" panose="020F0502020204030204" pitchFamily="34" charset="0"/>
                          <a:cs typeface="Arial" panose="020B0604020202020204" pitchFamily="34" charset="0"/>
                        </a:rPr>
                        <a:t>BLQ </a:t>
                      </a:r>
                      <a:r>
                        <a:rPr lang="vi-VN" sz="1600" dirty="0">
                          <a:effectLst/>
                          <a:latin typeface="Arial" panose="020B0604020202020204" pitchFamily="34" charset="0"/>
                          <a:ea typeface="Calibri" panose="020F0502020204030204" pitchFamily="34" charset="0"/>
                          <a:cs typeface="Arial" panose="020B0604020202020204" pitchFamily="34" charset="0"/>
                        </a:rPr>
                        <a:t>về chất lượng </a:t>
                      </a:r>
                      <a:r>
                        <a:rPr lang="vi-VN" sz="1600" dirty="0">
                          <a:effectLst/>
                          <a:latin typeface="+mn-lt"/>
                          <a:ea typeface="Calibri" panose="020F0502020204030204" pitchFamily="34" charset="0"/>
                          <a:cs typeface="Arial" panose="020B0604020202020204" pitchFamily="34" charset="0"/>
                        </a:rPr>
                        <a:t>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mn-lt"/>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a:t>
                      </a:r>
                      <a:r>
                        <a:rPr lang="en-US" sz="1600" dirty="0">
                          <a:effectLst/>
                          <a:latin typeface="Arial" panose="020B0604020202020204" pitchFamily="34" charset="0"/>
                          <a:ea typeface="Calibri" panose="020F0502020204030204" pitchFamily="34" charset="0"/>
                          <a:cs typeface="Arial" panose="020B0604020202020204" pitchFamily="34" charset="0"/>
                        </a:rPr>
                        <a:t>.</a:t>
                      </a:r>
                      <a:r>
                        <a:rPr lang="vi-VN" sz="1600" dirty="0">
                          <a:effectLst/>
                          <a:latin typeface="Arial" panose="020B0604020202020204" pitchFamily="34" charset="0"/>
                          <a:ea typeface="Calibri" panose="020F0502020204030204" pitchFamily="34" charset="0"/>
                          <a:cs typeface="Arial" panose="020B0604020202020204" pitchFamily="34" charset="0"/>
                        </a:rPr>
                        <a:t>vị khởi nghiệp).</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139700" algn="l"/>
                        </a:tabLst>
                      </a:pPr>
                      <a:r>
                        <a:rPr lang="en-US" sz="1600" dirty="0">
                          <a:effectLst/>
                          <a:latin typeface="Arial" panose="020B0604020202020204" pitchFamily="34" charset="0"/>
                          <a:ea typeface="Calibri" panose="020F0502020204030204" pitchFamily="34" charset="0"/>
                          <a:cs typeface="Arial" panose="020B0604020202020204" pitchFamily="34" charset="0"/>
                        </a:rPr>
                        <a:t>3.</a:t>
                      </a:r>
                      <a:r>
                        <a:rPr lang="vi-VN" sz="1600" dirty="0">
                          <a:effectLst/>
                          <a:latin typeface="Arial" panose="020B0604020202020204" pitchFamily="34" charset="0"/>
                          <a:ea typeface="Calibri" panose="020F0502020204030204" pitchFamily="34" charset="0"/>
                          <a:cs typeface="Arial" panose="020B0604020202020204" pitchFamily="34" charset="0"/>
                        </a:rPr>
                        <a:t>Có </a:t>
                      </a:r>
                      <a:r>
                        <a:rPr lang="vi-VN" sz="16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các đơn vị </a:t>
                      </a:r>
                      <a:r>
                        <a:rPr lang="vi-VN" sz="1600" dirty="0">
                          <a:effectLst/>
                          <a:latin typeface="Arial" panose="020B0604020202020204" pitchFamily="34" charset="0"/>
                          <a:ea typeface="Calibri" panose="020F0502020204030204" pitchFamily="34" charset="0"/>
                          <a:cs typeface="Arial" panose="020B0604020202020204" pitchFamily="34" charset="0"/>
                        </a:rPr>
                        <a:t>khởi nghiệp, thử nghiệm </a:t>
                      </a:r>
                      <a:r>
                        <a:rPr lang="vi-VN" sz="1600" dirty="0">
                          <a:effectLst/>
                          <a:latin typeface="+mn-lt"/>
                          <a:ea typeface="Calibri" panose="020F0502020204030204" pitchFamily="34" charset="0"/>
                          <a:cs typeface="Arial" panose="020B0604020202020204" pitchFamily="34" charset="0"/>
                        </a:rPr>
                        <a:t>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mn-lt"/>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139700" algn="l"/>
                        </a:tabLst>
                      </a:pPr>
                      <a:r>
                        <a:rPr lang="en-US" sz="1600" dirty="0">
                          <a:effectLst/>
                          <a:latin typeface="Arial" panose="020B0604020202020204" pitchFamily="34" charset="0"/>
                          <a:ea typeface="Calibri" panose="020F0502020204030204" pitchFamily="34" charset="0"/>
                          <a:cs typeface="Arial" panose="020B0604020202020204" pitchFamily="34" charset="0"/>
                        </a:rPr>
                        <a:t>4.</a:t>
                      </a:r>
                      <a:r>
                        <a:rPr lang="vi-VN" sz="1600" dirty="0">
                          <a:effectLst/>
                          <a:latin typeface="Arial" panose="020B0604020202020204" pitchFamily="34" charset="0"/>
                          <a:ea typeface="Calibri" panose="020F0502020204030204" pitchFamily="34" charset="0"/>
                          <a:cs typeface="Arial" panose="020B0604020202020204" pitchFamily="34" charset="0"/>
                        </a:rPr>
                        <a:t>Thực hiện việc </a:t>
                      </a:r>
                      <a:r>
                        <a:rPr lang="vi-VN" sz="16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đối sánh </a:t>
                      </a:r>
                      <a:r>
                        <a:rPr lang="vi-VN" sz="1600" dirty="0">
                          <a:effectLst/>
                          <a:latin typeface="Arial" panose="020B0604020202020204" pitchFamily="34" charset="0"/>
                          <a:ea typeface="Calibri" panose="020F0502020204030204" pitchFamily="34" charset="0"/>
                          <a:cs typeface="Arial" panose="020B0604020202020204" pitchFamily="34" charset="0"/>
                        </a:rPr>
                        <a:t>về </a:t>
                      </a:r>
                      <a:r>
                        <a:rPr lang="vi-VN" sz="1600" dirty="0">
                          <a:effectLst/>
                          <a:latin typeface="+mn-lt"/>
                          <a:ea typeface="Calibri" panose="020F0502020204030204" pitchFamily="34" charset="0"/>
                          <a:cs typeface="Arial" panose="020B0604020202020204" pitchFamily="34" charset="0"/>
                        </a:rPr>
                        <a:t>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mn-lt"/>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 thực hiện </a:t>
                      </a:r>
                      <a:r>
                        <a:rPr lang="vi-VN" sz="16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rà soát và điều chỉnh hoạt động </a:t>
                      </a:r>
                      <a:r>
                        <a:rPr lang="en-US" sz="1600" dirty="0">
                          <a:effectLst/>
                          <a:latin typeface="Arial" panose="020B0604020202020204" pitchFamily="34" charset="0"/>
                          <a:ea typeface="Calibri" panose="020F0502020204030204" pitchFamily="34" charset="0"/>
                          <a:cs typeface="Arial" panose="020B0604020202020204" pitchFamily="34" charset="0"/>
                        </a:rPr>
                        <a:t>NC </a:t>
                      </a:r>
                      <a:r>
                        <a:rPr lang="vi-VN" sz="1600" dirty="0">
                          <a:effectLst/>
                          <a:latin typeface="Arial" panose="020B0604020202020204" pitchFamily="34" charset="0"/>
                          <a:ea typeface="Calibri" panose="020F0502020204030204" pitchFamily="34" charset="0"/>
                          <a:cs typeface="Arial" panose="020B0604020202020204" pitchFamily="34" charset="0"/>
                        </a:rPr>
                        <a:t>và sáng tạo; có kế hoạch cải tiến chất lượng các h</a:t>
                      </a:r>
                      <a:r>
                        <a:rPr lang="en-US" sz="1600" dirty="0">
                          <a:effectLst/>
                          <a:latin typeface="Arial" panose="020B0604020202020204" pitchFamily="34" charset="0"/>
                          <a:ea typeface="Calibri" panose="020F0502020204030204" pitchFamily="34" charset="0"/>
                          <a:cs typeface="Arial" panose="020B0604020202020204" pitchFamily="34" charset="0"/>
                        </a:rPr>
                        <a:t>.</a:t>
                      </a:r>
                      <a:r>
                        <a:rPr lang="vi-VN" sz="1600" dirty="0">
                          <a:effectLst/>
                          <a:latin typeface="Arial" panose="020B0604020202020204" pitchFamily="34" charset="0"/>
                          <a:ea typeface="Calibri" panose="020F0502020204030204" pitchFamily="34" charset="0"/>
                          <a:cs typeface="Arial" panose="020B0604020202020204" pitchFamily="34" charset="0"/>
                        </a:rPr>
                        <a:t>động căn cứ </a:t>
                      </a:r>
                      <a:r>
                        <a:rPr lang="en-US" sz="1600" dirty="0">
                          <a:effectLst/>
                          <a:latin typeface="Arial" panose="020B0604020202020204" pitchFamily="34" charset="0"/>
                          <a:ea typeface="Calibri" panose="020F0502020204030204" pitchFamily="34" charset="0"/>
                          <a:cs typeface="Arial" panose="020B0604020202020204" pitchFamily="34" charset="0"/>
                        </a:rPr>
                        <a:t>TT </a:t>
                      </a:r>
                      <a:r>
                        <a:rPr lang="vi-VN" sz="1600" dirty="0">
                          <a:effectLst/>
                          <a:latin typeface="Arial" panose="020B0604020202020204" pitchFamily="34" charset="0"/>
                          <a:ea typeface="Calibri" panose="020F0502020204030204" pitchFamily="34" charset="0"/>
                          <a:cs typeface="Arial" panose="020B0604020202020204" pitchFamily="34" charset="0"/>
                        </a:rPr>
                        <a:t>phản hồi của các </a:t>
                      </a:r>
                      <a:r>
                        <a:rPr lang="en-US" sz="1600" dirty="0">
                          <a:effectLst/>
                          <a:latin typeface="Arial" panose="020B0604020202020204" pitchFamily="34" charset="0"/>
                          <a:ea typeface="Calibri" panose="020F0502020204030204" pitchFamily="34" charset="0"/>
                          <a:cs typeface="Arial" panose="020B0604020202020204" pitchFamily="34" charset="0"/>
                        </a:rPr>
                        <a:t>BLQ </a:t>
                      </a:r>
                      <a:r>
                        <a:rPr lang="vi-VN" sz="1600" dirty="0">
                          <a:effectLst/>
                          <a:latin typeface="Arial" panose="020B0604020202020204" pitchFamily="34" charset="0"/>
                          <a:ea typeface="Calibri" panose="020F0502020204030204" pitchFamily="34" charset="0"/>
                          <a:cs typeface="Arial" panose="020B0604020202020204" pitchFamily="34" charset="0"/>
                        </a:rPr>
                        <a:t>về chất lượng </a:t>
                      </a:r>
                      <a:r>
                        <a:rPr lang="vi-VN" sz="1600" dirty="0">
                          <a:effectLst/>
                          <a:latin typeface="+mn-lt"/>
                          <a:ea typeface="Calibri" panose="020F0502020204030204" pitchFamily="34" charset="0"/>
                          <a:cs typeface="Arial" panose="020B0604020202020204" pitchFamily="34" charset="0"/>
                        </a:rPr>
                        <a:t>K</a:t>
                      </a:r>
                      <a:r>
                        <a:rPr lang="en-US" sz="1600" dirty="0">
                          <a:effectLst/>
                          <a:latin typeface="Arial" panose="020B0604020202020204" pitchFamily="34" charset="0"/>
                          <a:ea typeface="Calibri" panose="020F0502020204030204" pitchFamily="34" charset="0"/>
                          <a:cs typeface="Arial" panose="020B0604020202020204" pitchFamily="34" charset="0"/>
                        </a:rPr>
                        <a:t>QNC v</a:t>
                      </a:r>
                      <a:r>
                        <a:rPr lang="vi-VN" sz="1600" dirty="0">
                          <a:effectLst/>
                          <a:latin typeface="+mn-lt"/>
                          <a:ea typeface="Calibri" panose="020F0502020204030204" pitchFamily="34" charset="0"/>
                          <a:cs typeface="Arial" panose="020B0604020202020204" pitchFamily="34" charset="0"/>
                        </a:rPr>
                        <a:t>à </a:t>
                      </a:r>
                      <a:r>
                        <a:rPr lang="en-US" sz="1600" dirty="0">
                          <a:effectLst/>
                          <a:latin typeface="Arial" panose="020B0604020202020204" pitchFamily="34" charset="0"/>
                          <a:ea typeface="Calibri" panose="020F0502020204030204" pitchFamily="34" charset="0"/>
                          <a:cs typeface="Arial" panose="020B0604020202020204" pitchFamily="34" charset="0"/>
                        </a:rPr>
                        <a:t>ST </a:t>
                      </a:r>
                      <a:r>
                        <a:rPr lang="vi-VN" sz="1600" dirty="0">
                          <a:effectLst/>
                          <a:latin typeface="Arial" panose="020B0604020202020204" pitchFamily="34" charset="0"/>
                          <a:ea typeface="Calibri" panose="020F0502020204030204" pitchFamily="34"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1"/>
                    </a:solidFill>
                  </a:tcPr>
                </a:tc>
                <a:tc>
                  <a:txBody>
                    <a:bodyPr/>
                    <a:lstStyle/>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Kế hoạch, chiến lược phát triển KHCN của CSGD, trong đó có xác lập các chỉ số 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Văn bản quy định cụ thể 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Văn bản quy định (quy trình, phương pháp, công cụ, hướng dẫn) về việc thu thập thông tin phản hồi của các bên liên quan về kết quả nghiên cứu và sáng tạo (bao gồm cả việc thương mại hóa, thử nghiệm chuyển giao, thành lập các đơn vị khởi nghiệp)*.</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CSDL (phiếu khảo sát, dữ liệu khảo sát gốc, báo cáo kết quả khảo sát) đánh giá 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CSDL 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 của CSGD.</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Báo cáo về các giai đoạn thử nghiệm, chuyển giao và thương mại hóa.</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Hệ thống giám sát 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Các biên bản họp rà soát, điều chỉnh; các quyết định điều chỉnh 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Các qđịnh, kết luận, các đầu tư của CSGD thể hiện sự cải tiến chất lượng hoạt động KHCN căn cứ </a:t>
                      </a: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TT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phản hồi của các </a:t>
                      </a: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BLQ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defTabSz="914400" rtl="0" eaLnBrk="1" latinLnBrk="0" hangingPunct="1">
                        <a:lnSpc>
                          <a:spcPts val="1800"/>
                        </a:lnSpc>
                        <a:spcBef>
                          <a:spcPts val="0"/>
                        </a:spcBef>
                        <a:spcAft>
                          <a:spcPts val="0"/>
                        </a:spcAft>
                        <a:buFontTx/>
                        <a:buNone/>
                        <a:tabLst>
                          <a:tab pos="219075" algn="l"/>
                        </a:tabLst>
                      </a:pPr>
                      <a:r>
                        <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Bản đối sánh về </a:t>
                      </a:r>
                      <a:r>
                        <a:rPr lang="vi-VN" sz="1400" dirty="0">
                          <a:effectLst/>
                          <a:latin typeface="+mn-lt"/>
                          <a:ea typeface="Calibri" panose="020F0502020204030204" pitchFamily="34" charset="0"/>
                          <a:cs typeface="Arial" panose="020B0604020202020204" pitchFamily="34" charset="0"/>
                        </a:rPr>
                        <a:t>K</a:t>
                      </a:r>
                      <a:r>
                        <a:rPr lang="en-US" sz="1400" dirty="0">
                          <a:effectLst/>
                          <a:latin typeface="Arial" panose="020B0604020202020204" pitchFamily="34" charset="0"/>
                          <a:ea typeface="Calibri" panose="020F0502020204030204" pitchFamily="34" charset="0"/>
                          <a:cs typeface="Arial" panose="020B0604020202020204" pitchFamily="34" charset="0"/>
                        </a:rPr>
                        <a:t>QNC v</a:t>
                      </a:r>
                      <a:r>
                        <a:rPr lang="vi-VN" sz="1400" dirty="0">
                          <a:effectLst/>
                          <a:latin typeface="+mn-lt"/>
                          <a:ea typeface="Calibri" panose="020F0502020204030204" pitchFamily="34" charset="0"/>
                          <a:cs typeface="Arial" panose="020B0604020202020204" pitchFamily="34" charset="0"/>
                        </a:rPr>
                        <a:t>à </a:t>
                      </a:r>
                      <a:r>
                        <a:rPr lang="en-US" sz="1400" dirty="0">
                          <a:effectLst/>
                          <a:latin typeface="Arial" panose="020B0604020202020204" pitchFamily="34" charset="0"/>
                          <a:ea typeface="Calibri" panose="020F0502020204030204" pitchFamily="34" charset="0"/>
                          <a:cs typeface="Arial" panose="020B0604020202020204" pitchFamily="34" charset="0"/>
                        </a:rPr>
                        <a:t>ST </a:t>
                      </a:r>
                      <a:r>
                        <a:rPr lang="vi-VN"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rPr>
                        <a:t>(bao gồm cả việc thương mại hóa, thử nghiệm chuyển giao, thành lập các đơn vị khởi nghiệp).</a:t>
                      </a:r>
                      <a:endParaRPr lang="en-US" sz="14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3156816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1E38973-5F1C-C326-1C21-5F63D10A3644}"/>
              </a:ext>
            </a:extLst>
          </p:cNvPr>
          <p:cNvSpPr txBox="1"/>
          <p:nvPr/>
        </p:nvSpPr>
        <p:spPr>
          <a:xfrm>
            <a:off x="177800" y="94427"/>
            <a:ext cx="11226800" cy="4211409"/>
          </a:xfrm>
          <a:prstGeom prst="rect">
            <a:avLst/>
          </a:prstGeom>
          <a:noFill/>
        </p:spPr>
        <p:txBody>
          <a:bodyPr wrap="square" rtlCol="0">
            <a:spAutoFit/>
          </a:bodyPr>
          <a:lstStyle/>
          <a:p>
            <a:pPr indent="457200" algn="just">
              <a:lnSpc>
                <a:spcPct val="150000"/>
              </a:lnSpc>
              <a:spcAft>
                <a:spcPts val="800"/>
              </a:spcAft>
              <a:tabLst>
                <a:tab pos="332105" algn="l"/>
              </a:tabLs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2008 – 2020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2021-2025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HV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phấn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[MC4, 493].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bố</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HV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bao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NCKH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đăng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tạp</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ngành</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khoa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thảo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err="1">
                <a:effectLst/>
                <a:latin typeface="Times New Roman" panose="02020603050405020304" pitchFamily="18" charset="0"/>
                <a:ea typeface="Calibri" panose="020F0502020204030204" pitchFamily="34" charset="0"/>
              </a:rPr>
              <a:t>Để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theo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dõi</a:t>
            </a:r>
            <a:r>
              <a:rPr lang="en-US" sz="1800" dirty="0">
                <a:effectLst/>
                <a:latin typeface="Times New Roman" panose="02020603050405020304" pitchFamily="18" charset="0"/>
                <a:ea typeface="Calibri" panose="020F0502020204030204" pitchFamily="34" charset="0"/>
              </a:rPr>
              <a:t>, </a:t>
            </a:r>
            <a:r>
              <a:rPr lang="en-US" sz="1800" dirty="0" err="1">
                <a:solidFill>
                  <a:srgbClr val="0000FF"/>
                </a:solidFill>
                <a:effectLst/>
                <a:latin typeface="Times New Roman" panose="02020603050405020304" pitchFamily="18" charset="0"/>
                <a:ea typeface="Calibri" panose="020F0502020204030204" pitchFamily="34" charset="0"/>
              </a:rPr>
              <a:t>giám</a:t>
            </a:r>
            <a:r>
              <a:rPr lang="en-US" sz="1800" dirty="0">
                <a:solidFill>
                  <a:srgbClr val="0000FF"/>
                </a:solidFill>
                <a:effectLst/>
                <a:latin typeface="Times New Roman" panose="02020603050405020304" pitchFamily="18" charset="0"/>
                <a:ea typeface="Calibri" panose="020F0502020204030204" pitchFamily="34" charset="0"/>
              </a:rPr>
              <a:t> </a:t>
            </a:r>
            <a:r>
              <a:rPr lang="en-US" sz="1800" dirty="0" err="1">
                <a:solidFill>
                  <a:srgbClr val="0000FF"/>
                </a:solidFill>
                <a:effectLst/>
                <a:latin typeface="Times New Roman" panose="02020603050405020304" pitchFamily="18" charset="0"/>
                <a:ea typeface="Calibri" panose="020F0502020204030204" pitchFamily="34" charset="0"/>
              </a:rPr>
              <a:t>sát</a:t>
            </a:r>
            <a:r>
              <a:rPr lang="en-US" sz="1800" dirty="0">
                <a:solidFill>
                  <a:srgbClr val="0000FF"/>
                </a:solidFill>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chỉ</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dẫn</a:t>
            </a:r>
            <a:r>
              <a:rPr lang="en-US" sz="1800" dirty="0">
                <a:effectLst/>
                <a:latin typeface="Times New Roman" panose="02020603050405020304" pitchFamily="18" charset="0"/>
                <a:ea typeface="Calibri" panose="020F0502020204030204" pitchFamily="34" charset="0"/>
              </a:rPr>
              <a:t>, HV </a:t>
            </a:r>
            <a:r>
              <a:rPr lang="en-US" sz="1800" dirty="0" err="1">
                <a:effectLst/>
                <a:latin typeface="Times New Roman" panose="02020603050405020304" pitchFamily="18" charset="0"/>
                <a:ea typeface="Calibri" panose="020F0502020204030204" pitchFamily="34" charset="0"/>
              </a:rPr>
              <a:t>đã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cầu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toàn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NCKH </a:t>
            </a:r>
            <a:r>
              <a:rPr lang="en-US" sz="1800" dirty="0" err="1">
                <a:effectLst/>
                <a:latin typeface="Times New Roman" panose="02020603050405020304" pitchFamily="18" charset="0"/>
                <a:ea typeface="Calibri" panose="020F0502020204030204" pitchFamily="34" charset="0"/>
              </a:rPr>
              <a:t>mở</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khoản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trang</a:t>
            </a:r>
            <a:r>
              <a:rPr lang="en-US" sz="1800" dirty="0">
                <a:effectLst/>
                <a:latin typeface="Times New Roman" panose="02020603050405020304" pitchFamily="18" charset="0"/>
                <a:ea typeface="Calibri" panose="020F0502020204030204" pitchFamily="34" charset="0"/>
              </a:rPr>
              <a:t> web Google scholar (</a:t>
            </a:r>
            <a:r>
              <a:rPr lang="en-US" sz="1800" dirty="0" err="1">
                <a:effectLst/>
                <a:latin typeface="Times New Roman" panose="02020603050405020304" pitchFamily="18" charset="0"/>
                <a:ea typeface="Calibri" panose="020F0502020204030204" pitchFamily="34" charset="0"/>
              </a:rPr>
              <a:t>trang</a:t>
            </a:r>
            <a:r>
              <a:rPr lang="en-US" sz="1800" dirty="0">
                <a:effectLst/>
                <a:latin typeface="Times New Roman" panose="02020603050405020304" pitchFamily="18" charset="0"/>
                <a:ea typeface="Calibri" panose="020F0502020204030204" pitchFamily="34" charset="0"/>
              </a:rPr>
              <a:t> web </a:t>
            </a:r>
            <a:r>
              <a:rPr lang="en-US" sz="1800" dirty="0" err="1">
                <a:effectLst/>
                <a:latin typeface="Times New Roman" panose="02020603050405020304" pitchFamily="18" charset="0"/>
                <a:ea typeface="Calibri" panose="020F0502020204030204" pitchFamily="34" charset="0"/>
              </a:rPr>
              <a:t>dùng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cứu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tìm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kiếm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liệu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thuật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dụng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bậc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nhất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hiện</a:t>
            </a:r>
            <a:r>
              <a:rPr lang="en-US" sz="1800" dirty="0">
                <a:effectLst/>
                <a:latin typeface="Times New Roman" panose="02020603050405020304" pitchFamily="18" charset="0"/>
                <a:ea typeface="Calibri" panose="020F0502020204030204" pitchFamily="34" charset="0"/>
              </a:rPr>
              <a:t> nay). </a:t>
            </a:r>
            <a:r>
              <a:rPr lang="en-US" sz="1800" dirty="0" err="1">
                <a:effectLst/>
                <a:latin typeface="Times New Roman" panose="02020603050405020304" pitchFamily="18" charset="0"/>
                <a:ea typeface="Calibri" panose="020F0502020204030204" pitchFamily="34" charset="0"/>
              </a:rPr>
              <a:t>Tài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khoản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yêu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cầu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cập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nhật</a:t>
            </a:r>
            <a:r>
              <a:rPr lang="en-US" sz="1800" dirty="0">
                <a:effectLst/>
                <a:latin typeface="Times New Roman" panose="02020603050405020304" pitchFamily="18" charset="0"/>
                <a:ea typeface="Calibri" panose="020F0502020204030204" pitchFamily="34" charset="0"/>
              </a:rPr>
              <a:t> 2 </a:t>
            </a:r>
            <a:r>
              <a:rPr lang="en-US" sz="1800" dirty="0" err="1">
                <a:effectLst/>
                <a:latin typeface="Times New Roman" panose="02020603050405020304" pitchFamily="18" charset="0"/>
                <a:ea typeface="Calibri" panose="020F0502020204030204" pitchFamily="34" charset="0"/>
              </a:rPr>
              <a:t>lần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cuối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mỗi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liệu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dẫn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thúc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Cuối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mỗi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HV </a:t>
            </a:r>
            <a:r>
              <a:rPr lang="en-US" sz="1800" dirty="0" err="1">
                <a:effectLst/>
                <a:latin typeface="Times New Roman" panose="02020603050405020304" pitchFamily="18" charset="0"/>
                <a:ea typeface="Calibri" panose="020F0502020204030204" pitchFamily="34" charset="0"/>
              </a:rPr>
              <a:t>tiến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đánh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loại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bố</a:t>
            </a:r>
            <a:r>
              <a:rPr lang="en-US" sz="1800" dirty="0">
                <a:effectLst/>
                <a:latin typeface="Times New Roman" panose="02020603050405020304" pitchFamily="18" charset="0"/>
                <a:ea typeface="Calibri" panose="020F0502020204030204" pitchFamily="34" charset="0"/>
              </a:rPr>
              <a:t> khoa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dẫn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Từ</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đánh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hoàn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nhiệm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vụ</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xét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khen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thưởng</a:t>
            </a:r>
            <a:r>
              <a:rPr lang="en-US" sz="1800" dirty="0">
                <a:effectLst/>
                <a:latin typeface="Times New Roman" panose="02020603050405020304" pitchFamily="18" charset="0"/>
                <a:ea typeface="Calibri" panose="020F0502020204030204" pitchFamily="34" charset="0"/>
              </a:rPr>
              <a:t> KHCN </a:t>
            </a:r>
            <a:r>
              <a:rPr lang="en-US" sz="1800" dirty="0" err="1">
                <a:effectLst/>
                <a:latin typeface="Times New Roman" panose="02020603050405020304" pitchFamily="18" charset="0"/>
                <a:ea typeface="Calibri" panose="020F0502020204030204" pitchFamily="34" charset="0"/>
              </a:rPr>
              <a:t>đối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vị</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Đồng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dựa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liệu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báo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cáo</a:t>
            </a:r>
            <a:r>
              <a:rPr lang="en-US" sz="1800" dirty="0">
                <a:effectLst/>
                <a:latin typeface="Times New Roman" panose="02020603050405020304" pitchFamily="18" charset="0"/>
                <a:ea typeface="Calibri" panose="020F0502020204030204" pitchFamily="34" charset="0"/>
              </a:rPr>
              <a:t>, HV </a:t>
            </a:r>
            <a:r>
              <a:rPr lang="en-US" sz="1800" dirty="0" err="1">
                <a:effectLst/>
                <a:latin typeface="Times New Roman" panose="02020603050405020304" pitchFamily="18" charset="0"/>
                <a:ea typeface="Calibri" panose="020F0502020204030204" pitchFamily="34" charset="0"/>
              </a:rPr>
              <a:t>cũng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ra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nâng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số</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dẫn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bố</a:t>
            </a:r>
            <a:r>
              <a:rPr lang="en-US" sz="1800" dirty="0">
                <a:effectLst/>
                <a:latin typeface="Times New Roman" panose="02020603050405020304" pitchFamily="18" charset="0"/>
                <a:ea typeface="Calibri" panose="020F0502020204030204" pitchFamily="34" charset="0"/>
              </a:rPr>
              <a:t> khoa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đoạn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tiếp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theo</a:t>
            </a:r>
            <a:r>
              <a:rPr lang="en-US" sz="1800" dirty="0">
                <a:effectLst/>
                <a:latin typeface="Times New Roman" panose="02020603050405020304" pitchFamily="18" charset="0"/>
                <a:ea typeface="Calibri" panose="020F0502020204030204" pitchFamily="34" charset="0"/>
              </a:rPr>
              <a:t> [MC973].</a:t>
            </a:r>
            <a:endParaRPr lang="en-US" dirty="0"/>
          </a:p>
        </p:txBody>
      </p:sp>
      <p:sp>
        <p:nvSpPr>
          <p:cNvPr id="5" name="TextBox 4">
            <a:extLst>
              <a:ext uri="{FF2B5EF4-FFF2-40B4-BE49-F238E27FC236}">
                <a16:creationId xmlns:a16="http://schemas.microsoft.com/office/drawing/2014/main" xmlns="" id="{272620E1-AD49-F2BC-9A72-ECF09F32C4A3}"/>
              </a:ext>
            </a:extLst>
          </p:cNvPr>
          <p:cNvSpPr txBox="1"/>
          <p:nvPr/>
        </p:nvSpPr>
        <p:spPr>
          <a:xfrm>
            <a:off x="11328400" y="280939"/>
            <a:ext cx="934720" cy="2585323"/>
          </a:xfrm>
          <a:prstGeom prst="rect">
            <a:avLst/>
          </a:prstGeom>
          <a:solidFill>
            <a:schemeClr val="accent4">
              <a:lumMod val="20000"/>
              <a:lumOff val="80000"/>
            </a:schemeClr>
          </a:solidFill>
        </p:spPr>
        <p:txBody>
          <a:bodyPr wrap="square" rtlCol="0">
            <a:spAutoFit/>
          </a:bodyPr>
          <a:lstStyle/>
          <a:p>
            <a:r>
              <a:rPr lang="vi-VN" sz="1600" dirty="0">
                <a:effectLst/>
                <a:latin typeface="Arial" panose="020B0604020202020204" pitchFamily="34" charset="0"/>
                <a:ea typeface="Arial" panose="020B0604020202020204" pitchFamily="34" charset="0"/>
                <a:cs typeface="Arial" panose="020B0604020202020204" pitchFamily="34" charset="0"/>
              </a:rPr>
              <a:t>Có </a:t>
            </a:r>
            <a:r>
              <a:rPr lang="vi-VN"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quy định cụ thể</a:t>
            </a:r>
            <a:r>
              <a:rPr lang="en-US"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US" sz="1600" b="1" baseline="30000" dirty="0">
                <a:solidFill>
                  <a:srgbClr val="0000FF"/>
                </a:solidFill>
                <a:effectLst/>
                <a:latin typeface="Arial" panose="020B0604020202020204" pitchFamily="34" charset="0"/>
                <a:ea typeface="Arial" panose="020B0604020202020204" pitchFamily="34" charset="0"/>
                <a:cs typeface="Arial" panose="020B0604020202020204" pitchFamily="34" charset="0"/>
              </a:rPr>
              <a:t>mc?1</a:t>
            </a:r>
            <a:r>
              <a:rPr lang="en-US"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vi-VN"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hệ thống theo dõi, giám sát</a:t>
            </a:r>
            <a:r>
              <a:rPr lang="en-US" sz="1600" b="1" baseline="30000" dirty="0">
                <a:solidFill>
                  <a:srgbClr val="0000FF"/>
                </a:solidFill>
                <a:effectLst/>
                <a:latin typeface="Arial" panose="020B0604020202020204" pitchFamily="34" charset="0"/>
                <a:ea typeface="Arial" panose="020B0604020202020204" pitchFamily="34" charset="0"/>
                <a:cs typeface="Arial" panose="020B0604020202020204" pitchFamily="34" charset="0"/>
              </a:rPr>
              <a:t> mc?2</a:t>
            </a:r>
            <a:r>
              <a:rPr lang="en-US"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a:t>
            </a:r>
            <a:r>
              <a:rPr lang="vi-VN"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US" dirty="0"/>
              <a:t>(23.3)</a:t>
            </a:r>
          </a:p>
        </p:txBody>
      </p:sp>
      <p:sp>
        <p:nvSpPr>
          <p:cNvPr id="8" name="TextBox 7">
            <a:extLst>
              <a:ext uri="{FF2B5EF4-FFF2-40B4-BE49-F238E27FC236}">
                <a16:creationId xmlns:a16="http://schemas.microsoft.com/office/drawing/2014/main" xmlns="" id="{5CFE01A6-7510-9213-648A-6DB73CC82148}"/>
              </a:ext>
            </a:extLst>
          </p:cNvPr>
          <p:cNvSpPr txBox="1"/>
          <p:nvPr/>
        </p:nvSpPr>
        <p:spPr>
          <a:xfrm>
            <a:off x="243840" y="4232393"/>
            <a:ext cx="11074400" cy="2308324"/>
          </a:xfrm>
          <a:prstGeom prst="rect">
            <a:avLst/>
          </a:prstGeom>
          <a:solidFill>
            <a:schemeClr val="accent4">
              <a:lumMod val="20000"/>
              <a:lumOff val="80000"/>
            </a:schemeClr>
          </a:solidFill>
        </p:spPr>
        <p:txBody>
          <a:bodyPr wrap="square" rtlCol="0">
            <a:spAutoFit/>
          </a:bodyPr>
          <a:lstStyle/>
          <a:p>
            <a:pPr algn="just"/>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chế</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lý</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hoạt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động</a:t>
            </a:r>
            <a:r>
              <a:rPr lang="en-US" sz="1800" dirty="0">
                <a:effectLst/>
                <a:latin typeface="Times New Roman" panose="02020603050405020304" pitchFamily="18" charset="0"/>
                <a:ea typeface="Calibri" panose="020F0502020204030204" pitchFamily="34" charset="0"/>
              </a:rPr>
              <a:t> KH&amp;CN, </a:t>
            </a:r>
            <a:r>
              <a:rPr lang="en-US" sz="1800" dirty="0" err="1">
                <a:effectLst/>
                <a:latin typeface="Times New Roman" panose="02020603050405020304" pitchFamily="18" charset="0"/>
                <a:ea typeface="Calibri" panose="020F0502020204030204" pitchFamily="34" charset="0"/>
              </a:rPr>
              <a:t>trong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phần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thứ</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năm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có</a:t>
            </a:r>
            <a:r>
              <a:rPr lang="en-US" sz="1800" dirty="0">
                <a:effectLst/>
                <a:latin typeface="Times New Roman" panose="02020603050405020304" pitchFamily="18" charset="0"/>
                <a:ea typeface="Calibri" panose="020F0502020204030204" pitchFamily="34" charset="0"/>
              </a:rPr>
              <a:t> </a:t>
            </a:r>
            <a:r>
              <a:rPr lang="en-US" sz="1800" b="1" dirty="0" err="1">
                <a:solidFill>
                  <a:srgbClr val="0000FF"/>
                </a:solidFill>
                <a:effectLst/>
                <a:latin typeface="Times New Roman" panose="02020603050405020304" pitchFamily="18" charset="0"/>
                <a:ea typeface="Calibri" panose="020F0502020204030204" pitchFamily="34" charset="0"/>
              </a:rPr>
              <a:t>quy</a:t>
            </a:r>
            <a:r>
              <a:rPr lang="en-US" sz="1800" b="1" dirty="0">
                <a:solidFill>
                  <a:srgbClr val="0000FF"/>
                </a:solidFill>
                <a:effectLst/>
                <a:latin typeface="Times New Roman" panose="02020603050405020304" pitchFamily="18" charset="0"/>
                <a:ea typeface="Calibri" panose="020F0502020204030204" pitchFamily="34" charset="0"/>
              </a:rPr>
              <a:t> </a:t>
            </a:r>
            <a:r>
              <a:rPr lang="en-US" sz="1800" b="1" dirty="0" err="1">
                <a:solidFill>
                  <a:srgbClr val="0000FF"/>
                </a:solidFill>
                <a:effectLst/>
                <a:latin typeface="Times New Roman" panose="02020603050405020304" pitchFamily="18" charset="0"/>
                <a:ea typeface="Calibri" panose="020F0502020204030204" pitchFamily="34" charset="0"/>
              </a:rPr>
              <a:t>định</a:t>
            </a:r>
            <a:r>
              <a:rPr lang="en-US" sz="1800" b="1" dirty="0">
                <a:solidFill>
                  <a:srgbClr val="0000FF"/>
                </a:solidFill>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lý</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nhằm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bảo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vệ</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sở</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hữu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kết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nghiên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cứu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cũng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như</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việc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giá</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thương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mại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hóa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phù</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hợp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nước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Chiến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phát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triển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HV [MC984, 997, 1002]. </a:t>
            </a:r>
            <a:r>
              <a:rPr lang="en-US" sz="1800" dirty="0" err="1">
                <a:effectLst/>
                <a:latin typeface="Times New Roman" panose="02020603050405020304" pitchFamily="18" charset="0"/>
                <a:ea typeface="Calibri" panose="020F0502020204030204" pitchFamily="34" charset="0"/>
              </a:rPr>
              <a:t>Nhằm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nâng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cao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nhận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trình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sở</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hữu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HV </a:t>
            </a:r>
            <a:r>
              <a:rPr lang="en-US" sz="1800" dirty="0" err="1">
                <a:effectLst/>
                <a:latin typeface="Times New Roman" panose="02020603050405020304" pitchFamily="18" charset="0"/>
                <a:ea typeface="Calibri" panose="020F0502020204030204" pitchFamily="34" charset="0"/>
              </a:rPr>
              <a:t>đã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lượt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tham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gia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tập</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huấn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sở</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hữu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[MC992]. </a:t>
            </a:r>
            <a:r>
              <a:rPr lang="en-US" sz="1800" dirty="0" err="1">
                <a:effectLst/>
                <a:latin typeface="Times New Roman" panose="02020603050405020304" pitchFamily="18" charset="0"/>
                <a:ea typeface="Calibri" panose="020F0502020204030204" pitchFamily="34" charset="0"/>
              </a:rPr>
              <a:t>Viện</a:t>
            </a:r>
            <a:r>
              <a:rPr lang="en-US" sz="1800" dirty="0">
                <a:effectLst/>
                <a:latin typeface="Times New Roman" panose="02020603050405020304" pitchFamily="18" charset="0"/>
                <a:ea typeface="Calibri" panose="020F0502020204030204" pitchFamily="34" charset="0"/>
              </a:rPr>
              <a:t> NCKH </a:t>
            </a:r>
            <a:r>
              <a:rPr lang="en-US" sz="1800" dirty="0" err="1">
                <a:effectLst/>
                <a:latin typeface="Times New Roman" panose="02020603050405020304" pitchFamily="18" charset="0"/>
                <a:ea typeface="Calibri" panose="020F0502020204030204" pitchFamily="34" charset="0"/>
              </a:rPr>
              <a:t>với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vai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trò</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thường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trực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tổ</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lý</a:t>
            </a:r>
            <a:r>
              <a:rPr lang="en-US" sz="1800" dirty="0">
                <a:effectLst/>
                <a:latin typeface="Times New Roman" panose="02020603050405020304" pitchFamily="18" charset="0"/>
                <a:ea typeface="Calibri" panose="020F0502020204030204" pitchFamily="34" charset="0"/>
              </a:rPr>
              <a:t> SHTT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HV </a:t>
            </a:r>
            <a:r>
              <a:rPr lang="en-US" sz="1800" dirty="0" err="1">
                <a:effectLst/>
                <a:latin typeface="Times New Roman" panose="02020603050405020304" pitchFamily="18" charset="0"/>
                <a:ea typeface="Calibri" panose="020F0502020204030204" pitchFamily="34" charset="0"/>
              </a:rPr>
              <a:t>cũng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những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phân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công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cụ</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thể</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cho</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bộ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chuyên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trách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lý</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[MC1001]. </a:t>
            </a:r>
            <a:r>
              <a:rPr lang="en-US" sz="1800" dirty="0" err="1">
                <a:effectLst/>
                <a:latin typeface="Times New Roman" panose="02020603050405020304" pitchFamily="18" charset="0"/>
                <a:ea typeface="Calibri" panose="020F0502020204030204" pitchFamily="34" charset="0"/>
              </a:rPr>
              <a:t>Trước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đó</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khi</a:t>
            </a:r>
            <a:r>
              <a:rPr lang="en-US" sz="1800" dirty="0">
                <a:effectLst/>
                <a:latin typeface="Times New Roman" panose="02020603050405020304" pitchFamily="18" charset="0"/>
                <a:ea typeface="Calibri" panose="020F0502020204030204" pitchFamily="34" charset="0"/>
              </a:rPr>
              <a:t> ban </a:t>
            </a:r>
            <a:r>
              <a:rPr lang="en-US" sz="1800" dirty="0" err="1">
                <a:effectLst/>
                <a:latin typeface="Times New Roman" panose="02020603050405020304" pitchFamily="18" charset="0"/>
                <a:ea typeface="Calibri" panose="020F0502020204030204" pitchFamily="34" charset="0"/>
              </a:rPr>
              <a:t>hành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định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về</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liêm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chính</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học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thuật</a:t>
            </a:r>
            <a:r>
              <a:rPr lang="en-US" sz="1800" dirty="0">
                <a:effectLst/>
                <a:latin typeface="Times New Roman" panose="02020603050405020304" pitchFamily="18" charset="0"/>
                <a:ea typeface="Calibri" panose="020F0502020204030204" pitchFamily="34" charset="0"/>
              </a:rPr>
              <a:t>, HV </a:t>
            </a:r>
            <a:r>
              <a:rPr lang="en-US" sz="1800" dirty="0" err="1">
                <a:effectLst/>
                <a:latin typeface="Times New Roman" panose="02020603050405020304" pitchFamily="18" charset="0"/>
                <a:ea typeface="Calibri" panose="020F0502020204030204" pitchFamily="34" charset="0"/>
              </a:rPr>
              <a:t>đã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đồng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thời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mua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và</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dụng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phần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mềm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kiểm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mức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độ</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trùng</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lặp</a:t>
            </a:r>
            <a:r>
              <a:rPr lang="en-US" sz="1800" dirty="0">
                <a:effectLst/>
                <a:latin typeface="Times New Roman" panose="02020603050405020304" pitchFamily="18" charset="0"/>
                <a:ea typeface="Calibri" panose="020F0502020204030204" pitchFamily="34" charset="0"/>
              </a:rPr>
              <a:t> Turnitin </a:t>
            </a:r>
            <a:r>
              <a:rPr lang="en-US" sz="1800" dirty="0" err="1">
                <a:effectLst/>
                <a:latin typeface="Times New Roman" panose="02020603050405020304" pitchFamily="18" charset="0"/>
                <a:ea typeface="Calibri" panose="020F0502020204030204" pitchFamily="34" charset="0"/>
              </a:rPr>
              <a:t>đối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với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tất</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cả</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các</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tài</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sản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của</a:t>
            </a:r>
            <a:r>
              <a:rPr lang="en-US" sz="1800" dirty="0">
                <a:effectLst/>
                <a:latin typeface="Times New Roman" panose="02020603050405020304" pitchFamily="18" charset="0"/>
                <a:ea typeface="Calibri" panose="020F0502020204030204" pitchFamily="34" charset="0"/>
              </a:rPr>
              <a:t> HV </a:t>
            </a:r>
            <a:r>
              <a:rPr lang="en-US" sz="1800" dirty="0" err="1">
                <a:effectLst/>
                <a:latin typeface="Times New Roman" panose="02020603050405020304" pitchFamily="18" charset="0"/>
                <a:ea typeface="Calibri" panose="020F0502020204030204" pitchFamily="34" charset="0"/>
              </a:rPr>
              <a:t>nhằm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ngăn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chặn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hạn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chế</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việc</a:t>
            </a:r>
            <a:r>
              <a:rPr lang="en-US" sz="1800" dirty="0">
                <a:effectLst/>
                <a:latin typeface="Times New Roman" panose="02020603050405020304" pitchFamily="18" charset="0"/>
                <a:ea typeface="Calibri" panose="020F0502020204030204" pitchFamily="34" charset="0"/>
              </a:rPr>
              <a:t> vi </a:t>
            </a:r>
            <a:r>
              <a:rPr lang="en-US" sz="1800" dirty="0" err="1">
                <a:effectLst/>
                <a:latin typeface="Times New Roman" panose="02020603050405020304" pitchFamily="18" charset="0"/>
                <a:ea typeface="Calibri" panose="020F0502020204030204" pitchFamily="34" charset="0"/>
              </a:rPr>
              <a:t>phạm</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quyền</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sở</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hữu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trí</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tuệ</a:t>
            </a:r>
            <a:r>
              <a:rPr lang="en-US" sz="1800" dirty="0">
                <a:effectLst/>
                <a:latin typeface="Times New Roman" panose="02020603050405020304" pitchFamily="18" charset="0"/>
                <a:ea typeface="Calibri" panose="020F0502020204030204" pitchFamily="34" charset="0"/>
              </a:rPr>
              <a:t> [MC996].</a:t>
            </a:r>
            <a:endParaRPr lang="en-US" dirty="0"/>
          </a:p>
        </p:txBody>
      </p:sp>
      <p:sp>
        <p:nvSpPr>
          <p:cNvPr id="9" name="TextBox 8">
            <a:extLst>
              <a:ext uri="{FF2B5EF4-FFF2-40B4-BE49-F238E27FC236}">
                <a16:creationId xmlns:a16="http://schemas.microsoft.com/office/drawing/2014/main" xmlns="" id="{0D938DC3-D3EC-42E9-A4C9-78D34520AEDA}"/>
              </a:ext>
            </a:extLst>
          </p:cNvPr>
          <p:cNvSpPr txBox="1"/>
          <p:nvPr/>
        </p:nvSpPr>
        <p:spPr>
          <a:xfrm>
            <a:off x="11292840" y="3685807"/>
            <a:ext cx="934720" cy="2339102"/>
          </a:xfrm>
          <a:prstGeom prst="rect">
            <a:avLst/>
          </a:prstGeom>
          <a:solidFill>
            <a:schemeClr val="accent2">
              <a:lumMod val="20000"/>
              <a:lumOff val="80000"/>
            </a:schemeClr>
          </a:solidFill>
        </p:spPr>
        <p:txBody>
          <a:bodyPr wrap="square" rtlCol="0">
            <a:spAutoFit/>
          </a:bodyPr>
          <a:lstStyle/>
          <a:p>
            <a:r>
              <a:rPr lang="vi-VN" sz="1600" dirty="0">
                <a:effectLst/>
                <a:latin typeface="Arial" panose="020B0604020202020204" pitchFamily="34" charset="0"/>
                <a:ea typeface="Arial" panose="020B0604020202020204" pitchFamily="34" charset="0"/>
                <a:cs typeface="Arial" panose="020B0604020202020204" pitchFamily="34" charset="0"/>
              </a:rPr>
              <a:t>Có </a:t>
            </a:r>
            <a:r>
              <a:rPr lang="vi-VN"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quy định cụ thể</a:t>
            </a:r>
            <a:r>
              <a:rPr lang="en-US" sz="1600" dirty="0">
                <a:effectLst/>
                <a:latin typeface="+mn-lt"/>
                <a:ea typeface="Calibri"/>
              </a:rPr>
              <a:t>TSTT </a:t>
            </a:r>
            <a:r>
              <a:rPr lang="en-US" sz="1600" b="1" baseline="30000" dirty="0">
                <a:solidFill>
                  <a:srgbClr val="0000FF"/>
                </a:solidFill>
                <a:effectLst/>
                <a:latin typeface="Arial" panose="020B0604020202020204" pitchFamily="34" charset="0"/>
                <a:ea typeface="Arial" panose="020B0604020202020204" pitchFamily="34" charset="0"/>
                <a:cs typeface="Arial" panose="020B0604020202020204" pitchFamily="34" charset="0"/>
              </a:rPr>
              <a:t>mc?1</a:t>
            </a:r>
            <a:r>
              <a:rPr lang="en-US"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vi-VN"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hệ thống theo dõi, </a:t>
            </a:r>
            <a:r>
              <a:rPr lang="en-US"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GS </a:t>
            </a:r>
            <a:r>
              <a:rPr lang="en-US" sz="1600" b="1" baseline="30000" dirty="0">
                <a:solidFill>
                  <a:srgbClr val="0000FF"/>
                </a:solidFill>
                <a:effectLst/>
                <a:latin typeface="Arial" panose="020B0604020202020204" pitchFamily="34" charset="0"/>
                <a:ea typeface="Arial" panose="020B0604020202020204" pitchFamily="34" charset="0"/>
                <a:cs typeface="Arial" panose="020B0604020202020204" pitchFamily="34" charset="0"/>
              </a:rPr>
              <a:t>mc?2</a:t>
            </a:r>
            <a:r>
              <a:rPr lang="en-US"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a:t>
            </a:r>
            <a:r>
              <a:rPr lang="vi-VN" sz="1600" dirty="0">
                <a:solidFill>
                  <a:srgbClr val="0000FF"/>
                </a:solidFill>
                <a:effectLst/>
                <a:latin typeface="Arial" panose="020B0604020202020204" pitchFamily="34" charset="0"/>
                <a:ea typeface="Arial" panose="020B0604020202020204" pitchFamily="34" charset="0"/>
                <a:cs typeface="Arial" panose="020B0604020202020204" pitchFamily="34" charset="0"/>
              </a:rPr>
              <a:t> </a:t>
            </a:r>
            <a:r>
              <a:rPr lang="en-US" dirty="0"/>
              <a:t>(23.4)</a:t>
            </a:r>
          </a:p>
        </p:txBody>
      </p:sp>
    </p:spTree>
    <p:extLst>
      <p:ext uri="{BB962C8B-B14F-4D97-AF65-F5344CB8AC3E}">
        <p14:creationId xmlns:p14="http://schemas.microsoft.com/office/powerpoint/2010/main" val="269773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6EB72F7E-271E-F04A-8FC0-3E504CF1AE35}"/>
              </a:ext>
            </a:extLst>
          </p:cNvPr>
          <p:cNvSpPr txBox="1"/>
          <p:nvPr/>
        </p:nvSpPr>
        <p:spPr>
          <a:xfrm>
            <a:off x="71120" y="274320"/>
            <a:ext cx="10759440" cy="3139321"/>
          </a:xfrm>
          <a:prstGeom prst="rect">
            <a:avLst/>
          </a:prstGeom>
          <a:solidFill>
            <a:schemeClr val="bg2"/>
          </a:solidFill>
        </p:spPr>
        <p:txBody>
          <a:bodyPr wrap="square" rtlCol="0">
            <a:spAutoFit/>
          </a:bodyPr>
          <a:lstStyle/>
          <a:p>
            <a:pPr algn="just"/>
            <a:r>
              <a:rPr lang="en-US" sz="2200" dirty="0" err="1">
                <a:effectLst/>
                <a:latin typeface="Arial" panose="020B0604020202020204" pitchFamily="34" charset="0"/>
                <a:ea typeface="Calibri" panose="020F0502020204030204" pitchFamily="34" charset="0"/>
                <a:cs typeface="Arial" panose="020B0604020202020204" pitchFamily="34" charset="0"/>
              </a:rPr>
              <a:t>Trên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cơ</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sở</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nghiên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cứu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kỹ</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văn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bản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thông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tư</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hướng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dẫn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quản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lý</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hạng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mục</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cho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hoạt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động</a:t>
            </a:r>
            <a:r>
              <a:rPr lang="en-US" sz="2200" dirty="0">
                <a:effectLst/>
                <a:latin typeface="Arial" panose="020B0604020202020204" pitchFamily="34" charset="0"/>
                <a:ea typeface="Calibri" panose="020F0502020204030204" pitchFamily="34" charset="0"/>
                <a:cs typeface="Arial" panose="020B0604020202020204" pitchFamily="34" charset="0"/>
              </a:rPr>
              <a:t> KHCN, HV </a:t>
            </a:r>
            <a:r>
              <a:rPr lang="en-US" sz="2200" dirty="0" err="1">
                <a:effectLst/>
                <a:latin typeface="Arial" panose="020B0604020202020204" pitchFamily="34" charset="0"/>
                <a:ea typeface="Calibri" panose="020F0502020204030204" pitchFamily="34" charset="0"/>
                <a:cs typeface="Arial" panose="020B0604020202020204" pitchFamily="34" charset="0"/>
              </a:rPr>
              <a:t>đã</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xây</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dựng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một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văn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bản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hệ</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thống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hướng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dẫn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về</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định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mức</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và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mục</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giúp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bộ</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giảng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dễ</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dàng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trong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việc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lập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dự</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toán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quyết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toán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sản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phẩm</a:t>
            </a:r>
            <a:r>
              <a:rPr lang="en-US" sz="2200" dirty="0">
                <a:effectLst/>
                <a:latin typeface="Arial" panose="020B0604020202020204" pitchFamily="34" charset="0"/>
                <a:ea typeface="Calibri" panose="020F0502020204030204" pitchFamily="34" charset="0"/>
                <a:cs typeface="Arial" panose="020B0604020202020204" pitchFamily="34" charset="0"/>
              </a:rPr>
              <a:t> khoa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[MC1007, 1010].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loại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hình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hoạt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động</a:t>
            </a:r>
            <a:r>
              <a:rPr lang="en-US" sz="2200" dirty="0">
                <a:effectLst/>
                <a:latin typeface="Arial" panose="020B0604020202020204" pitchFamily="34" charset="0"/>
                <a:ea typeface="Calibri" panose="020F0502020204030204" pitchFamily="34" charset="0"/>
                <a:cs typeface="Arial" panose="020B0604020202020204" pitchFamily="34" charset="0"/>
              </a:rPr>
              <a:t> KH&amp;CN </a:t>
            </a:r>
            <a:r>
              <a:rPr lang="en-US" sz="2200" dirty="0" err="1">
                <a:effectLst/>
                <a:latin typeface="Arial" panose="020B0604020202020204" pitchFamily="34" charset="0"/>
                <a:ea typeface="Calibri" panose="020F0502020204030204" pitchFamily="34" charset="0"/>
                <a:cs typeface="Arial" panose="020B0604020202020204" pitchFamily="34" charset="0"/>
              </a:rPr>
              <a:t>được</a:t>
            </a:r>
            <a:r>
              <a:rPr lang="en-US" sz="2200" dirty="0">
                <a:effectLst/>
                <a:latin typeface="Arial" panose="020B0604020202020204" pitchFamily="34" charset="0"/>
                <a:ea typeface="Calibri" panose="020F0502020204030204" pitchFamily="34" charset="0"/>
                <a:cs typeface="Arial" panose="020B0604020202020204" pitchFamily="34" charset="0"/>
              </a:rPr>
              <a:t> HVNH chi </a:t>
            </a:r>
            <a:r>
              <a:rPr lang="en-US" sz="2200" dirty="0" err="1">
                <a:effectLst/>
                <a:latin typeface="Arial" panose="020B0604020202020204" pitchFamily="34" charset="0"/>
                <a:ea typeface="Calibri" panose="020F0502020204030204" pitchFamily="34" charset="0"/>
                <a:cs typeface="Arial" panose="020B0604020202020204" pitchFamily="34" charset="0"/>
              </a:rPr>
              <a:t>trả</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kinh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bao </a:t>
            </a:r>
            <a:r>
              <a:rPr lang="en-US" sz="2200" dirty="0" err="1">
                <a:effectLst/>
                <a:latin typeface="Arial" panose="020B0604020202020204" pitchFamily="34" charset="0"/>
                <a:ea typeface="Calibri" panose="020F0502020204030204" pitchFamily="34" charset="0"/>
                <a:cs typeface="Arial" panose="020B0604020202020204" pitchFamily="34" charset="0"/>
              </a:rPr>
              <a:t>gồm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đề</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đề</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cấp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cơ</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sở</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kinh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thực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hiện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kinh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quản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lý</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đề</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xuất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nhiệm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vụ</a:t>
            </a:r>
            <a:r>
              <a:rPr lang="en-US" sz="2200" dirty="0">
                <a:effectLst/>
                <a:latin typeface="Arial" panose="020B0604020202020204" pitchFamily="34" charset="0"/>
                <a:ea typeface="Calibri" panose="020F0502020204030204" pitchFamily="34" charset="0"/>
                <a:cs typeface="Arial" panose="020B0604020202020204" pitchFamily="34" charset="0"/>
              </a:rPr>
              <a:t> KH&amp;CN </a:t>
            </a:r>
            <a:r>
              <a:rPr lang="en-US" sz="2200" dirty="0" err="1">
                <a:effectLst/>
                <a:latin typeface="Arial" panose="020B0604020202020204" pitchFamily="34" charset="0"/>
                <a:ea typeface="Calibri" panose="020F0502020204030204" pitchFamily="34" charset="0"/>
                <a:cs typeface="Arial" panose="020B0604020202020204" pitchFamily="34" charset="0"/>
              </a:rPr>
              <a:t>cấp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Nhà</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nước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cấp</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Bộ</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tổ</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chức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các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sự</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kiện</a:t>
            </a:r>
            <a:r>
              <a:rPr lang="en-US" sz="2200" dirty="0">
                <a:effectLst/>
                <a:latin typeface="Arial" panose="020B0604020202020204" pitchFamily="34" charset="0"/>
                <a:ea typeface="Calibri" panose="020F0502020204030204" pitchFamily="34" charset="0"/>
                <a:cs typeface="Arial" panose="020B0604020202020204" pitchFamily="34" charset="0"/>
              </a:rPr>
              <a:t> khoa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biên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soạn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liệu</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phục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vụ</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đào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tạo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hỗ</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trợ</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công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bố</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quốc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tế</a:t>
            </a:r>
            <a:r>
              <a:rPr lang="en-US" sz="2200" dirty="0">
                <a:effectLst/>
                <a:latin typeface="Arial" panose="020B0604020202020204" pitchFamily="34" charset="0"/>
                <a:ea typeface="Calibri" panose="020F0502020204030204" pitchFamily="34" charset="0"/>
                <a:cs typeface="Arial" panose="020B0604020202020204" pitchFamily="34" charset="0"/>
              </a:rPr>
              <a:t>, chi </a:t>
            </a:r>
            <a:r>
              <a:rPr lang="en-US" sz="2200" dirty="0" err="1">
                <a:effectLst/>
                <a:latin typeface="Arial" panose="020B0604020202020204" pitchFamily="34" charset="0"/>
                <a:ea typeface="Calibri" panose="020F0502020204030204" pitchFamily="34" charset="0"/>
                <a:cs typeface="Arial" panose="020B0604020202020204" pitchFamily="34" charset="0"/>
              </a:rPr>
              <a:t>phí</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tham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dự</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hội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thảo</a:t>
            </a:r>
            <a:r>
              <a:rPr lang="en-US" sz="2200" dirty="0">
                <a:effectLst/>
                <a:latin typeface="Arial" panose="020B0604020202020204" pitchFamily="34" charset="0"/>
                <a:ea typeface="Calibri" panose="020F0502020204030204" pitchFamily="34" charset="0"/>
                <a:cs typeface="Arial" panose="020B0604020202020204" pitchFamily="34" charset="0"/>
              </a:rPr>
              <a:t> khoa </a:t>
            </a:r>
            <a:r>
              <a:rPr lang="en-US" sz="2200" dirty="0" err="1">
                <a:effectLst/>
                <a:latin typeface="Arial" panose="020B0604020202020204" pitchFamily="34" charset="0"/>
                <a:ea typeface="Calibri" panose="020F0502020204030204" pitchFamily="34" charset="0"/>
                <a:cs typeface="Arial" panose="020B0604020202020204" pitchFamily="34" charset="0"/>
              </a:rPr>
              <a:t>học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quốc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tế</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tại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nước</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ngoài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hoạt</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động</a:t>
            </a:r>
            <a:r>
              <a:rPr lang="en-US" sz="2200" dirty="0">
                <a:effectLst/>
                <a:latin typeface="Arial" panose="020B0604020202020204" pitchFamily="34" charset="0"/>
                <a:ea typeface="Calibri" panose="020F0502020204030204" pitchFamily="34" charset="0"/>
                <a:cs typeface="Arial" panose="020B0604020202020204" pitchFamily="34" charset="0"/>
              </a:rPr>
              <a:t> NCKH </a:t>
            </a:r>
            <a:r>
              <a:rPr lang="en-US" sz="2200" dirty="0" err="1">
                <a:effectLst/>
                <a:latin typeface="Arial" panose="020B0604020202020204" pitchFamily="34" charset="0"/>
                <a:ea typeface="Calibri" panose="020F0502020204030204" pitchFamily="34" charset="0"/>
                <a:cs typeface="Arial" panose="020B0604020202020204" pitchFamily="34" charset="0"/>
              </a:rPr>
              <a:t>của</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sinh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viên</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giải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thưởng</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sinh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viên</a:t>
            </a:r>
            <a:r>
              <a:rPr lang="en-US" sz="2200" dirty="0">
                <a:effectLst/>
                <a:latin typeface="Arial" panose="020B0604020202020204" pitchFamily="34" charset="0"/>
                <a:ea typeface="Calibri" panose="020F0502020204030204" pitchFamily="34" charset="0"/>
                <a:cs typeface="Arial" panose="020B0604020202020204" pitchFamily="34" charset="0"/>
              </a:rPr>
              <a:t> NCKH, </a:t>
            </a:r>
            <a:r>
              <a:rPr lang="en-US" sz="2200" dirty="0" err="1">
                <a:effectLst/>
                <a:latin typeface="Arial" panose="020B0604020202020204" pitchFamily="34" charset="0"/>
                <a:ea typeface="Calibri" panose="020F0502020204030204" pitchFamily="34" charset="0"/>
                <a:cs typeface="Arial" panose="020B0604020202020204" pitchFamily="34" charset="0"/>
              </a:rPr>
              <a:t>hội</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thảo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tọa</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đàm</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dành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cho</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sinh</a:t>
            </a:r>
            <a:r>
              <a:rPr lang="en-US" sz="2200" dirty="0">
                <a:effectLst/>
                <a:latin typeface="Arial" panose="020B0604020202020204" pitchFamily="34" charset="0"/>
                <a:ea typeface="Calibri" panose="020F0502020204030204" pitchFamily="34" charset="0"/>
                <a:cs typeface="Arial" panose="020B0604020202020204" pitchFamily="34" charset="0"/>
              </a:rPr>
              <a:t> </a:t>
            </a:r>
            <a:r>
              <a:rPr lang="en-US" sz="2200" dirty="0" err="1">
                <a:effectLst/>
                <a:latin typeface="Arial" panose="020B0604020202020204" pitchFamily="34" charset="0"/>
                <a:ea typeface="Calibri" panose="020F0502020204030204" pitchFamily="34" charset="0"/>
                <a:cs typeface="Arial" panose="020B0604020202020204" pitchFamily="34" charset="0"/>
              </a:rPr>
              <a:t>viên</a:t>
            </a:r>
            <a:r>
              <a:rPr lang="en-US" sz="2200" dirty="0">
                <a:effectLst/>
                <a:latin typeface="Arial" panose="020B0604020202020204" pitchFamily="34" charset="0"/>
                <a:ea typeface="Calibri" panose="020F050202020403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971A7670-A570-FDE0-B959-A5010479E903}"/>
              </a:ext>
            </a:extLst>
          </p:cNvPr>
          <p:cNvSpPr txBox="1"/>
          <p:nvPr/>
        </p:nvSpPr>
        <p:spPr>
          <a:xfrm>
            <a:off x="81280" y="3752195"/>
            <a:ext cx="10485120" cy="3170099"/>
          </a:xfrm>
          <a:prstGeom prst="rect">
            <a:avLst/>
          </a:prstGeom>
          <a:solidFill>
            <a:schemeClr val="accent4">
              <a:lumMod val="20000"/>
              <a:lumOff val="80000"/>
            </a:schemeClr>
          </a:solidFill>
        </p:spPr>
        <p:txBody>
          <a:bodyPr wrap="square" rtlCol="0">
            <a:spAutoFit/>
          </a:bodyPr>
          <a:lstStyle/>
          <a:p>
            <a:r>
              <a:rPr lang="en-US" sz="2000" dirty="0">
                <a:effectLst/>
                <a:latin typeface="Arial" panose="020B0604020202020204" pitchFamily="34" charset="0"/>
                <a:ea typeface="Calibri" panose="020F0502020204030204" pitchFamily="34" charset="0"/>
                <a:cs typeface="Arial" panose="020B0604020202020204" pitchFamily="34" charset="0"/>
              </a:rPr>
              <a:t>HV </a:t>
            </a:r>
            <a:r>
              <a:rPr lang="en-US" sz="2000" dirty="0" err="1">
                <a:effectLst/>
                <a:latin typeface="Arial" panose="020B0604020202020204" pitchFamily="34" charset="0"/>
                <a:ea typeface="Calibri" panose="020F0502020204030204" pitchFamily="34" charset="0"/>
                <a:cs typeface="Arial" panose="020B0604020202020204" pitchFamily="34" charset="0"/>
              </a:rPr>
              <a:t>đã</a:t>
            </a:r>
            <a:r>
              <a:rPr lang="en-US" sz="2000" dirty="0">
                <a:effectLst/>
                <a:latin typeface="Arial" panose="020B0604020202020204" pitchFamily="34" charset="0"/>
                <a:ea typeface="Calibri" panose="020F0502020204030204" pitchFamily="34" charset="0"/>
                <a:cs typeface="Arial" panose="020B0604020202020204" pitchFamily="34" charset="0"/>
              </a:rPr>
              <a:t> ban </a:t>
            </a:r>
            <a:r>
              <a:rPr lang="en-US" sz="2000" dirty="0" err="1">
                <a:effectLst/>
                <a:latin typeface="Arial" panose="020B0604020202020204" pitchFamily="34" charset="0"/>
                <a:ea typeface="Calibri" panose="020F0502020204030204" pitchFamily="34" charset="0"/>
                <a:cs typeface="Arial" panose="020B0604020202020204" pitchFamily="34" charset="0"/>
              </a:rPr>
              <a:t>hành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Quy</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chế</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lý</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hoạt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động</a:t>
            </a:r>
            <a:r>
              <a:rPr lang="en-US" sz="2000" dirty="0">
                <a:effectLst/>
                <a:latin typeface="Arial" panose="020B0604020202020204" pitchFamily="34" charset="0"/>
                <a:ea typeface="Calibri" panose="020F0502020204030204" pitchFamily="34" charset="0"/>
                <a:cs typeface="Arial" panose="020B0604020202020204" pitchFamily="34" charset="0"/>
              </a:rPr>
              <a:t> KH&amp;CN, </a:t>
            </a:r>
            <a:r>
              <a:rPr lang="en-US" sz="2000" dirty="0" err="1">
                <a:effectLst/>
                <a:latin typeface="Arial" panose="020B0604020202020204" pitchFamily="34" charset="0"/>
                <a:ea typeface="Calibri" panose="020F0502020204030204" pitchFamily="34" charset="0"/>
                <a:cs typeface="Arial" panose="020B0604020202020204" pitchFamily="34" charset="0"/>
              </a:rPr>
              <a:t>trong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đó</a:t>
            </a:r>
            <a:r>
              <a:rPr lang="en-US" sz="2000" dirty="0">
                <a:effectLst/>
                <a:latin typeface="Arial" panose="020B0604020202020204" pitchFamily="34" charset="0"/>
                <a:ea typeface="Calibri" panose="020F0502020204030204" pitchFamily="34" charset="0"/>
                <a:cs typeface="Arial" panose="020B0604020202020204" pitchFamily="34" charset="0"/>
              </a:rPr>
              <a:t> bao </a:t>
            </a:r>
            <a:r>
              <a:rPr lang="en-US" sz="2000" dirty="0" err="1">
                <a:effectLst/>
                <a:latin typeface="Arial" panose="020B0604020202020204" pitchFamily="34" charset="0"/>
                <a:ea typeface="Calibri" panose="020F0502020204030204" pitchFamily="34" charset="0"/>
                <a:cs typeface="Arial" panose="020B0604020202020204" pitchFamily="34" charset="0"/>
              </a:rPr>
              <a:t>gồm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FF"/>
                </a:solidFill>
                <a:effectLst/>
                <a:latin typeface="Arial" panose="020B0604020202020204" pitchFamily="34" charset="0"/>
                <a:ea typeface="Calibri" panose="020F0502020204030204" pitchFamily="34" charset="0"/>
                <a:cs typeface="Arial" panose="020B0604020202020204" pitchFamily="34" charset="0"/>
              </a:rPr>
              <a:t>quy</a:t>
            </a:r>
            <a:r>
              <a:rPr lang="en-US"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FF"/>
                </a:solidFill>
                <a:effectLst/>
                <a:latin typeface="Arial" panose="020B0604020202020204" pitchFamily="34" charset="0"/>
                <a:ea typeface="Calibri" panose="020F0502020204030204" pitchFamily="34" charset="0"/>
                <a:cs typeface="Arial" panose="020B0604020202020204" pitchFamily="34" charset="0"/>
              </a:rPr>
              <a:t>định</a:t>
            </a:r>
            <a:r>
              <a:rPr lang="en-US"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chuyển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tài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án</a:t>
            </a:r>
            <a:r>
              <a:rPr lang="en-US" sz="2000" dirty="0">
                <a:effectLst/>
                <a:latin typeface="Arial" panose="020B0604020202020204" pitchFamily="34" charset="0"/>
                <a:ea typeface="Calibri" panose="020F0502020204030204" pitchFamily="34" charset="0"/>
                <a:cs typeface="Arial" panose="020B0604020202020204" pitchFamily="34" charset="0"/>
              </a:rPr>
              <a:t> NCKH </a:t>
            </a:r>
            <a:r>
              <a:rPr lang="en-US" sz="2000" dirty="0" err="1">
                <a:effectLst/>
                <a:latin typeface="Arial" panose="020B0604020202020204" pitchFamily="34" charset="0"/>
                <a:ea typeface="Calibri" panose="020F0502020204030204" pitchFamily="34" charset="0"/>
                <a:cs typeface="Arial" panose="020B0604020202020204" pitchFamily="34" charset="0"/>
              </a:rPr>
              <a:t>tại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phần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thứ</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nhất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thương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mại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hóa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nghiên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cứu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tại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phần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thứ</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năm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cạnh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đó</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năm</a:t>
            </a:r>
            <a:r>
              <a:rPr lang="en-US" sz="2000" dirty="0">
                <a:effectLst/>
                <a:latin typeface="Arial" panose="020B0604020202020204" pitchFamily="34" charset="0"/>
                <a:ea typeface="Calibri" panose="020F0502020204030204" pitchFamily="34" charset="0"/>
                <a:cs typeface="Arial" panose="020B0604020202020204" pitchFamily="34" charset="0"/>
              </a:rPr>
              <a:t> 2019, HV </a:t>
            </a:r>
            <a:r>
              <a:rPr lang="en-US" sz="2000" dirty="0" err="1">
                <a:effectLst/>
                <a:latin typeface="Arial" panose="020B0604020202020204" pitchFamily="34" charset="0"/>
                <a:ea typeface="Calibri" panose="020F0502020204030204" pitchFamily="34" charset="0"/>
                <a:cs typeface="Arial" panose="020B0604020202020204" pitchFamily="34" charset="0"/>
              </a:rPr>
              <a:t>đã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thành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lập</a:t>
            </a:r>
            <a:r>
              <a:rPr lang="en-US" sz="2000" dirty="0">
                <a:effectLst/>
                <a:latin typeface="Arial" panose="020B0604020202020204" pitchFamily="34" charset="0"/>
                <a:ea typeface="Calibri" panose="020F0502020204030204" pitchFamily="34" charset="0"/>
                <a:cs typeface="Arial" panose="020B0604020202020204" pitchFamily="34" charset="0"/>
              </a:rPr>
              <a:t> Ban </a:t>
            </a:r>
            <a:r>
              <a:rPr lang="en-US" sz="2000" dirty="0" err="1">
                <a:effectLst/>
                <a:latin typeface="Arial" panose="020B0604020202020204" pitchFamily="34" charset="0"/>
                <a:ea typeface="Calibri" panose="020F0502020204030204" pitchFamily="34" charset="0"/>
                <a:cs typeface="Arial" panose="020B0604020202020204" pitchFamily="34" charset="0"/>
              </a:rPr>
              <a:t>Khởi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nghiệp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với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tiêu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tham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mưu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cho</a:t>
            </a:r>
            <a:r>
              <a:rPr lang="en-US" sz="2000" dirty="0">
                <a:effectLst/>
                <a:latin typeface="Arial" panose="020B0604020202020204" pitchFamily="34" charset="0"/>
                <a:ea typeface="Calibri" panose="020F0502020204030204" pitchFamily="34" charset="0"/>
                <a:cs typeface="Arial" panose="020B0604020202020204" pitchFamily="34" charset="0"/>
              </a:rPr>
              <a:t> Ban </a:t>
            </a:r>
            <a:r>
              <a:rPr lang="en-US" sz="2000" dirty="0" err="1">
                <a:effectLst/>
                <a:latin typeface="Arial" panose="020B0604020202020204" pitchFamily="34" charset="0"/>
                <a:ea typeface="Calibri" panose="020F0502020204030204" pitchFamily="34" charset="0"/>
                <a:cs typeface="Arial" panose="020B0604020202020204" pitchFamily="34" charset="0"/>
              </a:rPr>
              <a:t>Giám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đốc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triển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khai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công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khởi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nghiệp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tại</a:t>
            </a:r>
            <a:r>
              <a:rPr lang="en-US" sz="2000" dirty="0">
                <a:effectLst/>
                <a:latin typeface="Arial" panose="020B0604020202020204" pitchFamily="34" charset="0"/>
                <a:ea typeface="Calibri" panose="020F0502020204030204" pitchFamily="34" charset="0"/>
                <a:cs typeface="Arial" panose="020B0604020202020204" pitchFamily="34" charset="0"/>
              </a:rPr>
              <a:t> HV </a:t>
            </a:r>
            <a:r>
              <a:rPr lang="en-US" sz="2000" dirty="0" err="1">
                <a:effectLst/>
                <a:latin typeface="Arial" panose="020B0604020202020204" pitchFamily="34" charset="0"/>
                <a:ea typeface="Calibri" panose="020F0502020204030204" pitchFamily="34" charset="0"/>
                <a:cs typeface="Arial" panose="020B0604020202020204" pitchFamily="34" charset="0"/>
              </a:rPr>
              <a:t>theo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quyết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định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Thủ</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tướng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Chính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phủ</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Bộ</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Giáo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dục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Đào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tạo</a:t>
            </a:r>
            <a:r>
              <a:rPr lang="en-US" sz="2000" dirty="0">
                <a:effectLst/>
                <a:latin typeface="Arial" panose="020B0604020202020204" pitchFamily="34" charset="0"/>
                <a:ea typeface="Calibri" panose="020F0502020204030204" pitchFamily="34" charset="0"/>
                <a:cs typeface="Arial" panose="020B0604020202020204" pitchFamily="34" charset="0"/>
              </a:rPr>
              <a:t>. Ban </a:t>
            </a:r>
            <a:r>
              <a:rPr lang="en-US" sz="2000" dirty="0" err="1">
                <a:effectLst/>
                <a:latin typeface="Arial" panose="020B0604020202020204" pitchFamily="34" charset="0"/>
                <a:ea typeface="Calibri" panose="020F0502020204030204" pitchFamily="34" charset="0"/>
                <a:cs typeface="Arial" panose="020B0604020202020204" pitchFamily="34" charset="0"/>
              </a:rPr>
              <a:t>Khởi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nghiệp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từng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bước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tạo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điều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kiện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sinh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viên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ý </a:t>
            </a:r>
            <a:r>
              <a:rPr lang="en-US" sz="2000" dirty="0" err="1">
                <a:effectLst/>
                <a:latin typeface="Arial" panose="020B0604020202020204" pitchFamily="34" charset="0"/>
                <a:ea typeface="Calibri" panose="020F0502020204030204" pitchFamily="34" charset="0"/>
                <a:cs typeface="Arial" panose="020B0604020202020204" pitchFamily="34" charset="0"/>
              </a:rPr>
              <a:t>tưởng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sản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phẩm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nghiên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cứu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của</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mình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chuyển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nghiên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cứu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thành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tiêu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chuẩn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sở</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cũng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như</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ứng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dụng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chuyển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thương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mại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hóa</a:t>
            </a:r>
            <a:r>
              <a:rPr lang="en-US" sz="2000" dirty="0">
                <a:effectLst/>
                <a:latin typeface="Arial" panose="020B0604020202020204" pitchFamily="34" charset="0"/>
                <a:ea typeface="Calibri" panose="020F0502020204030204" pitchFamily="34" charset="0"/>
                <a:cs typeface="Arial" panose="020B0604020202020204" pitchFamily="34" charset="0"/>
              </a:rPr>
              <a:t> [MC1021]. </a:t>
            </a:r>
            <a:r>
              <a:rPr lang="en-US" sz="2000" dirty="0" err="1">
                <a:effectLst/>
                <a:latin typeface="Arial" panose="020B0604020202020204" pitchFamily="34" charset="0"/>
                <a:ea typeface="Calibri" panose="020F0502020204030204" pitchFamily="34" charset="0"/>
                <a:cs typeface="Arial" panose="020B0604020202020204" pitchFamily="34" charset="0"/>
              </a:rPr>
              <a:t>Về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cơ</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FF"/>
                </a:solidFill>
                <a:effectLst/>
                <a:latin typeface="Arial" panose="020B0604020202020204" pitchFamily="34" charset="0"/>
                <a:ea typeface="Calibri" panose="020F0502020204030204" pitchFamily="34" charset="0"/>
                <a:cs typeface="Arial" panose="020B0604020202020204" pitchFamily="34" charset="0"/>
              </a:rPr>
              <a:t>chế</a:t>
            </a:r>
            <a:r>
              <a:rPr lang="en-US"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FF"/>
                </a:solidFill>
                <a:effectLst/>
                <a:latin typeface="Arial" panose="020B0604020202020204" pitchFamily="34" charset="0"/>
                <a:ea typeface="Calibri" panose="020F0502020204030204" pitchFamily="34" charset="0"/>
                <a:cs typeface="Arial" panose="020B0604020202020204" pitchFamily="34" charset="0"/>
              </a:rPr>
              <a:t>giám</a:t>
            </a:r>
            <a:r>
              <a:rPr lang="en-US"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FF"/>
                </a:solidFill>
                <a:effectLst/>
                <a:latin typeface="Arial" panose="020B0604020202020204" pitchFamily="34" charset="0"/>
                <a:ea typeface="Calibri" panose="020F0502020204030204" pitchFamily="34" charset="0"/>
                <a:cs typeface="Arial" panose="020B0604020202020204" pitchFamily="34" charset="0"/>
              </a:rPr>
              <a:t>sát</a:t>
            </a:r>
            <a:r>
              <a:rPr lang="en-US"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FF"/>
                </a:solidFill>
                <a:effectLst/>
                <a:latin typeface="Arial" panose="020B0604020202020204" pitchFamily="34" charset="0"/>
                <a:ea typeface="Calibri" panose="020F0502020204030204" pitchFamily="34" charset="0"/>
                <a:cs typeface="Arial" panose="020B0604020202020204" pitchFamily="34" charset="0"/>
              </a:rPr>
              <a:t>đối</a:t>
            </a:r>
            <a:r>
              <a:rPr lang="en-US"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0000FF"/>
                </a:solidFill>
                <a:effectLst/>
                <a:latin typeface="Arial" panose="020B0604020202020204" pitchFamily="34" charset="0"/>
                <a:ea typeface="Calibri" panose="020F0502020204030204" pitchFamily="34" charset="0"/>
                <a:cs typeface="Arial" panose="020B0604020202020204" pitchFamily="34" charset="0"/>
              </a:rPr>
              <a:t>với</a:t>
            </a:r>
            <a:r>
              <a:rPr lang="en-US"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tài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án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cấp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Bộ</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sau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khi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nghiệm</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đạt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yêu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cầu</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đề</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tài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được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đơn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vị</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quản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lý</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chuyển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giao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đến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các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đơn</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vị</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thụ</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hưởng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đã</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được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xác</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định</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và</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phê</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duyệt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tại</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thuyết</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minh</a:t>
            </a:r>
            <a:r>
              <a:rPr lang="en-US" sz="2000" dirty="0">
                <a:effectLst/>
                <a:latin typeface="Arial" panose="020B0604020202020204" pitchFamily="34" charset="0"/>
                <a:ea typeface="Calibri" panose="020F050202020403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xmlns="" id="{9A61424A-CE91-F5BD-9025-C289676CE245}"/>
              </a:ext>
            </a:extLst>
          </p:cNvPr>
          <p:cNvSpPr txBox="1"/>
          <p:nvPr/>
        </p:nvSpPr>
        <p:spPr>
          <a:xfrm>
            <a:off x="10830560" y="619760"/>
            <a:ext cx="1198880" cy="2062103"/>
          </a:xfrm>
          <a:prstGeom prst="rect">
            <a:avLst/>
          </a:prstGeom>
          <a:solidFill>
            <a:schemeClr val="accent2">
              <a:lumMod val="20000"/>
              <a:lumOff val="80000"/>
            </a:schemeClr>
          </a:solidFill>
        </p:spPr>
        <p:txBody>
          <a:bodyPr wrap="square" rtlCol="0">
            <a:spAutoFit/>
          </a:bodyPr>
          <a:lstStyle/>
          <a:p>
            <a:r>
              <a:rPr lang="vi-VN"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văn bản quy </a:t>
            </a:r>
            <a:r>
              <a:rPr lang="vi-V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định</a:t>
            </a:r>
            <a:r>
              <a:rPr lang="vi-VN"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vi-VN" sz="1800" dirty="0">
                <a:effectLst/>
                <a:latin typeface="Arial" panose="020B0604020202020204" pitchFamily="34" charset="0"/>
                <a:ea typeface="Calibri" panose="020F0502020204030204" pitchFamily="34" charset="0"/>
                <a:cs typeface="Arial" panose="020B0604020202020204" pitchFamily="34" charset="0"/>
              </a:rPr>
              <a:t>cụ thể việc </a:t>
            </a:r>
            <a:r>
              <a:rPr lang="vi-VN"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phân bổ ngân quỹ </a:t>
            </a:r>
            <a:r>
              <a:rPr lang="en-US" dirty="0"/>
              <a:t>(23.5)</a:t>
            </a:r>
          </a:p>
        </p:txBody>
      </p:sp>
      <p:sp>
        <p:nvSpPr>
          <p:cNvPr id="7" name="TextBox 6">
            <a:extLst>
              <a:ext uri="{FF2B5EF4-FFF2-40B4-BE49-F238E27FC236}">
                <a16:creationId xmlns:a16="http://schemas.microsoft.com/office/drawing/2014/main" xmlns="" id="{30CFEF35-9DAF-76AC-999C-B6ABA56E4FA7}"/>
              </a:ext>
            </a:extLst>
          </p:cNvPr>
          <p:cNvSpPr txBox="1"/>
          <p:nvPr/>
        </p:nvSpPr>
        <p:spPr>
          <a:xfrm>
            <a:off x="10566400" y="3632894"/>
            <a:ext cx="1544320" cy="2554545"/>
          </a:xfrm>
          <a:prstGeom prst="rect">
            <a:avLst/>
          </a:prstGeom>
          <a:solidFill>
            <a:schemeClr val="bg2"/>
          </a:solidFill>
        </p:spPr>
        <p:txBody>
          <a:bodyPr wrap="square" rtlCol="0">
            <a:spAutoFit/>
          </a:bodyPr>
          <a:lstStyle/>
          <a:p>
            <a:r>
              <a:rPr lang="vi-VN" sz="20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quy định </a:t>
            </a:r>
            <a:r>
              <a:rPr lang="vi-VN" sz="2000" dirty="0">
                <a:effectLst/>
                <a:latin typeface="Arial" panose="020B0604020202020204" pitchFamily="34" charset="0"/>
                <a:ea typeface="Calibri" panose="020F0502020204030204" pitchFamily="34" charset="0"/>
                <a:cs typeface="Arial" panose="020B0604020202020204" pitchFamily="34" charset="0"/>
              </a:rPr>
              <a:t>cụ thể về </a:t>
            </a:r>
            <a:r>
              <a:rPr lang="vi-VN" sz="2000" dirty="0">
                <a:effectLst/>
                <a:latin typeface="+mn-lt"/>
                <a:ea typeface="Calibri" panose="020F0502020204030204" pitchFamily="34" charset="0"/>
                <a:cs typeface="Arial" panose="020B0604020202020204" pitchFamily="34" charset="0"/>
              </a:rPr>
              <a:t>K</a:t>
            </a:r>
            <a:r>
              <a:rPr lang="en-US" sz="2000" dirty="0">
                <a:effectLst/>
                <a:latin typeface="Arial" panose="020B0604020202020204" pitchFamily="34" charset="0"/>
                <a:ea typeface="Calibri" panose="020F0502020204030204" pitchFamily="34" charset="0"/>
                <a:cs typeface="Arial" panose="020B0604020202020204" pitchFamily="34" charset="0"/>
              </a:rPr>
              <a:t>QNC v</a:t>
            </a:r>
            <a:r>
              <a:rPr lang="vi-VN" sz="2000" dirty="0">
                <a:effectLst/>
                <a:latin typeface="+mn-lt"/>
                <a:ea typeface="Calibri" panose="020F0502020204030204" pitchFamily="34" charset="0"/>
                <a:cs typeface="Arial" panose="020B0604020202020204" pitchFamily="34" charset="0"/>
              </a:rPr>
              <a:t>à </a:t>
            </a:r>
            <a:r>
              <a:rPr lang="en-US" sz="2000" dirty="0" err="1">
                <a:effectLst/>
                <a:latin typeface="Arial" panose="020B0604020202020204" pitchFamily="34" charset="0"/>
                <a:ea typeface="Calibri" panose="020F0502020204030204" pitchFamily="34" charset="0"/>
                <a:cs typeface="Arial" panose="020B0604020202020204" pitchFamily="34" charset="0"/>
              </a:rPr>
              <a:t>sáng</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err="1">
                <a:effectLst/>
                <a:latin typeface="Arial" panose="020B0604020202020204" pitchFamily="34" charset="0"/>
                <a:ea typeface="Calibri" panose="020F0502020204030204" pitchFamily="34" charset="0"/>
                <a:cs typeface="Arial" panose="020B0604020202020204" pitchFamily="34" charset="0"/>
              </a:rPr>
              <a:t>tạo</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vi-VN" sz="20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các đơn vị </a:t>
            </a:r>
            <a:r>
              <a:rPr lang="vi-VN" sz="2000" dirty="0">
                <a:effectLst/>
                <a:latin typeface="Arial" panose="020B0604020202020204" pitchFamily="34" charset="0"/>
                <a:ea typeface="Calibri" panose="020F0502020204030204" pitchFamily="34" charset="0"/>
                <a:cs typeface="Arial" panose="020B0604020202020204" pitchFamily="34" charset="0"/>
              </a:rPr>
              <a:t>khởi nghiệp</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a:t>(23.6)</a:t>
            </a:r>
          </a:p>
        </p:txBody>
      </p:sp>
    </p:spTree>
    <p:extLst>
      <p:ext uri="{BB962C8B-B14F-4D97-AF65-F5344CB8AC3E}">
        <p14:creationId xmlns:p14="http://schemas.microsoft.com/office/powerpoint/2010/main" val="1503309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ABEE0-68AF-4EFC-9CD4-BE832B18EFF9}"/>
              </a:ext>
            </a:extLst>
          </p:cNvPr>
          <p:cNvSpPr>
            <a:spLocks noGrp="1"/>
          </p:cNvSpPr>
          <p:nvPr>
            <p:ph type="title"/>
          </p:nvPr>
        </p:nvSpPr>
        <p:spPr>
          <a:xfrm>
            <a:off x="838200" y="572225"/>
            <a:ext cx="10515600" cy="2460224"/>
          </a:xfrm>
          <a:solidFill>
            <a:schemeClr val="accent4">
              <a:lumMod val="20000"/>
              <a:lumOff val="80000"/>
            </a:schemeClr>
          </a:solidFill>
        </p:spPr>
        <p:txBody>
          <a:bodyPr>
            <a:normAutofit fontScale="90000"/>
          </a:bodyPr>
          <a:lstStyle/>
          <a:p>
            <a:pPr algn="ctr">
              <a:lnSpc>
                <a:spcPct val="150000"/>
              </a:lnSpc>
              <a:spcBef>
                <a:spcPts val="1200"/>
              </a:spcBef>
              <a:spcAft>
                <a:spcPts val="1200"/>
              </a:spcAft>
            </a:pPr>
            <a:r>
              <a:rPr lang="en-US" sz="5300" b="1" dirty="0">
                <a:solidFill>
                  <a:srgbClr val="3333FF"/>
                </a:solidFill>
                <a:latin typeface="+mn-lt"/>
              </a:rPr>
              <a:t>Xin </a:t>
            </a:r>
            <a:r>
              <a:rPr lang="en-US" sz="5300" b="1" dirty="0" err="1">
                <a:solidFill>
                  <a:srgbClr val="3333FF"/>
                </a:solidFill>
                <a:latin typeface="+mn-lt"/>
              </a:rPr>
              <a:t>chân</a:t>
            </a:r>
            <a:r>
              <a:rPr lang="en-US" sz="5300" b="1" dirty="0">
                <a:solidFill>
                  <a:srgbClr val="3333FF"/>
                </a:solidFill>
                <a:latin typeface="+mn-lt"/>
              </a:rPr>
              <a:t> </a:t>
            </a:r>
            <a:r>
              <a:rPr lang="en-US" sz="5300" b="1" dirty="0" err="1">
                <a:solidFill>
                  <a:srgbClr val="3333FF"/>
                </a:solidFill>
                <a:latin typeface="+mn-lt"/>
              </a:rPr>
              <a:t>thành</a:t>
            </a:r>
            <a:r>
              <a:rPr lang="en-US" sz="5300" b="1" dirty="0">
                <a:solidFill>
                  <a:srgbClr val="3333FF"/>
                </a:solidFill>
                <a:latin typeface="+mn-lt"/>
              </a:rPr>
              <a:t> </a:t>
            </a:r>
            <a:r>
              <a:rPr lang="en-US" sz="5300" b="1" dirty="0" err="1">
                <a:solidFill>
                  <a:srgbClr val="3333FF"/>
                </a:solidFill>
                <a:latin typeface="+mn-lt"/>
              </a:rPr>
              <a:t>cảm</a:t>
            </a:r>
            <a:r>
              <a:rPr lang="en-US" sz="5300" b="1" dirty="0">
                <a:solidFill>
                  <a:srgbClr val="3333FF"/>
                </a:solidFill>
                <a:latin typeface="+mn-lt"/>
              </a:rPr>
              <a:t> </a:t>
            </a:r>
            <a:r>
              <a:rPr lang="en-US" sz="5300" b="1" dirty="0" err="1">
                <a:solidFill>
                  <a:srgbClr val="3333FF"/>
                </a:solidFill>
                <a:latin typeface="+mn-lt"/>
              </a:rPr>
              <a:t>ơn</a:t>
            </a:r>
            <a:r>
              <a:rPr lang="en-US" sz="5300" b="1" dirty="0">
                <a:solidFill>
                  <a:srgbClr val="3333FF"/>
                </a:solidFill>
                <a:latin typeface="+mn-lt"/>
              </a:rPr>
              <a:t> </a:t>
            </a:r>
            <a:r>
              <a:rPr lang="en-US" sz="5300" b="1" dirty="0" err="1">
                <a:solidFill>
                  <a:srgbClr val="3333FF"/>
                </a:solidFill>
                <a:latin typeface="+mn-lt"/>
              </a:rPr>
              <a:t>các</a:t>
            </a:r>
            <a:r>
              <a:rPr lang="en-US" sz="5300" b="1" dirty="0">
                <a:solidFill>
                  <a:srgbClr val="3333FF"/>
                </a:solidFill>
                <a:latin typeface="+mn-lt"/>
              </a:rPr>
              <a:t> </a:t>
            </a:r>
            <a:r>
              <a:rPr lang="en-US" sz="5300" b="1" dirty="0" err="1">
                <a:solidFill>
                  <a:srgbClr val="3333FF"/>
                </a:solidFill>
                <a:latin typeface="+mn-lt"/>
              </a:rPr>
              <a:t>Quý</a:t>
            </a:r>
            <a:r>
              <a:rPr lang="en-US" sz="5300" b="1" dirty="0">
                <a:solidFill>
                  <a:srgbClr val="3333FF"/>
                </a:solidFill>
                <a:latin typeface="+mn-lt"/>
              </a:rPr>
              <a:t> </a:t>
            </a:r>
            <a:r>
              <a:rPr lang="en-US" sz="5300" b="1" dirty="0" err="1">
                <a:solidFill>
                  <a:srgbClr val="3333FF"/>
                </a:solidFill>
                <a:latin typeface="+mn-lt"/>
              </a:rPr>
              <a:t>Thày</a:t>
            </a:r>
            <a:r>
              <a:rPr lang="en-US" sz="5300" b="1" dirty="0">
                <a:solidFill>
                  <a:srgbClr val="3333FF"/>
                </a:solidFill>
                <a:latin typeface="+mn-lt"/>
              </a:rPr>
              <a:t>/</a:t>
            </a:r>
            <a:r>
              <a:rPr lang="en-US" sz="5300" b="1" dirty="0" err="1">
                <a:solidFill>
                  <a:srgbClr val="3333FF"/>
                </a:solidFill>
                <a:latin typeface="+mn-lt"/>
              </a:rPr>
              <a:t>Cô</a:t>
            </a:r>
            <a:r>
              <a:rPr lang="en-US" sz="5300" b="1" dirty="0">
                <a:solidFill>
                  <a:srgbClr val="3333FF"/>
                </a:solidFill>
                <a:latin typeface="+mn-lt"/>
              </a:rPr>
              <a:t> </a:t>
            </a:r>
            <a:r>
              <a:rPr lang="en-US" sz="5400" b="1" dirty="0">
                <a:solidFill>
                  <a:srgbClr val="3333FF"/>
                </a:solidFill>
              </a:rPr>
              <a:t/>
            </a:r>
            <a:br>
              <a:rPr lang="en-US" sz="5400" b="1" dirty="0">
                <a:solidFill>
                  <a:srgbClr val="3333FF"/>
                </a:solidFill>
              </a:rPr>
            </a:br>
            <a:r>
              <a:rPr lang="en-US" sz="5400" b="1" dirty="0" err="1">
                <a:solidFill>
                  <a:srgbClr val="3333FF"/>
                </a:solidFill>
              </a:rPr>
              <a:t>chú</a:t>
            </a:r>
            <a:r>
              <a:rPr lang="en-US" sz="5400" b="1" dirty="0">
                <a:solidFill>
                  <a:srgbClr val="3333FF"/>
                </a:solidFill>
              </a:rPr>
              <a:t> ý </a:t>
            </a:r>
            <a:r>
              <a:rPr lang="en-US" sz="5400" b="1" dirty="0" err="1">
                <a:solidFill>
                  <a:srgbClr val="3333FF"/>
                </a:solidFill>
              </a:rPr>
              <a:t>lắng</a:t>
            </a:r>
            <a:r>
              <a:rPr lang="en-US" sz="5400" b="1" dirty="0">
                <a:solidFill>
                  <a:srgbClr val="3333FF"/>
                </a:solidFill>
              </a:rPr>
              <a:t> </a:t>
            </a:r>
            <a:r>
              <a:rPr lang="en-US" sz="5400" b="1" dirty="0" err="1">
                <a:solidFill>
                  <a:srgbClr val="3333FF"/>
                </a:solidFill>
              </a:rPr>
              <a:t>nghe</a:t>
            </a:r>
            <a:endParaRPr lang="en-US" sz="5400" b="1" dirty="0">
              <a:solidFill>
                <a:srgbClr val="3333FF"/>
              </a:solidFill>
            </a:endParaRPr>
          </a:p>
        </p:txBody>
      </p:sp>
      <p:pic>
        <p:nvPicPr>
          <p:cNvPr id="8" name="Content Placeholder 7" descr="Question mark against red wall">
            <a:extLst>
              <a:ext uri="{FF2B5EF4-FFF2-40B4-BE49-F238E27FC236}">
                <a16:creationId xmlns:a16="http://schemas.microsoft.com/office/drawing/2014/main" xmlns="" id="{C94FCA7B-CE3B-4525-9437-4396EFDDF8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59766" y="1904647"/>
            <a:ext cx="7198336" cy="4351338"/>
          </a:xfrm>
        </p:spPr>
      </p:pic>
    </p:spTree>
    <p:extLst>
      <p:ext uri="{BB962C8B-B14F-4D97-AF65-F5344CB8AC3E}">
        <p14:creationId xmlns:p14="http://schemas.microsoft.com/office/powerpoint/2010/main" val="3592833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B5C30-9B6E-917D-7797-44038CCFC66C}"/>
              </a:ext>
            </a:extLst>
          </p:cNvPr>
          <p:cNvSpPr>
            <a:spLocks noGrp="1"/>
          </p:cNvSpPr>
          <p:nvPr>
            <p:ph type="title"/>
          </p:nvPr>
        </p:nvSpPr>
        <p:spPr>
          <a:xfrm>
            <a:off x="838200" y="127415"/>
            <a:ext cx="10515600" cy="751642"/>
          </a:xfrm>
        </p:spPr>
        <p:txBody>
          <a:bodyPr>
            <a:normAutofit fontScale="90000"/>
          </a:bodyPr>
          <a:lstStyle/>
          <a:p>
            <a:r>
              <a:rPr lang="en-US" sz="5400" b="1" dirty="0" err="1">
                <a:solidFill>
                  <a:srgbClr val="FF0000"/>
                </a:solidFill>
                <a:latin typeface="Times New Roman" panose="02020603050405020304" pitchFamily="18" charset="0"/>
                <a:cs typeface="Times New Roman" panose="02020603050405020304" pitchFamily="18" charset="0"/>
              </a:rPr>
              <a:t>Vị</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trí</a:t>
            </a:r>
            <a:r>
              <a:rPr lang="en-US" sz="5400" b="1" dirty="0">
                <a:solidFill>
                  <a:srgbClr val="FF0000"/>
                </a:solidFill>
                <a:latin typeface="Times New Roman" panose="02020603050405020304" pitchFamily="18" charset="0"/>
                <a:cs typeface="Times New Roman" panose="02020603050405020304" pitchFamily="18" charset="0"/>
              </a:rPr>
              <a:t>  TC 23</a:t>
            </a:r>
          </a:p>
        </p:txBody>
      </p:sp>
      <p:graphicFrame>
        <p:nvGraphicFramePr>
          <p:cNvPr id="4" name="Content Placeholder 3">
            <a:extLst>
              <a:ext uri="{FF2B5EF4-FFF2-40B4-BE49-F238E27FC236}">
                <a16:creationId xmlns:a16="http://schemas.microsoft.com/office/drawing/2014/main" xmlns="" id="{C1312DD1-98F2-0771-6741-2E20DEB4100F}"/>
              </a:ext>
            </a:extLst>
          </p:cNvPr>
          <p:cNvGraphicFramePr>
            <a:graphicFrameLocks noGrp="1"/>
          </p:cNvGraphicFramePr>
          <p:nvPr>
            <p:ph idx="1"/>
            <p:extLst>
              <p:ext uri="{D42A27DB-BD31-4B8C-83A1-F6EECF244321}">
                <p14:modId xmlns:p14="http://schemas.microsoft.com/office/powerpoint/2010/main" val="3740467877"/>
              </p:ext>
            </p:extLst>
          </p:nvPr>
        </p:nvGraphicFramePr>
        <p:xfrm>
          <a:off x="97435" y="957717"/>
          <a:ext cx="11997129" cy="5613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a16="http://schemas.microsoft.com/office/drawing/2014/main" xmlns="" id="{955A2B80-26C9-FFEA-162E-A451ACD3B92A}"/>
              </a:ext>
            </a:extLst>
          </p:cNvPr>
          <p:cNvSpPr/>
          <p:nvPr/>
        </p:nvSpPr>
        <p:spPr>
          <a:xfrm rot="5400000">
            <a:off x="1870086" y="4647264"/>
            <a:ext cx="810689" cy="92294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416564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7BE7943-38E3-4F92-8426-C7506BA305FF}"/>
              </a:ext>
            </a:extLst>
          </p:cNvPr>
          <p:cNvGraphicFramePr>
            <a:graphicFrameLocks noGrp="1"/>
          </p:cNvGraphicFramePr>
          <p:nvPr>
            <p:ph idx="1"/>
            <p:extLst>
              <p:ext uri="{D42A27DB-BD31-4B8C-83A1-F6EECF244321}">
                <p14:modId xmlns:p14="http://schemas.microsoft.com/office/powerpoint/2010/main" val="2240299804"/>
              </p:ext>
            </p:extLst>
          </p:nvPr>
        </p:nvGraphicFramePr>
        <p:xfrm>
          <a:off x="145962" y="0"/>
          <a:ext cx="1188290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a:extLst>
              <a:ext uri="{FF2B5EF4-FFF2-40B4-BE49-F238E27FC236}">
                <a16:creationId xmlns:a16="http://schemas.microsoft.com/office/drawing/2014/main" xmlns="" id="{4A4B8C6F-C37C-2A43-0238-AC2286E36B63}"/>
              </a:ext>
            </a:extLst>
          </p:cNvPr>
          <p:cNvSpPr/>
          <p:nvPr/>
        </p:nvSpPr>
        <p:spPr>
          <a:xfrm>
            <a:off x="0" y="0"/>
            <a:ext cx="5602967" cy="3151169"/>
          </a:xfrm>
          <a:prstGeom prst="ellipse">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0" algn="ctr"/>
            <a:r>
              <a:rPr lang="en-US" sz="2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23.6. </a:t>
            </a:r>
            <a:r>
              <a:rPr lang="en-US" sz="2200" b="1" dirty="0">
                <a:solidFill>
                  <a:srgbClr val="FF0000"/>
                </a:solidFill>
                <a:latin typeface="Arial" pitchFamily="34" charset="0"/>
                <a:cs typeface="Arial" pitchFamily="34" charset="0"/>
              </a:rPr>
              <a:t>K</a:t>
            </a:r>
            <a:r>
              <a:rPr lang="vi-VN" sz="2200" b="1" dirty="0">
                <a:solidFill>
                  <a:srgbClr val="FF0000"/>
                </a:solidFill>
                <a:latin typeface="Arial" pitchFamily="34" charset="0"/>
                <a:cs typeface="Arial" pitchFamily="34" charset="0"/>
              </a:rPr>
              <a:t>ết quả </a:t>
            </a:r>
            <a:r>
              <a:rPr lang="en-US" sz="2200" b="1" dirty="0">
                <a:solidFill>
                  <a:srgbClr val="FF0000"/>
                </a:solidFill>
                <a:latin typeface="Arial" pitchFamily="34" charset="0"/>
                <a:cs typeface="Arial" pitchFamily="34" charset="0"/>
              </a:rPr>
              <a:t>NC</a:t>
            </a:r>
          </a:p>
          <a:p>
            <a:pPr algn="ctr"/>
            <a:r>
              <a:rPr lang="vi-VN" sz="2200" b="1" dirty="0">
                <a:solidFill>
                  <a:srgbClr val="FF0000"/>
                </a:solidFill>
                <a:latin typeface="Arial" pitchFamily="34" charset="0"/>
                <a:cs typeface="Arial" pitchFamily="34" charset="0"/>
              </a:rPr>
              <a:t>v</a:t>
            </a:r>
            <a:r>
              <a:rPr lang="en-US" sz="2200" b="1" dirty="0">
                <a:solidFill>
                  <a:srgbClr val="FF0000"/>
                </a:solidFill>
                <a:latin typeface="Arial" pitchFamily="34" charset="0"/>
                <a:cs typeface="Arial" pitchFamily="34" charset="0"/>
              </a:rPr>
              <a:t>à </a:t>
            </a:r>
            <a:r>
              <a:rPr lang="en-US" sz="2200" b="1" dirty="0" err="1">
                <a:solidFill>
                  <a:srgbClr val="FF0000"/>
                </a:solidFill>
                <a:latin typeface="Arial" pitchFamily="34" charset="0"/>
                <a:cs typeface="Arial" pitchFamily="34" charset="0"/>
              </a:rPr>
              <a:t>sáng</a:t>
            </a:r>
            <a:r>
              <a:rPr lang="en-US" sz="2200" b="1" dirty="0">
                <a:solidFill>
                  <a:srgbClr val="FF0000"/>
                </a:solidFill>
                <a:latin typeface="Arial" pitchFamily="34" charset="0"/>
                <a:cs typeface="Arial" pitchFamily="34" charset="0"/>
              </a:rPr>
              <a:t> t</a:t>
            </a:r>
            <a:r>
              <a:rPr lang="vi-VN" sz="2200" b="1" dirty="0">
                <a:solidFill>
                  <a:srgbClr val="FF0000"/>
                </a:solidFill>
                <a:latin typeface="Arial" pitchFamily="34" charset="0"/>
                <a:cs typeface="Arial" pitchFamily="34" charset="0"/>
              </a:rPr>
              <a:t>ạo</a:t>
            </a:r>
            <a:r>
              <a:rPr lang="vi-VN" sz="2200" dirty="0">
                <a:latin typeface="Arial" pitchFamily="34" charset="0"/>
                <a:cs typeface="Arial" pitchFamily="34" charset="0"/>
              </a:rPr>
              <a:t>, bao gồm việc thương mại h</a:t>
            </a:r>
            <a:r>
              <a:rPr lang="en-US" sz="2200" dirty="0" err="1">
                <a:latin typeface="Arial" pitchFamily="34" charset="0"/>
                <a:cs typeface="Arial" pitchFamily="34" charset="0"/>
              </a:rPr>
              <a:t>óa</a:t>
            </a:r>
            <a:r>
              <a:rPr lang="en-US" sz="2200" dirty="0">
                <a:latin typeface="Arial" pitchFamily="34" charset="0"/>
                <a:cs typeface="Arial" pitchFamily="34" charset="0"/>
              </a:rPr>
              <a:t>, </a:t>
            </a:r>
            <a:r>
              <a:rPr lang="en-US" sz="2200" dirty="0" err="1">
                <a:latin typeface="Arial" pitchFamily="34" charset="0"/>
                <a:cs typeface="Arial" pitchFamily="34" charset="0"/>
              </a:rPr>
              <a:t>th</a:t>
            </a:r>
            <a:r>
              <a:rPr lang="vi-VN" sz="2200" dirty="0">
                <a:latin typeface="Arial" pitchFamily="34" charset="0"/>
                <a:cs typeface="Arial" pitchFamily="34" charset="0"/>
              </a:rPr>
              <a:t>ử nghiệm chuyển giao, th</a:t>
            </a:r>
            <a:r>
              <a:rPr lang="en-US" sz="2200" dirty="0" err="1">
                <a:latin typeface="Arial" pitchFamily="34" charset="0"/>
                <a:cs typeface="Arial" pitchFamily="34" charset="0"/>
              </a:rPr>
              <a:t>ành</a:t>
            </a:r>
            <a:r>
              <a:rPr lang="en-US" sz="2200" dirty="0">
                <a:latin typeface="Arial" pitchFamily="34" charset="0"/>
                <a:cs typeface="Arial" pitchFamily="34" charset="0"/>
              </a:rPr>
              <a:t> l</a:t>
            </a:r>
            <a:r>
              <a:rPr lang="vi-VN" sz="2200" dirty="0">
                <a:latin typeface="Arial" pitchFamily="34" charset="0"/>
                <a:cs typeface="Arial" pitchFamily="34" charset="0"/>
              </a:rPr>
              <a:t>ập c</a:t>
            </a:r>
            <a:r>
              <a:rPr lang="en-US" sz="2200" dirty="0" err="1">
                <a:latin typeface="Arial" pitchFamily="34" charset="0"/>
                <a:cs typeface="Arial" pitchFamily="34" charset="0"/>
              </a:rPr>
              <a:t>ác</a:t>
            </a:r>
            <a:r>
              <a:rPr lang="en-US" sz="2200" dirty="0">
                <a:latin typeface="Arial" pitchFamily="34" charset="0"/>
                <a:cs typeface="Arial" pitchFamily="34" charset="0"/>
              </a:rPr>
              <a:t> </a:t>
            </a:r>
            <a:r>
              <a:rPr lang="en-US" sz="2200" dirty="0" err="1">
                <a:latin typeface="Arial" pitchFamily="34" charset="0"/>
                <a:cs typeface="Arial" pitchFamily="34" charset="0"/>
              </a:rPr>
              <a:t>đơn</a:t>
            </a:r>
            <a:r>
              <a:rPr lang="en-US" sz="2200" dirty="0">
                <a:latin typeface="Arial" pitchFamily="34" charset="0"/>
                <a:cs typeface="Arial" pitchFamily="34" charset="0"/>
              </a:rPr>
              <a:t> v</a:t>
            </a:r>
            <a:r>
              <a:rPr lang="vi-VN" sz="2200" dirty="0">
                <a:latin typeface="Arial" pitchFamily="34" charset="0"/>
                <a:cs typeface="Arial" pitchFamily="34" charset="0"/>
              </a:rPr>
              <a:t>ị khởi nghiệp, v.v. được x</a:t>
            </a:r>
            <a:r>
              <a:rPr lang="en-US" sz="2200" dirty="0" err="1">
                <a:latin typeface="Arial" pitchFamily="34" charset="0"/>
                <a:cs typeface="Arial" pitchFamily="34" charset="0"/>
              </a:rPr>
              <a:t>ác</a:t>
            </a:r>
            <a:r>
              <a:rPr lang="en-US" sz="2200" dirty="0">
                <a:latin typeface="Arial" pitchFamily="34" charset="0"/>
                <a:cs typeface="Arial" pitchFamily="34" charset="0"/>
              </a:rPr>
              <a:t> l</a:t>
            </a:r>
            <a:r>
              <a:rPr lang="vi-VN" sz="2200" dirty="0">
                <a:latin typeface="Arial" pitchFamily="34" charset="0"/>
                <a:cs typeface="Arial" pitchFamily="34" charset="0"/>
              </a:rPr>
              <a:t>ập, gi</a:t>
            </a:r>
            <a:r>
              <a:rPr lang="en-US" sz="2200" dirty="0" err="1">
                <a:latin typeface="Arial" pitchFamily="34" charset="0"/>
                <a:cs typeface="Arial" pitchFamily="34" charset="0"/>
              </a:rPr>
              <a:t>ám</a:t>
            </a:r>
            <a:r>
              <a:rPr lang="en-US" sz="2200" dirty="0">
                <a:latin typeface="Arial" pitchFamily="34" charset="0"/>
                <a:cs typeface="Arial" pitchFamily="34" charset="0"/>
              </a:rPr>
              <a:t> </a:t>
            </a:r>
            <a:r>
              <a:rPr lang="en-US" sz="2200" dirty="0" err="1">
                <a:latin typeface="Arial" pitchFamily="34" charset="0"/>
                <a:cs typeface="Arial" pitchFamily="34" charset="0"/>
              </a:rPr>
              <a:t>sát</a:t>
            </a:r>
            <a:r>
              <a:rPr lang="en-US" sz="2200" dirty="0">
                <a:latin typeface="Arial" pitchFamily="34" charset="0"/>
                <a:cs typeface="Arial" pitchFamily="34" charset="0"/>
              </a:rPr>
              <a:t> </a:t>
            </a:r>
            <a:r>
              <a:rPr lang="en-US" sz="2200" dirty="0" err="1">
                <a:latin typeface="Arial" pitchFamily="34" charset="0"/>
                <a:cs typeface="Arial" pitchFamily="34" charset="0"/>
              </a:rPr>
              <a:t>và</a:t>
            </a:r>
            <a:r>
              <a:rPr lang="en-US" sz="2200" dirty="0">
                <a:latin typeface="Arial" pitchFamily="34" charset="0"/>
                <a:cs typeface="Arial" pitchFamily="34" charset="0"/>
              </a:rPr>
              <a:t> đ</a:t>
            </a:r>
            <a:r>
              <a:rPr lang="vi-VN" sz="2200" dirty="0">
                <a:latin typeface="Arial" pitchFamily="34" charset="0"/>
                <a:cs typeface="Arial" pitchFamily="34" charset="0"/>
              </a:rPr>
              <a:t>ối s</a:t>
            </a:r>
            <a:r>
              <a:rPr lang="en-US" sz="2200" dirty="0" err="1">
                <a:latin typeface="Arial" pitchFamily="34" charset="0"/>
                <a:cs typeface="Arial" pitchFamily="34" charset="0"/>
              </a:rPr>
              <a:t>ánh</a:t>
            </a:r>
            <a:r>
              <a:rPr lang="en-US" sz="2200" dirty="0">
                <a:latin typeface="Arial" pitchFamily="34" charset="0"/>
                <a:cs typeface="Arial" pitchFamily="34" charset="0"/>
              </a:rPr>
              <a:t> đ</a:t>
            </a:r>
            <a:r>
              <a:rPr lang="vi-VN" sz="2200" dirty="0">
                <a:latin typeface="Arial" pitchFamily="34" charset="0"/>
                <a:cs typeface="Arial" pitchFamily="34" charset="0"/>
              </a:rPr>
              <a:t>ể cải tiến</a:t>
            </a:r>
            <a:endParaRPr lang="en-US" sz="2200" dirty="0">
              <a:latin typeface="Arial" pitchFamily="34" charset="0"/>
              <a:cs typeface="Arial" pitchFamily="34" charset="0"/>
            </a:endParaRPr>
          </a:p>
          <a:p>
            <a:pPr algn="ct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696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0" y="18660"/>
            <a:ext cx="12192000" cy="1114681"/>
          </a:xfrm>
          <a:solidFill>
            <a:schemeClr val="accent6">
              <a:lumMod val="20000"/>
              <a:lumOff val="80000"/>
            </a:schemeClr>
          </a:solidFill>
        </p:spPr>
        <p:txBody>
          <a:bodyPr>
            <a:normAutofit fontScale="90000"/>
          </a:bodyPr>
          <a:lstStyle/>
          <a:p>
            <a:pPr algn="ctr" defTabSz="889000">
              <a:spcAft>
                <a:spcPct val="35000"/>
              </a:spcAft>
            </a:pPr>
            <a:r>
              <a:rPr lang="en-US" sz="2400" b="1" dirty="0">
                <a:solidFill>
                  <a:srgbClr val="0000FF"/>
                </a:solidFill>
                <a:latin typeface="Arial" panose="020B0604020202020204" pitchFamily="34" charset="0"/>
                <a:cs typeface="Arial" panose="020B0604020202020204" pitchFamily="34" charset="0"/>
              </a:rPr>
              <a:t/>
            </a:r>
            <a:br>
              <a:rPr lang="en-US" sz="2400" b="1" dirty="0">
                <a:solidFill>
                  <a:srgbClr val="0000FF"/>
                </a:solidFill>
                <a:latin typeface="Arial" panose="020B0604020202020204" pitchFamily="34" charset="0"/>
                <a:cs typeface="Arial" panose="020B0604020202020204" pitchFamily="34" charset="0"/>
              </a:rPr>
            </a:br>
            <a:r>
              <a:rPr lang="en-US" sz="2600" b="1" dirty="0">
                <a:solidFill>
                  <a:srgbClr val="0000FF"/>
                </a:solidFill>
                <a:latin typeface="Arial" panose="020B0604020202020204" pitchFamily="34" charset="0"/>
                <a:cs typeface="Arial" panose="020B0604020202020204" pitchFamily="34" charset="0"/>
              </a:rPr>
              <a:t>TC 23.1:</a:t>
            </a:r>
            <a:r>
              <a:rPr lang="en-US" sz="2600" dirty="0">
                <a:latin typeface="Arial" panose="020B0604020202020204" pitchFamily="34" charset="0"/>
                <a:cs typeface="Arial" panose="020B0604020202020204" pitchFamily="34" charset="0"/>
              </a:rPr>
              <a:t> </a:t>
            </a:r>
            <a:r>
              <a:rPr lang="en-US" sz="2800" b="1" kern="1200" dirty="0">
                <a:solidFill>
                  <a:srgbClr val="FF0000"/>
                </a:solidFill>
                <a:latin typeface="Arial" pitchFamily="34" charset="0"/>
                <a:cs typeface="Arial" pitchFamily="34" charset="0"/>
              </a:rPr>
              <a:t>Lo</a:t>
            </a:r>
            <a:r>
              <a:rPr lang="vi-VN" sz="2800" b="1" kern="1200" dirty="0">
                <a:solidFill>
                  <a:srgbClr val="FF0000"/>
                </a:solidFill>
                <a:latin typeface="Arial" pitchFamily="34" charset="0"/>
                <a:cs typeface="Arial" pitchFamily="34" charset="0"/>
              </a:rPr>
              <a:t>ại h</a:t>
            </a:r>
            <a:r>
              <a:rPr lang="en-US" sz="2800" b="1" kern="1200" dirty="0" err="1">
                <a:solidFill>
                  <a:srgbClr val="FF0000"/>
                </a:solidFill>
                <a:latin typeface="Arial" pitchFamily="34" charset="0"/>
                <a:cs typeface="Arial" pitchFamily="34" charset="0"/>
              </a:rPr>
              <a:t>ình</a:t>
            </a:r>
            <a:r>
              <a:rPr lang="en-US" sz="2800" b="1" kern="1200" dirty="0">
                <a:solidFill>
                  <a:srgbClr val="FF0000"/>
                </a:solidFill>
                <a:latin typeface="Arial" pitchFamily="34" charset="0"/>
                <a:cs typeface="Arial" pitchFamily="34" charset="0"/>
              </a:rPr>
              <a:t> </a:t>
            </a:r>
            <a:r>
              <a:rPr lang="en-US" sz="2800" b="1" kern="1200" dirty="0" err="1">
                <a:solidFill>
                  <a:srgbClr val="FF0000"/>
                </a:solidFill>
                <a:latin typeface="Arial" pitchFamily="34" charset="0"/>
                <a:cs typeface="Arial" pitchFamily="34" charset="0"/>
              </a:rPr>
              <a:t>và</a:t>
            </a:r>
            <a:r>
              <a:rPr lang="en-US" sz="2800" b="1" kern="1200" dirty="0">
                <a:solidFill>
                  <a:srgbClr val="FF0000"/>
                </a:solidFill>
                <a:latin typeface="Arial" pitchFamily="34" charset="0"/>
                <a:cs typeface="Arial" pitchFamily="34" charset="0"/>
              </a:rPr>
              <a:t> </a:t>
            </a:r>
            <a:r>
              <a:rPr lang="en-US" sz="2800" b="1" kern="1200" dirty="0" err="1">
                <a:solidFill>
                  <a:srgbClr val="FF0000"/>
                </a:solidFill>
                <a:latin typeface="Arial" pitchFamily="34" charset="0"/>
                <a:cs typeface="Arial" pitchFamily="34" charset="0"/>
              </a:rPr>
              <a:t>kh</a:t>
            </a:r>
            <a:r>
              <a:rPr lang="vi-VN" sz="2800" b="1" kern="1200" dirty="0">
                <a:solidFill>
                  <a:srgbClr val="FF0000"/>
                </a:solidFill>
                <a:latin typeface="Arial" pitchFamily="34" charset="0"/>
                <a:cs typeface="Arial" pitchFamily="34" charset="0"/>
              </a:rPr>
              <a:t>ối lượng </a:t>
            </a:r>
            <a:r>
              <a:rPr lang="en-US" sz="2800" b="1" kern="1200" dirty="0">
                <a:solidFill>
                  <a:srgbClr val="C00000"/>
                </a:solidFill>
                <a:latin typeface="Arial" pitchFamily="34" charset="0"/>
                <a:ea typeface="+mn-ea"/>
                <a:cs typeface="Arial" pitchFamily="34" charset="0"/>
              </a:rPr>
              <a:t>NC</a:t>
            </a:r>
            <a:r>
              <a:rPr lang="en-US" sz="2800" kern="1200" dirty="0">
                <a:solidFill>
                  <a:schemeClr val="dk1"/>
                </a:solidFill>
                <a:latin typeface="Arial" pitchFamily="34" charset="0"/>
                <a:ea typeface="+mn-ea"/>
                <a:cs typeface="Arial" pitchFamily="34" charset="0"/>
              </a:rPr>
              <a:t> </a:t>
            </a:r>
            <a:r>
              <a:rPr lang="vi-VN" sz="2800" kern="1200" dirty="0">
                <a:latin typeface="Arial" pitchFamily="34" charset="0"/>
                <a:cs typeface="Arial" pitchFamily="34" charset="0"/>
              </a:rPr>
              <a:t>của đội ngũ </a:t>
            </a:r>
            <a:r>
              <a:rPr lang="en-US" sz="2800" kern="1200" dirty="0">
                <a:latin typeface="Arial" pitchFamily="34" charset="0"/>
                <a:cs typeface="Arial" pitchFamily="34" charset="0"/>
              </a:rPr>
              <a:t> </a:t>
            </a:r>
            <a:r>
              <a:rPr lang="en-US" sz="2800" b="1" kern="1200" dirty="0">
                <a:solidFill>
                  <a:srgbClr val="0000FF"/>
                </a:solidFill>
                <a:latin typeface="Arial" pitchFamily="34" charset="0"/>
                <a:cs typeface="Arial" pitchFamily="34" charset="0"/>
              </a:rPr>
              <a:t>GV</a:t>
            </a:r>
            <a:r>
              <a:rPr lang="en-US" sz="2800" kern="1200" dirty="0">
                <a:latin typeface="Arial" pitchFamily="34" charset="0"/>
                <a:cs typeface="Arial" pitchFamily="34" charset="0"/>
              </a:rPr>
              <a:t> </a:t>
            </a:r>
            <a:r>
              <a:rPr lang="en-US" sz="2800" kern="1200" dirty="0" err="1">
                <a:latin typeface="Arial" pitchFamily="34" charset="0"/>
                <a:cs typeface="Arial" pitchFamily="34" charset="0"/>
              </a:rPr>
              <a:t>và</a:t>
            </a:r>
            <a:r>
              <a:rPr lang="en-US" sz="2800" kern="1200" dirty="0">
                <a:latin typeface="Arial" pitchFamily="34" charset="0"/>
                <a:cs typeface="Arial" pitchFamily="34" charset="0"/>
              </a:rPr>
              <a:t> </a:t>
            </a:r>
            <a:r>
              <a:rPr lang="en-US" sz="2800" b="1" kern="1200" dirty="0" err="1">
                <a:solidFill>
                  <a:srgbClr val="0000FF"/>
                </a:solidFill>
                <a:latin typeface="Arial" pitchFamily="34" charset="0"/>
                <a:cs typeface="Arial" pitchFamily="34" charset="0"/>
              </a:rPr>
              <a:t>cán</a:t>
            </a:r>
            <a:r>
              <a:rPr lang="en-US" sz="2800" b="1" kern="1200" dirty="0">
                <a:solidFill>
                  <a:srgbClr val="0000FF"/>
                </a:solidFill>
                <a:latin typeface="Arial" pitchFamily="34" charset="0"/>
                <a:cs typeface="Arial" pitchFamily="34" charset="0"/>
              </a:rPr>
              <a:t> b</a:t>
            </a:r>
            <a:r>
              <a:rPr lang="vi-VN" sz="2800" b="1" kern="1200" dirty="0">
                <a:solidFill>
                  <a:srgbClr val="0000FF"/>
                </a:solidFill>
                <a:latin typeface="Arial" pitchFamily="34" charset="0"/>
                <a:cs typeface="Arial" pitchFamily="34" charset="0"/>
              </a:rPr>
              <a:t>ộ </a:t>
            </a:r>
            <a:r>
              <a:rPr lang="en-US" sz="2800" b="1" kern="1200" dirty="0">
                <a:solidFill>
                  <a:srgbClr val="0000FF"/>
                </a:solidFill>
                <a:latin typeface="Arial" pitchFamily="34" charset="0"/>
                <a:ea typeface="+mn-ea"/>
                <a:cs typeface="Arial" pitchFamily="34" charset="0"/>
              </a:rPr>
              <a:t>NC </a:t>
            </a:r>
            <a:r>
              <a:rPr lang="vi-VN" sz="2800" kern="1200" dirty="0">
                <a:latin typeface="Arial" pitchFamily="34" charset="0"/>
                <a:cs typeface="Arial" pitchFamily="34" charset="0"/>
              </a:rPr>
              <a:t>được </a:t>
            </a:r>
            <a:r>
              <a:rPr lang="vi-VN" sz="2800" b="1" kern="1200" dirty="0">
                <a:solidFill>
                  <a:srgbClr val="FF0000"/>
                </a:solidFill>
                <a:latin typeface="Arial" pitchFamily="34" charset="0"/>
                <a:cs typeface="Arial" pitchFamily="34" charset="0"/>
              </a:rPr>
              <a:t>x</a:t>
            </a:r>
            <a:r>
              <a:rPr lang="en-US" sz="2800" b="1" kern="1200" dirty="0" err="1">
                <a:solidFill>
                  <a:srgbClr val="FF0000"/>
                </a:solidFill>
                <a:latin typeface="Arial" pitchFamily="34" charset="0"/>
                <a:cs typeface="Arial" pitchFamily="34" charset="0"/>
              </a:rPr>
              <a:t>ác</a:t>
            </a:r>
            <a:r>
              <a:rPr lang="en-US" sz="2800" b="1" kern="1200" dirty="0">
                <a:solidFill>
                  <a:srgbClr val="FF0000"/>
                </a:solidFill>
                <a:latin typeface="Arial" pitchFamily="34" charset="0"/>
                <a:cs typeface="Arial" pitchFamily="34" charset="0"/>
              </a:rPr>
              <a:t> l</a:t>
            </a:r>
            <a:r>
              <a:rPr lang="vi-VN" sz="2800" b="1" kern="1200" dirty="0">
                <a:solidFill>
                  <a:srgbClr val="FF0000"/>
                </a:solidFill>
                <a:latin typeface="Arial" pitchFamily="34" charset="0"/>
                <a:cs typeface="Arial" pitchFamily="34" charset="0"/>
              </a:rPr>
              <a:t>ập, gi</a:t>
            </a:r>
            <a:r>
              <a:rPr lang="en-US" sz="2800" b="1" kern="1200" dirty="0" err="1">
                <a:solidFill>
                  <a:srgbClr val="FF0000"/>
                </a:solidFill>
                <a:latin typeface="Arial" pitchFamily="34" charset="0"/>
                <a:cs typeface="Arial" pitchFamily="34" charset="0"/>
              </a:rPr>
              <a:t>ám</a:t>
            </a:r>
            <a:r>
              <a:rPr lang="en-US" sz="2800" b="1" kern="1200" dirty="0">
                <a:solidFill>
                  <a:srgbClr val="FF0000"/>
                </a:solidFill>
                <a:latin typeface="Arial" pitchFamily="34" charset="0"/>
                <a:cs typeface="Arial" pitchFamily="34" charset="0"/>
              </a:rPr>
              <a:t> </a:t>
            </a:r>
            <a:r>
              <a:rPr lang="en-US" sz="2800" b="1" kern="1200" dirty="0" err="1">
                <a:solidFill>
                  <a:srgbClr val="FF0000"/>
                </a:solidFill>
                <a:latin typeface="Arial" pitchFamily="34" charset="0"/>
                <a:cs typeface="Arial" pitchFamily="34" charset="0"/>
              </a:rPr>
              <a:t>sát</a:t>
            </a:r>
            <a:r>
              <a:rPr lang="en-US" sz="2800" b="1" kern="1200" dirty="0">
                <a:solidFill>
                  <a:srgbClr val="FF0000"/>
                </a:solidFill>
                <a:latin typeface="Arial" pitchFamily="34" charset="0"/>
                <a:cs typeface="Arial" pitchFamily="34" charset="0"/>
              </a:rPr>
              <a:t> </a:t>
            </a:r>
            <a:r>
              <a:rPr lang="en-US" sz="2800" b="1" kern="1200" dirty="0" err="1">
                <a:solidFill>
                  <a:srgbClr val="FF0000"/>
                </a:solidFill>
                <a:latin typeface="Arial" pitchFamily="34" charset="0"/>
                <a:cs typeface="Arial" pitchFamily="34" charset="0"/>
              </a:rPr>
              <a:t>và</a:t>
            </a:r>
            <a:r>
              <a:rPr lang="en-US" sz="2800" b="1" kern="1200" dirty="0">
                <a:solidFill>
                  <a:srgbClr val="FF0000"/>
                </a:solidFill>
                <a:latin typeface="Arial" pitchFamily="34" charset="0"/>
                <a:cs typeface="Arial" pitchFamily="34" charset="0"/>
              </a:rPr>
              <a:t> đ</a:t>
            </a:r>
            <a:r>
              <a:rPr lang="vi-VN" sz="2800" b="1" kern="1200" dirty="0">
                <a:solidFill>
                  <a:srgbClr val="FF0000"/>
                </a:solidFill>
                <a:latin typeface="Arial" pitchFamily="34" charset="0"/>
                <a:cs typeface="Arial" pitchFamily="34" charset="0"/>
              </a:rPr>
              <a:t>ối s</a:t>
            </a:r>
            <a:r>
              <a:rPr lang="en-US" sz="2800" b="1" kern="1200" dirty="0" err="1">
                <a:solidFill>
                  <a:srgbClr val="FF0000"/>
                </a:solidFill>
                <a:latin typeface="Arial" pitchFamily="34" charset="0"/>
                <a:cs typeface="Arial" pitchFamily="34" charset="0"/>
              </a:rPr>
              <a:t>ánh</a:t>
            </a:r>
            <a:r>
              <a:rPr lang="en-US" sz="2800" b="1" kern="1200" dirty="0">
                <a:solidFill>
                  <a:srgbClr val="FF0000"/>
                </a:solidFill>
                <a:latin typeface="Arial" pitchFamily="34" charset="0"/>
                <a:cs typeface="Arial" pitchFamily="34" charset="0"/>
              </a:rPr>
              <a:t> </a:t>
            </a:r>
            <a:r>
              <a:rPr lang="en-US" sz="2800" kern="1200" dirty="0">
                <a:latin typeface="Arial" pitchFamily="34" charset="0"/>
                <a:cs typeface="Arial" pitchFamily="34" charset="0"/>
              </a:rPr>
              <a:t>đ</a:t>
            </a:r>
            <a:r>
              <a:rPr lang="vi-VN" sz="2800" kern="1200" dirty="0">
                <a:latin typeface="Arial" pitchFamily="34" charset="0"/>
                <a:cs typeface="Arial" pitchFamily="34" charset="0"/>
              </a:rPr>
              <a:t>ể cải tiến</a:t>
            </a:r>
            <a:r>
              <a:rPr lang="en-US" sz="28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100" dirty="0"/>
              <a:t/>
            </a:r>
            <a:br>
              <a:rPr lang="en-US" sz="1100" dirty="0"/>
            </a:br>
            <a:r>
              <a:rPr lang="en-US" sz="27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2700" dirty="0">
                <a:solidFill>
                  <a:srgbClr val="000000"/>
                </a:solidFill>
                <a:latin typeface="Arial" panose="020B0604020202020204" pitchFamily="34" charset="0"/>
                <a:ea typeface="Times New Roman" panose="02020603050405020304" pitchFamily="18" charset="0"/>
                <a:cs typeface="Arial" panose="020B0604020202020204" pitchFamily="34" charset="0"/>
              </a:rPr>
            </a:br>
            <a:endParaRPr lang="en-US" sz="27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3627074676"/>
              </p:ext>
            </p:extLst>
          </p:nvPr>
        </p:nvGraphicFramePr>
        <p:xfrm>
          <a:off x="126993" y="812801"/>
          <a:ext cx="11938014" cy="6200106"/>
        </p:xfrm>
        <a:graphic>
          <a:graphicData uri="http://schemas.openxmlformats.org/drawingml/2006/table">
            <a:tbl>
              <a:tblPr firstRow="1" bandRow="1">
                <a:tableStyleId>{5C22544A-7EE6-4342-B048-85BDC9FD1C3A}</a:tableStyleId>
              </a:tblPr>
              <a:tblGrid>
                <a:gridCol w="2065601">
                  <a:extLst>
                    <a:ext uri="{9D8B030D-6E8A-4147-A177-3AD203B41FA5}">
                      <a16:colId xmlns:a16="http://schemas.microsoft.com/office/drawing/2014/main" xmlns="" val="1338212068"/>
                    </a:ext>
                  </a:extLst>
                </a:gridCol>
                <a:gridCol w="7915517">
                  <a:extLst>
                    <a:ext uri="{9D8B030D-6E8A-4147-A177-3AD203B41FA5}">
                      <a16:colId xmlns:a16="http://schemas.microsoft.com/office/drawing/2014/main" xmlns="" val="4227679062"/>
                    </a:ext>
                  </a:extLst>
                </a:gridCol>
                <a:gridCol w="1956896">
                  <a:extLst>
                    <a:ext uri="{9D8B030D-6E8A-4147-A177-3AD203B41FA5}">
                      <a16:colId xmlns:a16="http://schemas.microsoft.com/office/drawing/2014/main" xmlns="" val="2341633141"/>
                    </a:ext>
                  </a:extLst>
                </a:gridCol>
              </a:tblGrid>
              <a:tr h="4767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pPr algn="ctr"/>
                      <a:r>
                        <a:rPr lang="en-US" sz="2400" dirty="0" err="1">
                          <a:solidFill>
                            <a:schemeClr val="tx1"/>
                          </a:solidFill>
                          <a:latin typeface="Arial" panose="020B0604020202020204" pitchFamily="34" charset="0"/>
                          <a:cs typeface="Arial" panose="020B0604020202020204" pitchFamily="34" charset="0"/>
                        </a:rPr>
                        <a:t>Mốc</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chuẩn</a:t>
                      </a:r>
                      <a:endParaRPr lang="en-US" sz="2400" dirty="0">
                        <a:solidFill>
                          <a:schemeClr val="tx1"/>
                        </a:solidFill>
                        <a:latin typeface="Arial" panose="020B0604020202020204" pitchFamily="34" charset="0"/>
                        <a:cs typeface="Arial" panose="020B0604020202020204" pitchFamily="34" charset="0"/>
                      </a:endParaRPr>
                    </a:p>
                  </a:txBody>
                  <a:tcPr>
                    <a:solidFill>
                      <a:schemeClr val="bg1"/>
                    </a:solidFill>
                  </a:tcPr>
                </a:tc>
                <a:tc>
                  <a:txBody>
                    <a:bodyPr/>
                    <a:lstStyle/>
                    <a:p>
                      <a:pPr algn="ctr"/>
                      <a:r>
                        <a:rPr lang="en-US" sz="2400" dirty="0">
                          <a:solidFill>
                            <a:schemeClr val="tx1"/>
                          </a:solidFill>
                          <a:latin typeface="Arial" panose="020B0604020202020204" pitchFamily="34" charset="0"/>
                          <a:cs typeface="Arial" panose="020B0604020202020204" pitchFamily="34" charset="0"/>
                        </a:rPr>
                        <a:t>MC</a:t>
                      </a:r>
                    </a:p>
                  </a:txBody>
                  <a:tcPr>
                    <a:solidFill>
                      <a:schemeClr val="accent2">
                        <a:lumMod val="20000"/>
                        <a:lumOff val="80000"/>
                      </a:schemeClr>
                    </a:solidFill>
                  </a:tcPr>
                </a:tc>
                <a:extLst>
                  <a:ext uri="{0D108BD9-81ED-4DB2-BD59-A6C34878D82A}">
                    <a16:rowId xmlns:a16="http://schemas.microsoft.com/office/drawing/2014/main" xmlns="" val="1881705326"/>
                  </a:ext>
                </a:extLst>
              </a:tr>
              <a:tr h="5723348">
                <a:tc>
                  <a:txBody>
                    <a:bodyPr/>
                    <a:lstStyle/>
                    <a:p>
                      <a:pPr marL="342900" lvl="0" indent="-342900" algn="just">
                        <a:lnSpc>
                          <a:spcPts val="2000"/>
                        </a:lnSpc>
                        <a:spcBef>
                          <a:spcPts val="300"/>
                        </a:spcBef>
                        <a:spcAft>
                          <a:spcPts val="0"/>
                        </a:spcAft>
                        <a:buFont typeface="+mj-lt"/>
                        <a:buAutoNum type="arabicPeriod"/>
                        <a:tabLst>
                          <a:tab pos="201930" algn="l"/>
                        </a:tabLst>
                      </a:pPr>
                      <a:r>
                        <a:rPr lang="vi-VN" sz="1800" dirty="0">
                          <a:effectLst/>
                          <a:latin typeface="Arial" panose="020B0604020202020204" pitchFamily="34" charset="0"/>
                          <a:ea typeface="Calibri"/>
                          <a:cs typeface="Arial" panose="020B0604020202020204" pitchFamily="34" charset="0"/>
                        </a:rPr>
                        <a:t>Loại hình và khối </a:t>
                      </a:r>
                      <a:r>
                        <a:rPr lang="vi-VN" sz="2000" dirty="0">
                          <a:effectLst/>
                          <a:latin typeface="Arial" panose="020B0604020202020204" pitchFamily="34" charset="0"/>
                          <a:ea typeface="Calibri"/>
                          <a:cs typeface="Arial" panose="020B0604020202020204" pitchFamily="34" charset="0"/>
                        </a:rPr>
                        <a:t>lượng</a:t>
                      </a:r>
                      <a:r>
                        <a:rPr lang="vi-VN" sz="1800" dirty="0">
                          <a:effectLst/>
                          <a:latin typeface="Arial" panose="020B0604020202020204" pitchFamily="34" charset="0"/>
                          <a:ea typeface="Calibri"/>
                          <a:cs typeface="Arial" panose="020B0604020202020204" pitchFamily="34" charset="0"/>
                        </a:rPr>
                        <a:t>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Calibri"/>
                          <a:cs typeface="Arial" panose="020B0604020202020204" pitchFamily="34" charset="0"/>
                        </a:rPr>
                        <a:t>của đội ngũ GV và cán bộ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Calibri"/>
                          <a:cs typeface="Arial" panose="020B0604020202020204" pitchFamily="34" charset="0"/>
                        </a:rPr>
                        <a:t>được </a:t>
                      </a:r>
                      <a:r>
                        <a:rPr lang="vi-VN" sz="1800" b="1" i="0" dirty="0">
                          <a:solidFill>
                            <a:srgbClr val="FF0000"/>
                          </a:solidFill>
                          <a:effectLst/>
                          <a:latin typeface="Arial" panose="020B0604020202020204" pitchFamily="34" charset="0"/>
                          <a:ea typeface="Calibri"/>
                          <a:cs typeface="Arial" panose="020B0604020202020204" pitchFamily="34" charset="0"/>
                        </a:rPr>
                        <a:t>xác lập</a:t>
                      </a:r>
                      <a:r>
                        <a:rPr lang="vi-VN" sz="1800" dirty="0">
                          <a:effectLst/>
                          <a:latin typeface="Arial" panose="020B0604020202020204" pitchFamily="34" charset="0"/>
                          <a:ea typeface="Calibri"/>
                          <a:cs typeface="Arial" panose="020B0604020202020204" pitchFamily="34" charset="0"/>
                        </a:rPr>
                        <a:t>.</a:t>
                      </a:r>
                      <a:endParaRPr lang="en-US" sz="1800" dirty="0">
                        <a:effectLst/>
                        <a:latin typeface="Arial" panose="020B0604020202020204" pitchFamily="34" charset="0"/>
                        <a:ea typeface="Calibri"/>
                        <a:cs typeface="Arial" panose="020B0604020202020204" pitchFamily="34" charset="0"/>
                      </a:endParaRPr>
                    </a:p>
                    <a:p>
                      <a:pPr marL="342900" lvl="0" indent="-342900" algn="just">
                        <a:lnSpc>
                          <a:spcPts val="2000"/>
                        </a:lnSpc>
                        <a:spcBef>
                          <a:spcPts val="300"/>
                        </a:spcBef>
                        <a:spcAft>
                          <a:spcPts val="0"/>
                        </a:spcAft>
                        <a:buFont typeface="+mj-lt"/>
                        <a:buAutoNum type="arabicPeriod"/>
                        <a:tabLst>
                          <a:tab pos="201930" algn="l"/>
                        </a:tabLst>
                      </a:pPr>
                      <a:r>
                        <a:rPr lang="vi-VN" sz="1800" dirty="0">
                          <a:effectLst/>
                          <a:latin typeface="Arial" panose="020B0604020202020204" pitchFamily="34" charset="0"/>
                          <a:ea typeface="Calibri"/>
                          <a:cs typeface="Arial" panose="020B0604020202020204" pitchFamily="34" charset="0"/>
                        </a:rPr>
                        <a:t>Loại hình và khối lượng </a:t>
                      </a:r>
                      <a:r>
                        <a:rPr lang="en-US" sz="1800" dirty="0">
                          <a:effectLst/>
                          <a:latin typeface="Arial" panose="020B0604020202020204" pitchFamily="34" charset="0"/>
                          <a:ea typeface="Calibri"/>
                          <a:cs typeface="Arial" panose="020B0604020202020204" pitchFamily="34" charset="0"/>
                        </a:rPr>
                        <a:t>NC</a:t>
                      </a:r>
                      <a:r>
                        <a:rPr lang="vi-VN" sz="1800" dirty="0">
                          <a:effectLst/>
                          <a:latin typeface="Arial" panose="020B0604020202020204" pitchFamily="34" charset="0"/>
                          <a:ea typeface="Calibri"/>
                          <a:cs typeface="Arial" panose="020B0604020202020204" pitchFamily="34" charset="0"/>
                        </a:rPr>
                        <a:t>của đội ngũ GV và cán bộ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Calibri"/>
                          <a:cs typeface="Arial" panose="020B0604020202020204" pitchFamily="34" charset="0"/>
                        </a:rPr>
                        <a:t>được </a:t>
                      </a:r>
                      <a:r>
                        <a:rPr lang="vi-VN" sz="1800" b="1" i="0" kern="1200" dirty="0">
                          <a:solidFill>
                            <a:srgbClr val="FF0000"/>
                          </a:solidFill>
                          <a:effectLst/>
                          <a:latin typeface="Arial" panose="020B0604020202020204" pitchFamily="34" charset="0"/>
                          <a:ea typeface="Calibri"/>
                          <a:cs typeface="Arial" panose="020B0604020202020204" pitchFamily="34" charset="0"/>
                        </a:rPr>
                        <a:t>giám sát.</a:t>
                      </a:r>
                      <a:endParaRPr lang="en-US" sz="1800" b="1" i="0" kern="1200" dirty="0">
                        <a:solidFill>
                          <a:srgbClr val="FF0000"/>
                        </a:solidFill>
                        <a:effectLst/>
                        <a:latin typeface="Arial" panose="020B0604020202020204" pitchFamily="34" charset="0"/>
                        <a:ea typeface="Calibri"/>
                        <a:cs typeface="Arial" panose="020B0604020202020204" pitchFamily="34" charset="0"/>
                      </a:endParaRPr>
                    </a:p>
                    <a:p>
                      <a:pPr marL="342900" lvl="0" indent="-342900" algn="just">
                        <a:lnSpc>
                          <a:spcPts val="2000"/>
                        </a:lnSpc>
                        <a:spcBef>
                          <a:spcPts val="300"/>
                        </a:spcBef>
                        <a:spcAft>
                          <a:spcPts val="0"/>
                        </a:spcAft>
                        <a:buFont typeface="+mj-lt"/>
                        <a:buAutoNum type="arabicPeriod"/>
                        <a:tabLst>
                          <a:tab pos="201930" algn="l"/>
                        </a:tabLst>
                      </a:pPr>
                      <a:r>
                        <a:rPr lang="vi-VN" sz="1800" dirty="0">
                          <a:effectLst/>
                          <a:latin typeface="Arial" panose="020B0604020202020204" pitchFamily="34" charset="0"/>
                          <a:ea typeface="Calibri"/>
                          <a:cs typeface="Arial" panose="020B0604020202020204" pitchFamily="34" charset="0"/>
                        </a:rPr>
                        <a:t>Loại hình và khối lượng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Calibri"/>
                          <a:cs typeface="Arial" panose="020B0604020202020204" pitchFamily="34" charset="0"/>
                        </a:rPr>
                        <a:t>của đội ngũ GV và cán bộ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Calibri"/>
                          <a:cs typeface="Arial" panose="020B0604020202020204" pitchFamily="34" charset="0"/>
                        </a:rPr>
                        <a:t>được </a:t>
                      </a:r>
                      <a:r>
                        <a:rPr lang="vi-VN" sz="1800" b="1" i="0" kern="1200" dirty="0">
                          <a:solidFill>
                            <a:srgbClr val="FF0000"/>
                          </a:solidFill>
                          <a:effectLst/>
                          <a:latin typeface="Arial" panose="020B0604020202020204" pitchFamily="34" charset="0"/>
                          <a:ea typeface="Calibri"/>
                          <a:cs typeface="Arial" panose="020B0604020202020204" pitchFamily="34" charset="0"/>
                        </a:rPr>
                        <a:t>đối sánh </a:t>
                      </a:r>
                      <a:r>
                        <a:rPr lang="vi-VN" sz="1800" dirty="0">
                          <a:effectLst/>
                          <a:latin typeface="Arial" panose="020B0604020202020204" pitchFamily="34" charset="0"/>
                          <a:ea typeface="Calibri"/>
                          <a:cs typeface="Arial" panose="020B0604020202020204" pitchFamily="34" charset="0"/>
                        </a:rPr>
                        <a:t>để cải tiến.</a:t>
                      </a:r>
                      <a:endParaRPr lang="en-US" sz="18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just">
                        <a:lnSpc>
                          <a:spcPct val="115000"/>
                        </a:lnSpc>
                        <a:spcBef>
                          <a:spcPts val="300"/>
                        </a:spcBef>
                        <a:spcAft>
                          <a:spcPts val="0"/>
                        </a:spcAft>
                        <a:buFont typeface="+mj-lt"/>
                        <a:buAutoNum type="arabicPeriod"/>
                        <a:tabLst>
                          <a:tab pos="207645" algn="l"/>
                        </a:tabLst>
                      </a:pPr>
                      <a:r>
                        <a:rPr lang="vi-VN" sz="1800" b="1" dirty="0">
                          <a:solidFill>
                            <a:srgbClr val="FF0000"/>
                          </a:solidFill>
                          <a:effectLst/>
                          <a:latin typeface="Arial" panose="020B0604020202020204" pitchFamily="34" charset="0"/>
                          <a:ea typeface="Arial"/>
                          <a:cs typeface="Arial" panose="020B0604020202020204" pitchFamily="34" charset="0"/>
                        </a:rPr>
                        <a:t>Có quy định </a:t>
                      </a:r>
                      <a:r>
                        <a:rPr lang="vi-VN" sz="1800" dirty="0">
                          <a:effectLst/>
                          <a:latin typeface="Arial" panose="020B0604020202020204" pitchFamily="34" charset="0"/>
                          <a:ea typeface="Arial"/>
                          <a:cs typeface="Arial" panose="020B0604020202020204" pitchFamily="34" charset="0"/>
                        </a:rPr>
                        <a:t>cụ thể về các </a:t>
                      </a:r>
                      <a:r>
                        <a:rPr lang="vi-VN" sz="1800" dirty="0">
                          <a:solidFill>
                            <a:srgbClr val="FF0000"/>
                          </a:solidFill>
                          <a:effectLst/>
                          <a:latin typeface="Arial" panose="020B0604020202020204" pitchFamily="34" charset="0"/>
                          <a:ea typeface="Arial"/>
                          <a:cs typeface="Arial" panose="020B0604020202020204" pitchFamily="34" charset="0"/>
                        </a:rPr>
                        <a:t>loại hình hoạt động </a:t>
                      </a:r>
                      <a:r>
                        <a:rPr lang="en-US" sz="1800" dirty="0">
                          <a:solidFill>
                            <a:srgbClr val="FF0000"/>
                          </a:solidFill>
                          <a:effectLst/>
                          <a:latin typeface="Arial" panose="020B0604020202020204" pitchFamily="34" charset="0"/>
                          <a:ea typeface="Calibri"/>
                          <a:cs typeface="Arial" panose="020B0604020202020204" pitchFamily="34" charset="0"/>
                        </a:rPr>
                        <a:t>NC</a:t>
                      </a:r>
                      <a:r>
                        <a:rPr lang="vi-VN" sz="1800" dirty="0">
                          <a:effectLst/>
                          <a:latin typeface="Arial" panose="020B0604020202020204" pitchFamily="34" charset="0"/>
                          <a:ea typeface="Arial"/>
                          <a:cs typeface="Arial" panose="020B0604020202020204" pitchFamily="34" charset="0"/>
                        </a:rPr>
                        <a:t>; số lượng và chất lượng NCKH mà đội ngũ GV và cán bộ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phải thực hiện (ví dụ số lượng công trình NCKH, bài báo, tham dự </a:t>
                      </a:r>
                      <a:r>
                        <a:rPr lang="en-US" sz="1800" dirty="0">
                          <a:effectLst/>
                          <a:latin typeface="Arial" panose="020B0604020202020204" pitchFamily="34" charset="0"/>
                          <a:ea typeface="Arial"/>
                          <a:cs typeface="Arial" panose="020B0604020202020204" pitchFamily="34" charset="0"/>
                        </a:rPr>
                        <a:t>h</a:t>
                      </a:r>
                      <a:r>
                        <a:rPr lang="vi-VN" sz="1800" dirty="0">
                          <a:effectLst/>
                          <a:latin typeface="Arial" panose="020B0604020202020204" pitchFamily="34" charset="0"/>
                          <a:ea typeface="Arial"/>
                          <a:cs typeface="Arial" panose="020B0604020202020204" pitchFamily="34" charset="0"/>
                        </a:rPr>
                        <a:t>ội thảo… theo định mức ứng với mỗi vị trí công việc khác nhau) theo quy định hiện hành</a:t>
                      </a:r>
                      <a:r>
                        <a:rPr lang="en-US" sz="1800" dirty="0">
                          <a:effectLst/>
                          <a:latin typeface="Arial" panose="020B0604020202020204" pitchFamily="34" charset="0"/>
                          <a:ea typeface="Arial"/>
                          <a:cs typeface="Arial" panose="020B0604020202020204" pitchFamily="34" charset="0"/>
                        </a:rPr>
                        <a:t> (TK TC 18.3)</a:t>
                      </a:r>
                      <a:r>
                        <a:rPr lang="vi-VN" sz="1800" dirty="0">
                          <a:effectLst/>
                          <a:latin typeface="Arial" panose="020B0604020202020204" pitchFamily="34" charset="0"/>
                          <a:ea typeface="Arial"/>
                          <a:cs typeface="Arial" panose="020B0604020202020204" pitchFamily="34" charset="0"/>
                        </a:rPr>
                        <a:t>.</a:t>
                      </a:r>
                      <a:endParaRPr lang="en-US" sz="1800" dirty="0">
                        <a:effectLst/>
                        <a:latin typeface="Arial" panose="020B0604020202020204" pitchFamily="34" charset="0"/>
                        <a:ea typeface="Arial"/>
                        <a:cs typeface="Arial" panose="020B0604020202020204" pitchFamily="34" charset="0"/>
                      </a:endParaRPr>
                    </a:p>
                    <a:p>
                      <a:pPr marL="342900" lvl="0" indent="-342900" algn="just">
                        <a:lnSpc>
                          <a:spcPct val="115000"/>
                        </a:lnSpc>
                        <a:spcBef>
                          <a:spcPts val="300"/>
                        </a:spcBef>
                        <a:spcAft>
                          <a:spcPts val="0"/>
                        </a:spcAft>
                        <a:buFont typeface="+mj-lt"/>
                        <a:buAutoNum type="arabicPeriod"/>
                        <a:tabLst>
                          <a:tab pos="207645" algn="l"/>
                        </a:tabLst>
                      </a:pPr>
                      <a:r>
                        <a:rPr lang="vi-VN" sz="1800" b="1" dirty="0">
                          <a:solidFill>
                            <a:srgbClr val="FF0000"/>
                          </a:solidFill>
                          <a:effectLst/>
                          <a:latin typeface="Arial" panose="020B0604020202020204" pitchFamily="34" charset="0"/>
                          <a:ea typeface="Arial"/>
                          <a:cs typeface="Arial" panose="020B0604020202020204" pitchFamily="34" charset="0"/>
                        </a:rPr>
                        <a:t>Có hệ thống theo dõi, giám sát </a:t>
                      </a:r>
                      <a:r>
                        <a:rPr lang="vi-VN" sz="1800" dirty="0">
                          <a:effectLst/>
                          <a:latin typeface="Arial" panose="020B0604020202020204" pitchFamily="34" charset="0"/>
                          <a:ea typeface="Arial"/>
                          <a:cs typeface="Arial" panose="020B0604020202020204" pitchFamily="34" charset="0"/>
                        </a:rPr>
                        <a:t>các hoạt động NCKH của đội ngũ GV và cán bộ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(các quy định h</a:t>
                      </a:r>
                      <a:r>
                        <a:rPr lang="en-US" sz="1800" dirty="0">
                          <a:effectLst/>
                          <a:latin typeface="Arial" panose="020B0604020202020204" pitchFamily="34" charset="0"/>
                          <a:ea typeface="Arial"/>
                          <a:cs typeface="Arial" panose="020B0604020202020204" pitchFamily="34" charset="0"/>
                        </a:rPr>
                        <a:t>.</a:t>
                      </a:r>
                      <a:r>
                        <a:rPr lang="vi-VN" sz="1800" dirty="0">
                          <a:effectLst/>
                          <a:latin typeface="Arial" panose="020B0604020202020204" pitchFamily="34" charset="0"/>
                          <a:ea typeface="Arial"/>
                          <a:cs typeface="Arial" panose="020B0604020202020204" pitchFamily="34" charset="0"/>
                        </a:rPr>
                        <a:t>dẫn, hướng </a:t>
                      </a:r>
                      <a:r>
                        <a:rPr lang="en-US" sz="1800" dirty="0">
                          <a:effectLst/>
                          <a:latin typeface="Arial" panose="020B0604020202020204" pitchFamily="34" charset="0"/>
                          <a:ea typeface="Arial"/>
                          <a:cs typeface="Arial" panose="020B0604020202020204" pitchFamily="34" charset="0"/>
                        </a:rPr>
                        <a:t>ĐT </a:t>
                      </a:r>
                      <a:r>
                        <a:rPr lang="en-US" sz="1800" dirty="0">
                          <a:effectLst/>
                          <a:latin typeface="Arial" panose="020B0604020202020204" pitchFamily="34" charset="0"/>
                          <a:ea typeface="Calibri"/>
                          <a:cs typeface="Arial" panose="020B0604020202020204" pitchFamily="34" charset="0"/>
                        </a:rPr>
                        <a:t>NC</a:t>
                      </a:r>
                      <a:r>
                        <a:rPr lang="vi-VN" sz="1800" dirty="0">
                          <a:effectLst/>
                          <a:latin typeface="Arial" panose="020B0604020202020204" pitchFamily="34" charset="0"/>
                          <a:ea typeface="Arial"/>
                          <a:cs typeface="Arial" panose="020B0604020202020204" pitchFamily="34" charset="0"/>
                        </a:rPr>
                        <a:t>, nguồn kinh phí đầu tư cho NCKH, tiêu chí, quy trình để đánh giá mức độ hoàn thành các chỉ tiêu về loại hình và khối lượng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của GV,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viên rõ ràng, cụ thể, đảm bảo độ tin cậy, ...). Có CSDL được cập nhật về loại hình và khối lượng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đạt được của từng GV và cán bộ </a:t>
                      </a:r>
                      <a:r>
                        <a:rPr lang="en-US" sz="1800" dirty="0">
                          <a:effectLst/>
                          <a:latin typeface="Arial" panose="020B0604020202020204" pitchFamily="34" charset="0"/>
                          <a:ea typeface="Calibri"/>
                          <a:cs typeface="Arial" panose="020B0604020202020204" pitchFamily="34" charset="0"/>
                        </a:rPr>
                        <a:t>NC</a:t>
                      </a:r>
                      <a:r>
                        <a:rPr lang="vi-VN" sz="1800" dirty="0">
                          <a:effectLst/>
                          <a:latin typeface="Arial" panose="020B0604020202020204" pitchFamily="34" charset="0"/>
                          <a:ea typeface="Arial"/>
                          <a:cs typeface="Arial" panose="020B0604020202020204" pitchFamily="34" charset="0"/>
                        </a:rPr>
                        <a:t>. </a:t>
                      </a:r>
                      <a:endParaRPr lang="en-US" sz="1800" dirty="0">
                        <a:effectLst/>
                        <a:latin typeface="Arial" panose="020B0604020202020204" pitchFamily="34" charset="0"/>
                        <a:ea typeface="Arial"/>
                        <a:cs typeface="Arial" panose="020B0604020202020204" pitchFamily="34" charset="0"/>
                      </a:endParaRPr>
                    </a:p>
                    <a:p>
                      <a:pPr marL="342900" lvl="0" indent="-342900" algn="just">
                        <a:lnSpc>
                          <a:spcPct val="115000"/>
                        </a:lnSpc>
                        <a:spcBef>
                          <a:spcPts val="300"/>
                        </a:spcBef>
                        <a:spcAft>
                          <a:spcPts val="0"/>
                        </a:spcAft>
                        <a:buFont typeface="+mj-lt"/>
                        <a:buAutoNum type="arabicPeriod"/>
                        <a:tabLst>
                          <a:tab pos="207645" algn="l"/>
                        </a:tabLst>
                      </a:pPr>
                      <a:r>
                        <a:rPr lang="vi-VN" sz="1800" b="1" dirty="0">
                          <a:solidFill>
                            <a:srgbClr val="0000FF"/>
                          </a:solidFill>
                          <a:effectLst/>
                          <a:latin typeface="Arial" panose="020B0604020202020204" pitchFamily="34" charset="0"/>
                          <a:ea typeface="Arial"/>
                          <a:cs typeface="Arial" panose="020B0604020202020204" pitchFamily="34" charset="0"/>
                        </a:rPr>
                        <a:t>Có hệ thống thu thập thông tin </a:t>
                      </a:r>
                      <a:r>
                        <a:rPr lang="vi-VN" sz="1800" dirty="0">
                          <a:effectLst/>
                          <a:latin typeface="Arial" panose="020B0604020202020204" pitchFamily="34" charset="0"/>
                          <a:ea typeface="Arial"/>
                          <a:cs typeface="Arial" panose="020B0604020202020204" pitchFamily="34" charset="0"/>
                        </a:rPr>
                        <a:t>phản hồi của các </a:t>
                      </a:r>
                      <a:r>
                        <a:rPr lang="en-US" sz="1800" dirty="0">
                          <a:effectLst/>
                          <a:latin typeface="Arial" panose="020B0604020202020204" pitchFamily="34" charset="0"/>
                          <a:ea typeface="Arial"/>
                          <a:cs typeface="Arial" panose="020B0604020202020204" pitchFamily="34" charset="0"/>
                        </a:rPr>
                        <a:t>BLQ </a:t>
                      </a:r>
                      <a:r>
                        <a:rPr lang="vi-VN" sz="1800" dirty="0">
                          <a:effectLst/>
                          <a:latin typeface="Arial" panose="020B0604020202020204" pitchFamily="34" charset="0"/>
                          <a:ea typeface="Arial"/>
                          <a:cs typeface="Arial" panose="020B0604020202020204" pitchFamily="34" charset="0"/>
                        </a:rPr>
                        <a:t>về chất lượng hoạt động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của đội ngũ GV và cán bộ </a:t>
                      </a:r>
                      <a:r>
                        <a:rPr lang="en-US" sz="1800" dirty="0">
                          <a:effectLst/>
                          <a:latin typeface="Arial" panose="020B0604020202020204" pitchFamily="34" charset="0"/>
                          <a:ea typeface="Calibri"/>
                          <a:cs typeface="Arial" panose="020B0604020202020204" pitchFamily="34" charset="0"/>
                        </a:rPr>
                        <a:t>NC</a:t>
                      </a:r>
                      <a:r>
                        <a:rPr lang="vi-VN" sz="1800" dirty="0">
                          <a:effectLst/>
                          <a:latin typeface="Arial" panose="020B0604020202020204" pitchFamily="34" charset="0"/>
                          <a:ea typeface="Arial"/>
                          <a:cs typeface="Arial" panose="020B0604020202020204" pitchFamily="34" charset="0"/>
                        </a:rPr>
                        <a:t>.</a:t>
                      </a:r>
                      <a:endParaRPr lang="en-US" sz="1800" dirty="0">
                        <a:effectLst/>
                        <a:latin typeface="Arial" panose="020B0604020202020204" pitchFamily="34" charset="0"/>
                        <a:ea typeface="Arial"/>
                        <a:cs typeface="Arial" panose="020B0604020202020204" pitchFamily="34" charset="0"/>
                      </a:endParaRPr>
                    </a:p>
                    <a:p>
                      <a:pPr marL="342900" lvl="0" indent="-342900" algn="just">
                        <a:lnSpc>
                          <a:spcPct val="115000"/>
                        </a:lnSpc>
                        <a:spcBef>
                          <a:spcPts val="300"/>
                        </a:spcBef>
                        <a:spcAft>
                          <a:spcPts val="0"/>
                        </a:spcAft>
                        <a:buFont typeface="+mj-lt"/>
                        <a:buAutoNum type="arabicPeriod"/>
                        <a:tabLst>
                          <a:tab pos="207645" algn="l"/>
                        </a:tabLst>
                      </a:pPr>
                      <a:r>
                        <a:rPr lang="vi-VN" sz="1800" dirty="0">
                          <a:effectLst/>
                          <a:latin typeface="Arial" panose="020B0604020202020204" pitchFamily="34" charset="0"/>
                          <a:ea typeface="Arial"/>
                          <a:cs typeface="Arial" panose="020B0604020202020204" pitchFamily="34" charset="0"/>
                        </a:rPr>
                        <a:t>Có thực hiện việc </a:t>
                      </a:r>
                      <a:r>
                        <a:rPr lang="vi-VN" sz="1800" b="1" dirty="0">
                          <a:solidFill>
                            <a:srgbClr val="0000FF"/>
                          </a:solidFill>
                          <a:effectLst/>
                          <a:latin typeface="Arial" panose="020B0604020202020204" pitchFamily="34" charset="0"/>
                          <a:ea typeface="Arial"/>
                          <a:cs typeface="Arial" panose="020B0604020202020204" pitchFamily="34" charset="0"/>
                        </a:rPr>
                        <a:t>đối sánh </a:t>
                      </a:r>
                      <a:r>
                        <a:rPr lang="vi-VN" sz="1800" dirty="0">
                          <a:effectLst/>
                          <a:latin typeface="Arial" panose="020B0604020202020204" pitchFamily="34" charset="0"/>
                          <a:ea typeface="Arial"/>
                          <a:cs typeface="Arial" panose="020B0604020202020204" pitchFamily="34" charset="0"/>
                        </a:rPr>
                        <a:t>về l</a:t>
                      </a:r>
                      <a:r>
                        <a:rPr lang="en-US" sz="1800" dirty="0">
                          <a:effectLst/>
                          <a:latin typeface="Arial" panose="020B0604020202020204" pitchFamily="34" charset="0"/>
                          <a:ea typeface="Arial"/>
                          <a:cs typeface="Arial" panose="020B0604020202020204" pitchFamily="34" charset="0"/>
                        </a:rPr>
                        <a:t>.</a:t>
                      </a:r>
                      <a:r>
                        <a:rPr lang="vi-VN" sz="1800" dirty="0">
                          <a:effectLst/>
                          <a:latin typeface="Arial" panose="020B0604020202020204" pitchFamily="34" charset="0"/>
                          <a:ea typeface="Arial"/>
                          <a:cs typeface="Arial" panose="020B0604020202020204" pitchFamily="34" charset="0"/>
                        </a:rPr>
                        <a:t>hình, khối lượng và c</a:t>
                      </a:r>
                      <a:r>
                        <a:rPr lang="en-US" sz="1800" dirty="0">
                          <a:effectLst/>
                          <a:latin typeface="Arial" panose="020B0604020202020204" pitchFamily="34" charset="0"/>
                          <a:ea typeface="Arial"/>
                          <a:cs typeface="Arial" panose="020B0604020202020204" pitchFamily="34" charset="0"/>
                        </a:rPr>
                        <a:t>.</a:t>
                      </a:r>
                      <a:r>
                        <a:rPr lang="vi-VN" sz="1800" dirty="0">
                          <a:effectLst/>
                          <a:latin typeface="Arial" panose="020B0604020202020204" pitchFamily="34" charset="0"/>
                          <a:ea typeface="Arial"/>
                          <a:cs typeface="Arial" panose="020B0604020202020204" pitchFamily="34" charset="0"/>
                        </a:rPr>
                        <a:t>lượng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của đội ngũ GV và </a:t>
                      </a:r>
                      <a:r>
                        <a:rPr lang="en-US" sz="1800" dirty="0">
                          <a:effectLst/>
                          <a:latin typeface="Arial" panose="020B0604020202020204" pitchFamily="34" charset="0"/>
                          <a:ea typeface="Arial"/>
                          <a:cs typeface="Arial" panose="020B0604020202020204" pitchFamily="34" charset="0"/>
                        </a:rPr>
                        <a:t>CB</a:t>
                      </a:r>
                      <a:r>
                        <a:rPr lang="vi-VN" sz="1800" dirty="0">
                          <a:effectLst/>
                          <a:latin typeface="Arial" panose="020B0604020202020204" pitchFamily="34" charset="0"/>
                          <a:ea typeface="Arial"/>
                          <a:cs typeface="Arial" panose="020B0604020202020204" pitchFamily="34" charset="0"/>
                        </a:rPr>
                        <a:t>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được đối sánh (đối sánh trong nước, quốc tế, đối sánh theo lĩnh vực).</a:t>
                      </a:r>
                      <a:endParaRPr lang="en-US" sz="1800" dirty="0">
                        <a:effectLst/>
                        <a:latin typeface="Arial" panose="020B0604020202020204" pitchFamily="34" charset="0"/>
                        <a:ea typeface="Arial"/>
                        <a:cs typeface="Arial" panose="020B0604020202020204" pitchFamily="34" charset="0"/>
                      </a:endParaRPr>
                    </a:p>
                    <a:p>
                      <a:pPr marL="342900" lvl="0" indent="-342900" algn="just">
                        <a:lnSpc>
                          <a:spcPct val="115000"/>
                        </a:lnSpc>
                        <a:spcBef>
                          <a:spcPts val="300"/>
                        </a:spcBef>
                        <a:spcAft>
                          <a:spcPts val="0"/>
                        </a:spcAft>
                        <a:buFont typeface="+mj-lt"/>
                        <a:buAutoNum type="arabicPeriod"/>
                        <a:tabLst>
                          <a:tab pos="207645" algn="l"/>
                        </a:tabLst>
                      </a:pPr>
                      <a:r>
                        <a:rPr lang="vi-VN" sz="1800" dirty="0">
                          <a:effectLst/>
                          <a:latin typeface="Arial" panose="020B0604020202020204" pitchFamily="34" charset="0"/>
                          <a:ea typeface="Arial"/>
                          <a:cs typeface="Arial" panose="020B0604020202020204" pitchFamily="34" charset="0"/>
                        </a:rPr>
                        <a:t>Có kế hoạch </a:t>
                      </a:r>
                      <a:r>
                        <a:rPr lang="vi-VN" sz="1800" b="1" dirty="0">
                          <a:solidFill>
                            <a:srgbClr val="0000FF"/>
                          </a:solidFill>
                          <a:effectLst/>
                          <a:latin typeface="Arial" panose="020B0604020202020204" pitchFamily="34" charset="0"/>
                          <a:ea typeface="Arial"/>
                          <a:cs typeface="Arial" panose="020B0604020202020204" pitchFamily="34" charset="0"/>
                        </a:rPr>
                        <a:t>cải tiến </a:t>
                      </a:r>
                      <a:r>
                        <a:rPr lang="vi-VN" sz="1800" dirty="0">
                          <a:effectLst/>
                          <a:latin typeface="Arial" panose="020B0604020202020204" pitchFamily="34" charset="0"/>
                          <a:ea typeface="Arial"/>
                          <a:cs typeface="Arial" panose="020B0604020202020204" pitchFamily="34" charset="0"/>
                        </a:rPr>
                        <a:t>để tăng số lượng và chất lượng các h</a:t>
                      </a:r>
                      <a:r>
                        <a:rPr lang="en-US" sz="1800" dirty="0">
                          <a:effectLst/>
                          <a:latin typeface="Arial" panose="020B0604020202020204" pitchFamily="34" charset="0"/>
                          <a:ea typeface="Arial"/>
                          <a:cs typeface="Arial" panose="020B0604020202020204" pitchFamily="34" charset="0"/>
                        </a:rPr>
                        <a:t>.</a:t>
                      </a:r>
                      <a:r>
                        <a:rPr lang="en-US" sz="1800" dirty="0" err="1">
                          <a:effectLst/>
                          <a:latin typeface="Arial" panose="020B0604020202020204" pitchFamily="34" charset="0"/>
                          <a:ea typeface="Arial"/>
                          <a:cs typeface="Arial" panose="020B0604020202020204" pitchFamily="34" charset="0"/>
                        </a:rPr>
                        <a:t>độ</a:t>
                      </a:r>
                      <a:r>
                        <a:rPr lang="vi-VN" sz="1800" dirty="0">
                          <a:effectLst/>
                          <a:latin typeface="Arial" panose="020B0604020202020204" pitchFamily="34" charset="0"/>
                          <a:ea typeface="Arial"/>
                          <a:cs typeface="Arial" panose="020B0604020202020204" pitchFamily="34" charset="0"/>
                        </a:rPr>
                        <a:t>ng NCKH của đội ngũ GV và cán bộ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Arial"/>
                          <a:cs typeface="Arial" panose="020B0604020202020204" pitchFamily="34" charset="0"/>
                        </a:rPr>
                        <a:t>.</a:t>
                      </a:r>
                      <a:endParaRPr lang="en-US" sz="1800" dirty="0">
                        <a:effectLst/>
                        <a:latin typeface="Arial" panose="020B0604020202020204" pitchFamily="34" charset="0"/>
                        <a:ea typeface="Arial"/>
                        <a:cs typeface="Arial" panose="020B0604020202020204" pitchFamily="34" charset="0"/>
                      </a:endParaRPr>
                    </a:p>
                  </a:txBody>
                  <a:tcPr marL="68580" marR="68580" marT="0" marB="0">
                    <a:solidFill>
                      <a:schemeClr val="bg1"/>
                    </a:solidFill>
                  </a:tcPr>
                </a:tc>
                <a:tc>
                  <a:txBody>
                    <a:bodyPr/>
                    <a:lstStyle/>
                    <a:p>
                      <a:pPr marL="0" lvl="0" indent="0" algn="just">
                        <a:lnSpc>
                          <a:spcPct val="115000"/>
                        </a:lnSpc>
                        <a:spcBef>
                          <a:spcPts val="300"/>
                        </a:spcBef>
                        <a:spcAft>
                          <a:spcPts val="0"/>
                        </a:spcAft>
                        <a:buFontTx/>
                        <a:buNone/>
                        <a:tabLst>
                          <a:tab pos="182245" algn="l"/>
                        </a:tabLst>
                      </a:pPr>
                      <a:r>
                        <a:rPr lang="en-US" sz="1800" dirty="0">
                          <a:effectLst/>
                          <a:latin typeface="Arial" panose="020B0604020202020204" pitchFamily="34" charset="0"/>
                          <a:ea typeface="Calibri"/>
                          <a:cs typeface="Arial" panose="020B0604020202020204" pitchFamily="34" charset="0"/>
                        </a:rPr>
                        <a:t>.</a:t>
                      </a:r>
                      <a:r>
                        <a:rPr lang="vi-VN" sz="1800" dirty="0">
                          <a:effectLst/>
                          <a:latin typeface="Arial" panose="020B0604020202020204" pitchFamily="34" charset="0"/>
                          <a:ea typeface="Calibri"/>
                          <a:cs typeface="Arial" panose="020B0604020202020204" pitchFamily="34" charset="0"/>
                        </a:rPr>
                        <a:t>Kế hoạch phát triển KHCN của CSGD, trong đó có xác lập các chỉ số về loại hình và khối lượng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Calibri"/>
                          <a:cs typeface="Arial" panose="020B0604020202020204" pitchFamily="34" charset="0"/>
                        </a:rPr>
                        <a:t>của đội ngũ GV và cán bộ </a:t>
                      </a:r>
                      <a:r>
                        <a:rPr lang="en-US" sz="1800" dirty="0">
                          <a:effectLst/>
                          <a:latin typeface="Arial" panose="020B0604020202020204" pitchFamily="34" charset="0"/>
                          <a:ea typeface="Calibri"/>
                          <a:cs typeface="Arial" panose="020B0604020202020204" pitchFamily="34" charset="0"/>
                        </a:rPr>
                        <a:t>NC</a:t>
                      </a:r>
                      <a:r>
                        <a:rPr lang="vi-VN" sz="1800" dirty="0">
                          <a:effectLst/>
                          <a:latin typeface="Arial" panose="020B0604020202020204" pitchFamily="34" charset="0"/>
                          <a:ea typeface="Calibri"/>
                          <a:cs typeface="Arial" panose="020B0604020202020204" pitchFamily="34" charset="0"/>
                        </a:rPr>
                        <a:t>*.</a:t>
                      </a:r>
                      <a:endParaRPr lang="en-US" sz="1800" dirty="0">
                        <a:effectLst/>
                        <a:latin typeface="Arial" panose="020B0604020202020204" pitchFamily="34" charset="0"/>
                        <a:ea typeface="Calibri"/>
                        <a:cs typeface="Arial" panose="020B0604020202020204" pitchFamily="34" charset="0"/>
                      </a:endParaRPr>
                    </a:p>
                    <a:p>
                      <a:pPr marL="0" lvl="0" indent="0" algn="just">
                        <a:lnSpc>
                          <a:spcPct val="115000"/>
                        </a:lnSpc>
                        <a:spcBef>
                          <a:spcPts val="300"/>
                        </a:spcBef>
                        <a:spcAft>
                          <a:spcPts val="0"/>
                        </a:spcAft>
                        <a:buFontTx/>
                        <a:buNone/>
                        <a:tabLst>
                          <a:tab pos="182245" algn="l"/>
                        </a:tabLst>
                      </a:pPr>
                      <a:r>
                        <a:rPr lang="en-US" sz="1800" dirty="0">
                          <a:effectLst/>
                          <a:latin typeface="Arial" panose="020B0604020202020204" pitchFamily="34" charset="0"/>
                          <a:ea typeface="Calibri"/>
                          <a:cs typeface="Arial" panose="020B0604020202020204" pitchFamily="34" charset="0"/>
                        </a:rPr>
                        <a:t>.</a:t>
                      </a:r>
                      <a:r>
                        <a:rPr lang="vi-VN" sz="1800" dirty="0">
                          <a:effectLst/>
                          <a:latin typeface="Arial" panose="020B0604020202020204" pitchFamily="34" charset="0"/>
                          <a:ea typeface="Calibri"/>
                          <a:cs typeface="Arial" panose="020B0604020202020204" pitchFamily="34" charset="0"/>
                        </a:rPr>
                        <a:t>Văn bản quy định về hoạt động NCKH (trong đó có quy định về loại hình, khối lượng và chất lượng </a:t>
                      </a:r>
                      <a:r>
                        <a:rPr lang="en-US" sz="1800" dirty="0">
                          <a:effectLst/>
                          <a:latin typeface="Arial" panose="020B0604020202020204" pitchFamily="34" charset="0"/>
                          <a:ea typeface="Calibri"/>
                          <a:cs typeface="Arial" panose="020B0604020202020204" pitchFamily="34" charset="0"/>
                        </a:rPr>
                        <a:t>NC</a:t>
                      </a:r>
                      <a:r>
                        <a:rPr lang="vi-VN" sz="1800" dirty="0">
                          <a:effectLst/>
                          <a:latin typeface="Arial" panose="020B0604020202020204" pitchFamily="34" charset="0"/>
                          <a:ea typeface="Calibri"/>
                          <a:cs typeface="Arial" panose="020B0604020202020204" pitchFamily="34" charset="0"/>
                        </a:rPr>
                        <a:t>) của GV, </a:t>
                      </a:r>
                      <a:r>
                        <a:rPr lang="en-US" sz="1800" dirty="0">
                          <a:effectLst/>
                          <a:latin typeface="Arial" panose="020B0604020202020204" pitchFamily="34" charset="0"/>
                          <a:ea typeface="Calibri"/>
                          <a:cs typeface="Arial" panose="020B0604020202020204" pitchFamily="34" charset="0"/>
                        </a:rPr>
                        <a:t>NC </a:t>
                      </a:r>
                      <a:r>
                        <a:rPr lang="vi-VN" sz="1800" dirty="0">
                          <a:effectLst/>
                          <a:latin typeface="Arial" panose="020B0604020202020204" pitchFamily="34" charset="0"/>
                          <a:ea typeface="Calibri"/>
                          <a:cs typeface="Arial" panose="020B0604020202020204" pitchFamily="34" charset="0"/>
                        </a:rPr>
                        <a:t>viên*.</a:t>
                      </a:r>
                      <a:endParaRPr lang="en-US" sz="1800" dirty="0">
                        <a:effectLst/>
                        <a:latin typeface="Arial" panose="020B0604020202020204" pitchFamily="34" charset="0"/>
                        <a:ea typeface="Calibri"/>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84191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335902" y="18660"/>
            <a:ext cx="11757360" cy="1114681"/>
          </a:xfrm>
          <a:solidFill>
            <a:schemeClr val="accent6">
              <a:lumMod val="20000"/>
              <a:lumOff val="80000"/>
            </a:schemeClr>
          </a:solidFill>
        </p:spPr>
        <p:txBody>
          <a:bodyPr>
            <a:normAutofit fontScale="90000"/>
          </a:bodyPr>
          <a:lstStyle/>
          <a:p>
            <a:pPr lvl="0" algn="ctr" defTabSz="889000">
              <a:spcAft>
                <a:spcPct val="35000"/>
              </a:spcAft>
            </a:pPr>
            <a:r>
              <a:rPr lang="en-US" sz="2400" b="1" dirty="0">
                <a:solidFill>
                  <a:srgbClr val="0000FF"/>
                </a:solidFill>
                <a:latin typeface="Arial" panose="020B0604020202020204" pitchFamily="34" charset="0"/>
                <a:cs typeface="Arial" panose="020B0604020202020204" pitchFamily="34" charset="0"/>
              </a:rPr>
              <a:t/>
            </a:r>
            <a:br>
              <a:rPr lang="en-US" sz="2400" b="1" dirty="0">
                <a:solidFill>
                  <a:srgbClr val="0000FF"/>
                </a:solidFill>
                <a:latin typeface="Arial" panose="020B0604020202020204" pitchFamily="34" charset="0"/>
                <a:cs typeface="Arial" panose="020B0604020202020204" pitchFamily="34" charset="0"/>
              </a:rPr>
            </a:br>
            <a:r>
              <a:rPr lang="en-US" sz="2400" b="1" dirty="0">
                <a:solidFill>
                  <a:srgbClr val="0000FF"/>
                </a:solidFill>
                <a:latin typeface="Arial" panose="020B0604020202020204" pitchFamily="34" charset="0"/>
                <a:cs typeface="Arial" panose="020B0604020202020204" pitchFamily="34" charset="0"/>
              </a:rPr>
              <a:t>TC 23.1:</a:t>
            </a:r>
            <a:r>
              <a:rPr lang="en-US" sz="2400" dirty="0">
                <a:latin typeface="Arial" panose="020B0604020202020204" pitchFamily="34" charset="0"/>
                <a:cs typeface="Arial" panose="020B0604020202020204" pitchFamily="34" charset="0"/>
              </a:rPr>
              <a:t> </a:t>
            </a:r>
            <a:r>
              <a:rPr lang="en-US" sz="2700" b="1" dirty="0">
                <a:solidFill>
                  <a:srgbClr val="FF0000"/>
                </a:solidFill>
                <a:latin typeface="Arial" pitchFamily="34" charset="0"/>
                <a:cs typeface="Arial" pitchFamily="34" charset="0"/>
              </a:rPr>
              <a:t>K.</a:t>
            </a:r>
            <a:r>
              <a:rPr lang="vi-VN" sz="2700" b="1" dirty="0">
                <a:solidFill>
                  <a:srgbClr val="FF0000"/>
                </a:solidFill>
                <a:latin typeface="Arial" pitchFamily="34" charset="0"/>
                <a:cs typeface="Arial" pitchFamily="34" charset="0"/>
              </a:rPr>
              <a:t>quả </a:t>
            </a:r>
            <a:r>
              <a:rPr lang="en-US" sz="2700" b="1" dirty="0">
                <a:solidFill>
                  <a:srgbClr val="FF0000"/>
                </a:solidFill>
                <a:latin typeface="Arial" pitchFamily="34" charset="0"/>
                <a:cs typeface="Arial" pitchFamily="34" charset="0"/>
              </a:rPr>
              <a:t>NC </a:t>
            </a:r>
            <a:r>
              <a:rPr lang="vi-VN" sz="2700" b="1" dirty="0">
                <a:solidFill>
                  <a:srgbClr val="FF0000"/>
                </a:solidFill>
                <a:latin typeface="Arial" pitchFamily="34" charset="0"/>
                <a:cs typeface="Arial" pitchFamily="34" charset="0"/>
              </a:rPr>
              <a:t>v</a:t>
            </a:r>
            <a:r>
              <a:rPr lang="en-US" sz="2700" b="1" dirty="0">
                <a:solidFill>
                  <a:srgbClr val="FF0000"/>
                </a:solidFill>
                <a:latin typeface="Arial" pitchFamily="34" charset="0"/>
                <a:cs typeface="Arial" pitchFamily="34" charset="0"/>
              </a:rPr>
              <a:t>à </a:t>
            </a:r>
            <a:r>
              <a:rPr lang="en-US" sz="2700" b="1" dirty="0" err="1">
                <a:solidFill>
                  <a:srgbClr val="FF0000"/>
                </a:solidFill>
                <a:latin typeface="Arial" pitchFamily="34" charset="0"/>
                <a:cs typeface="Arial" pitchFamily="34" charset="0"/>
              </a:rPr>
              <a:t>sáng</a:t>
            </a:r>
            <a:r>
              <a:rPr lang="en-US" sz="2700" b="1" dirty="0">
                <a:solidFill>
                  <a:srgbClr val="FF0000"/>
                </a:solidFill>
                <a:latin typeface="Arial" pitchFamily="34" charset="0"/>
                <a:cs typeface="Arial" pitchFamily="34" charset="0"/>
              </a:rPr>
              <a:t> t</a:t>
            </a:r>
            <a:r>
              <a:rPr lang="vi-VN" sz="2700" b="1" dirty="0">
                <a:solidFill>
                  <a:srgbClr val="FF0000"/>
                </a:solidFill>
                <a:latin typeface="Arial" pitchFamily="34" charset="0"/>
                <a:cs typeface="Arial" pitchFamily="34" charset="0"/>
              </a:rPr>
              <a:t>ạo</a:t>
            </a:r>
            <a:r>
              <a:rPr lang="vi-VN" sz="2700" dirty="0">
                <a:latin typeface="Arial" pitchFamily="34" charset="0"/>
                <a:cs typeface="Arial" pitchFamily="34" charset="0"/>
              </a:rPr>
              <a:t>, bao gồm việc thương mại h</a:t>
            </a:r>
            <a:r>
              <a:rPr lang="en-US" sz="2700" dirty="0" err="1">
                <a:latin typeface="Arial" pitchFamily="34" charset="0"/>
                <a:cs typeface="Arial" pitchFamily="34" charset="0"/>
              </a:rPr>
              <a:t>óa</a:t>
            </a:r>
            <a:r>
              <a:rPr lang="en-US" sz="2700" dirty="0">
                <a:latin typeface="Arial" pitchFamily="34" charset="0"/>
                <a:cs typeface="Arial" pitchFamily="34" charset="0"/>
              </a:rPr>
              <a:t>, </a:t>
            </a:r>
            <a:r>
              <a:rPr lang="en-US" sz="2700" dirty="0" err="1">
                <a:latin typeface="Arial" pitchFamily="34" charset="0"/>
                <a:cs typeface="Arial" pitchFamily="34" charset="0"/>
              </a:rPr>
              <a:t>th</a:t>
            </a:r>
            <a:r>
              <a:rPr lang="vi-VN" sz="2700" dirty="0">
                <a:latin typeface="Arial" pitchFamily="34" charset="0"/>
                <a:cs typeface="Arial" pitchFamily="34" charset="0"/>
              </a:rPr>
              <a:t>ử nghiệm chuyển giao, th</a:t>
            </a:r>
            <a:r>
              <a:rPr lang="en-US" sz="2700" dirty="0" err="1">
                <a:latin typeface="Arial" pitchFamily="34" charset="0"/>
                <a:cs typeface="Arial" pitchFamily="34" charset="0"/>
              </a:rPr>
              <a:t>ành</a:t>
            </a:r>
            <a:r>
              <a:rPr lang="en-US" sz="2700" dirty="0">
                <a:latin typeface="Arial" pitchFamily="34" charset="0"/>
                <a:cs typeface="Arial" pitchFamily="34" charset="0"/>
              </a:rPr>
              <a:t> l</a:t>
            </a:r>
            <a:r>
              <a:rPr lang="vi-VN" sz="2700" dirty="0">
                <a:latin typeface="Arial" pitchFamily="34" charset="0"/>
                <a:cs typeface="Arial" pitchFamily="34" charset="0"/>
              </a:rPr>
              <a:t>ập c</a:t>
            </a:r>
            <a:r>
              <a:rPr lang="en-US" sz="2700" dirty="0" err="1">
                <a:latin typeface="Arial" pitchFamily="34" charset="0"/>
                <a:cs typeface="Arial" pitchFamily="34" charset="0"/>
              </a:rPr>
              <a:t>ác</a:t>
            </a:r>
            <a:r>
              <a:rPr lang="en-US" sz="2700" dirty="0">
                <a:latin typeface="Arial" pitchFamily="34" charset="0"/>
                <a:cs typeface="Arial" pitchFamily="34" charset="0"/>
              </a:rPr>
              <a:t> </a:t>
            </a:r>
            <a:r>
              <a:rPr lang="en-US" sz="2700" dirty="0" err="1">
                <a:latin typeface="Arial" pitchFamily="34" charset="0"/>
                <a:cs typeface="Arial" pitchFamily="34" charset="0"/>
              </a:rPr>
              <a:t>đơn</a:t>
            </a:r>
            <a:r>
              <a:rPr lang="en-US" sz="2700" dirty="0">
                <a:latin typeface="Arial" pitchFamily="34" charset="0"/>
                <a:cs typeface="Arial" pitchFamily="34" charset="0"/>
              </a:rPr>
              <a:t> v</a:t>
            </a:r>
            <a:r>
              <a:rPr lang="vi-VN" sz="2700" dirty="0">
                <a:latin typeface="Arial" pitchFamily="34" charset="0"/>
                <a:cs typeface="Arial" pitchFamily="34" charset="0"/>
              </a:rPr>
              <a:t>ị khởi nghiệp, v.v. được </a:t>
            </a:r>
            <a:r>
              <a:rPr lang="vi-VN" sz="2700" b="1" dirty="0">
                <a:solidFill>
                  <a:srgbClr val="FF0000"/>
                </a:solidFill>
                <a:latin typeface="Arial" pitchFamily="34" charset="0"/>
                <a:cs typeface="Arial" pitchFamily="34" charset="0"/>
              </a:rPr>
              <a:t>x</a:t>
            </a:r>
            <a:r>
              <a:rPr lang="en-US" sz="2700" b="1" dirty="0" err="1">
                <a:solidFill>
                  <a:srgbClr val="FF0000"/>
                </a:solidFill>
                <a:latin typeface="Arial" pitchFamily="34" charset="0"/>
                <a:cs typeface="Arial" pitchFamily="34" charset="0"/>
              </a:rPr>
              <a:t>ác</a:t>
            </a:r>
            <a:r>
              <a:rPr lang="en-US" sz="2700" b="1" dirty="0">
                <a:solidFill>
                  <a:srgbClr val="FF0000"/>
                </a:solidFill>
                <a:latin typeface="Arial" pitchFamily="34" charset="0"/>
                <a:cs typeface="Arial" pitchFamily="34" charset="0"/>
              </a:rPr>
              <a:t> l</a:t>
            </a:r>
            <a:r>
              <a:rPr lang="vi-VN" sz="2700" b="1" dirty="0">
                <a:solidFill>
                  <a:srgbClr val="FF0000"/>
                </a:solidFill>
                <a:latin typeface="Arial" pitchFamily="34" charset="0"/>
                <a:cs typeface="Arial" pitchFamily="34" charset="0"/>
              </a:rPr>
              <a:t>ập, gi</a:t>
            </a:r>
            <a:r>
              <a:rPr lang="en-US" sz="2700" b="1" dirty="0" err="1">
                <a:solidFill>
                  <a:srgbClr val="FF0000"/>
                </a:solidFill>
                <a:latin typeface="Arial" pitchFamily="34" charset="0"/>
                <a:cs typeface="Arial" pitchFamily="34" charset="0"/>
              </a:rPr>
              <a:t>ám</a:t>
            </a:r>
            <a:r>
              <a:rPr lang="en-US" sz="2700" b="1" dirty="0">
                <a:solidFill>
                  <a:srgbClr val="FF0000"/>
                </a:solidFill>
                <a:latin typeface="Arial" pitchFamily="34" charset="0"/>
                <a:cs typeface="Arial" pitchFamily="34" charset="0"/>
              </a:rPr>
              <a:t> </a:t>
            </a:r>
            <a:r>
              <a:rPr lang="en-US" sz="2700" b="1" dirty="0" err="1">
                <a:solidFill>
                  <a:srgbClr val="FF0000"/>
                </a:solidFill>
                <a:latin typeface="Arial" pitchFamily="34" charset="0"/>
                <a:cs typeface="Arial" pitchFamily="34" charset="0"/>
              </a:rPr>
              <a:t>sát</a:t>
            </a:r>
            <a:r>
              <a:rPr lang="en-US" sz="2700" b="1" dirty="0">
                <a:solidFill>
                  <a:srgbClr val="FF0000"/>
                </a:solidFill>
                <a:latin typeface="Arial" pitchFamily="34" charset="0"/>
                <a:cs typeface="Arial" pitchFamily="34" charset="0"/>
              </a:rPr>
              <a:t> </a:t>
            </a:r>
            <a:r>
              <a:rPr lang="en-US" sz="2700" b="1" dirty="0" err="1">
                <a:solidFill>
                  <a:srgbClr val="FF0000"/>
                </a:solidFill>
                <a:latin typeface="Arial" pitchFamily="34" charset="0"/>
                <a:cs typeface="Arial" pitchFamily="34" charset="0"/>
              </a:rPr>
              <a:t>và</a:t>
            </a:r>
            <a:r>
              <a:rPr lang="en-US" sz="2700" b="1" dirty="0">
                <a:solidFill>
                  <a:srgbClr val="FF0000"/>
                </a:solidFill>
                <a:latin typeface="Arial" pitchFamily="34" charset="0"/>
                <a:cs typeface="Arial" pitchFamily="34" charset="0"/>
              </a:rPr>
              <a:t> đ</a:t>
            </a:r>
            <a:r>
              <a:rPr lang="vi-VN" sz="2700" b="1" dirty="0">
                <a:solidFill>
                  <a:srgbClr val="FF0000"/>
                </a:solidFill>
                <a:latin typeface="Arial" pitchFamily="34" charset="0"/>
                <a:cs typeface="Arial" pitchFamily="34" charset="0"/>
              </a:rPr>
              <a:t>ối s</a:t>
            </a:r>
            <a:r>
              <a:rPr lang="en-US" sz="2700" b="1" dirty="0" err="1">
                <a:solidFill>
                  <a:srgbClr val="FF0000"/>
                </a:solidFill>
                <a:latin typeface="Arial" pitchFamily="34" charset="0"/>
                <a:cs typeface="Arial" pitchFamily="34" charset="0"/>
              </a:rPr>
              <a:t>ánh</a:t>
            </a:r>
            <a:r>
              <a:rPr lang="en-US" sz="2700" b="1" dirty="0">
                <a:solidFill>
                  <a:srgbClr val="FF0000"/>
                </a:solidFill>
                <a:latin typeface="Arial" pitchFamily="34" charset="0"/>
                <a:cs typeface="Arial" pitchFamily="34" charset="0"/>
              </a:rPr>
              <a:t> </a:t>
            </a:r>
            <a:r>
              <a:rPr lang="en-US" sz="2700" dirty="0">
                <a:latin typeface="Arial" pitchFamily="34" charset="0"/>
                <a:cs typeface="Arial" pitchFamily="34" charset="0"/>
              </a:rPr>
              <a:t>đ</a:t>
            </a:r>
            <a:r>
              <a:rPr lang="vi-VN" sz="2700" dirty="0">
                <a:latin typeface="Arial" pitchFamily="34" charset="0"/>
                <a:cs typeface="Arial" pitchFamily="34" charset="0"/>
              </a:rPr>
              <a:t>ể cải tiến</a:t>
            </a:r>
            <a:r>
              <a:rPr lang="en-US" sz="27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2700" dirty="0">
                <a:solidFill>
                  <a:srgbClr val="000000"/>
                </a:solidFill>
                <a:latin typeface="Arial" panose="020B0604020202020204" pitchFamily="34" charset="0"/>
                <a:ea typeface="Times New Roman" panose="02020603050405020304" pitchFamily="18" charset="0"/>
                <a:cs typeface="Arial" panose="020B0604020202020204" pitchFamily="34" charset="0"/>
              </a:rPr>
            </a:br>
            <a:endParaRPr lang="en-US" sz="27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3109758131"/>
              </p:ext>
            </p:extLst>
          </p:nvPr>
        </p:nvGraphicFramePr>
        <p:xfrm>
          <a:off x="103732" y="1166799"/>
          <a:ext cx="11938014" cy="5671210"/>
        </p:xfrm>
        <a:graphic>
          <a:graphicData uri="http://schemas.openxmlformats.org/drawingml/2006/table">
            <a:tbl>
              <a:tblPr firstRow="1" bandRow="1">
                <a:tableStyleId>{5C22544A-7EE6-4342-B048-85BDC9FD1C3A}</a:tableStyleId>
              </a:tblPr>
              <a:tblGrid>
                <a:gridCol w="797221">
                  <a:extLst>
                    <a:ext uri="{9D8B030D-6E8A-4147-A177-3AD203B41FA5}">
                      <a16:colId xmlns:a16="http://schemas.microsoft.com/office/drawing/2014/main" xmlns="" val="1338212068"/>
                    </a:ext>
                  </a:extLst>
                </a:gridCol>
                <a:gridCol w="968188">
                  <a:extLst>
                    <a:ext uri="{9D8B030D-6E8A-4147-A177-3AD203B41FA5}">
                      <a16:colId xmlns:a16="http://schemas.microsoft.com/office/drawing/2014/main" xmlns="" val="4227679062"/>
                    </a:ext>
                  </a:extLst>
                </a:gridCol>
                <a:gridCol w="10172605">
                  <a:extLst>
                    <a:ext uri="{9D8B030D-6E8A-4147-A177-3AD203B41FA5}">
                      <a16:colId xmlns:a16="http://schemas.microsoft.com/office/drawing/2014/main" xmlns="" val="2341633141"/>
                    </a:ext>
                  </a:extLst>
                </a:gridCol>
              </a:tblGrid>
              <a:tr h="5947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3200" b="1" kern="1200" dirty="0">
                        <a:solidFill>
                          <a:srgbClr val="FFFF00"/>
                        </a:solidFill>
                        <a:effectLst/>
                        <a:latin typeface="+mn-lt"/>
                        <a:ea typeface="+mn-ea"/>
                        <a:cs typeface="+mn-cs"/>
                      </a:endParaRPr>
                    </a:p>
                  </a:txBody>
                  <a:tcPr/>
                </a:tc>
                <a:tc>
                  <a:txBody>
                    <a:bodyPr/>
                    <a:lstStyle/>
                    <a:p>
                      <a:pPr algn="ctr"/>
                      <a:r>
                        <a:rPr lang="en-US" sz="3200" dirty="0">
                          <a:solidFill>
                            <a:schemeClr val="tx1"/>
                          </a:solidFill>
                        </a:rPr>
                        <a:t>MC</a:t>
                      </a:r>
                    </a:p>
                  </a:txBody>
                  <a:tcPr>
                    <a:solidFill>
                      <a:schemeClr val="bg1"/>
                    </a:solidFill>
                  </a:tcPr>
                </a:tc>
                <a:tc>
                  <a:txBody>
                    <a:bodyPr/>
                    <a:lstStyle/>
                    <a:p>
                      <a:pPr algn="ctr"/>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5044844">
                <a:tc>
                  <a:txBody>
                    <a:bodyPr/>
                    <a:lstStyle/>
                    <a:p>
                      <a:pPr marL="342900" lvl="0" indent="-342900" algn="just">
                        <a:lnSpc>
                          <a:spcPts val="2000"/>
                        </a:lnSpc>
                        <a:spcBef>
                          <a:spcPts val="300"/>
                        </a:spcBef>
                        <a:spcAft>
                          <a:spcPts val="0"/>
                        </a:spcAft>
                        <a:buFont typeface="+mj-lt"/>
                        <a:buAutoNum type="arabicPeriod"/>
                        <a:tabLst>
                          <a:tab pos="201930" algn="l"/>
                        </a:tabLst>
                      </a:pPr>
                      <a:endParaRPr lang="en-US" sz="1300" dirty="0">
                        <a:effectLst/>
                        <a:latin typeface="Times New Roman"/>
                        <a:ea typeface="Calibri"/>
                      </a:endParaRPr>
                    </a:p>
                  </a:txBody>
                  <a:tcPr marL="68580" marR="68580" marT="0" marB="0"/>
                </a:tc>
                <a:tc>
                  <a:txBody>
                    <a:bodyPr/>
                    <a:lstStyle/>
                    <a:p>
                      <a:pPr marL="342900" lvl="0" indent="-342900" algn="just">
                        <a:lnSpc>
                          <a:spcPct val="115000"/>
                        </a:lnSpc>
                        <a:spcBef>
                          <a:spcPts val="300"/>
                        </a:spcBef>
                        <a:spcAft>
                          <a:spcPts val="0"/>
                        </a:spcAft>
                        <a:buFont typeface="+mj-lt"/>
                        <a:buAutoNum type="arabicPeriod"/>
                        <a:tabLst>
                          <a:tab pos="207645" algn="l"/>
                        </a:tabLst>
                      </a:pPr>
                      <a:endParaRPr lang="en-US" sz="1200" dirty="0">
                        <a:effectLst/>
                        <a:latin typeface="Times New Roman"/>
                        <a:ea typeface="Arial"/>
                      </a:endParaRPr>
                    </a:p>
                  </a:txBody>
                  <a:tcPr marL="68580" marR="68580" marT="0" marB="0">
                    <a:solidFill>
                      <a:schemeClr val="bg1"/>
                    </a:solidFill>
                  </a:tcPr>
                </a:tc>
                <a:tc>
                  <a:txBody>
                    <a:bodyPr/>
                    <a:lstStyle/>
                    <a:p>
                      <a:pPr marL="342900" lvl="0" indent="-342900" algn="just">
                        <a:lnSpc>
                          <a:spcPct val="115000"/>
                        </a:lnSpc>
                        <a:spcBef>
                          <a:spcPts val="300"/>
                        </a:spcBef>
                        <a:spcAft>
                          <a:spcPts val="0"/>
                        </a:spcAft>
                        <a:buFont typeface="Times New Roman"/>
                        <a:buChar char="-"/>
                        <a:tabLst>
                          <a:tab pos="182245" algn="l"/>
                        </a:tabLst>
                      </a:pPr>
                      <a:r>
                        <a:rPr lang="vi-VN" sz="1800" dirty="0">
                          <a:effectLst/>
                          <a:latin typeface="+mn-lt"/>
                          <a:ea typeface="Calibri"/>
                        </a:rPr>
                        <a:t>Văn bản quy định (quy trình, phương pháp, công cụ, hướng dẫn) về việc thu thập thông tin phản hồi của các bên liên quan về chất lượng hoạt động nghiên cứu của đội ngũ GV và cán bộ nghiên cứu*.</a:t>
                      </a:r>
                      <a:endParaRPr lang="en-US" sz="1800" dirty="0">
                        <a:effectLst/>
                        <a:latin typeface="+mn-lt"/>
                        <a:ea typeface="Calibri"/>
                      </a:endParaRPr>
                    </a:p>
                    <a:p>
                      <a:pPr marL="342900" lvl="0" indent="-342900" algn="just">
                        <a:lnSpc>
                          <a:spcPct val="115000"/>
                        </a:lnSpc>
                        <a:spcBef>
                          <a:spcPts val="300"/>
                        </a:spcBef>
                        <a:spcAft>
                          <a:spcPts val="0"/>
                        </a:spcAft>
                        <a:buFont typeface="Times New Roman"/>
                        <a:buChar char="-"/>
                        <a:tabLst>
                          <a:tab pos="182245" algn="l"/>
                        </a:tabLst>
                      </a:pPr>
                      <a:r>
                        <a:rPr lang="vi-VN" sz="1800" dirty="0">
                          <a:effectLst/>
                          <a:latin typeface="+mn-lt"/>
                          <a:ea typeface="Calibri"/>
                        </a:rPr>
                        <a:t>CSDL (phiếu khảo sát, dữ liệu khảo sát gốc, báo cáo kết quả khảo sát) đánh giá về sự hài lòng của các bên liên quan về chất lượng hoạt động nghiên cứu của đội ngũ GV và cán bộ nghiên cứu*.</a:t>
                      </a:r>
                      <a:endParaRPr lang="en-US" sz="1800" dirty="0">
                        <a:effectLst/>
                        <a:latin typeface="+mn-lt"/>
                        <a:ea typeface="Calibri"/>
                      </a:endParaRPr>
                    </a:p>
                    <a:p>
                      <a:pPr marL="342900" lvl="0" indent="-342900" algn="just">
                        <a:lnSpc>
                          <a:spcPct val="115000"/>
                        </a:lnSpc>
                        <a:spcBef>
                          <a:spcPts val="300"/>
                        </a:spcBef>
                        <a:spcAft>
                          <a:spcPts val="0"/>
                        </a:spcAft>
                        <a:buFont typeface="Times New Roman"/>
                        <a:buChar char="-"/>
                        <a:tabLst>
                          <a:tab pos="224790" algn="l"/>
                        </a:tabLst>
                      </a:pPr>
                      <a:r>
                        <a:rPr lang="vi-VN" sz="1800" dirty="0">
                          <a:effectLst/>
                          <a:latin typeface="+mn-lt"/>
                          <a:ea typeface="Calibri"/>
                        </a:rPr>
                        <a:t>CSDL về hoạt động nghiên cứu của GV, nghiên cứu viên*.</a:t>
                      </a:r>
                      <a:endParaRPr lang="en-US" sz="1800" dirty="0">
                        <a:effectLst/>
                        <a:latin typeface="+mn-lt"/>
                        <a:ea typeface="Calibri"/>
                      </a:endParaRPr>
                    </a:p>
                    <a:p>
                      <a:pPr marL="342900" lvl="0" indent="-342900" algn="just">
                        <a:lnSpc>
                          <a:spcPct val="115000"/>
                        </a:lnSpc>
                        <a:spcBef>
                          <a:spcPts val="300"/>
                        </a:spcBef>
                        <a:spcAft>
                          <a:spcPts val="0"/>
                        </a:spcAft>
                        <a:buFont typeface="Times New Roman"/>
                        <a:buChar char="-"/>
                        <a:tabLst>
                          <a:tab pos="224790" algn="l"/>
                        </a:tabLst>
                      </a:pPr>
                      <a:r>
                        <a:rPr lang="vi-VN" sz="1800" dirty="0">
                          <a:effectLst/>
                          <a:latin typeface="+mn-lt"/>
                          <a:ea typeface="Calibri"/>
                        </a:rPr>
                        <a:t>Bản đối sánh về loại hình và khối lượng nghiên cứu của GV và cán bộ nghiên cứu*.</a:t>
                      </a:r>
                      <a:endParaRPr lang="en-US" sz="1800" dirty="0">
                        <a:effectLst/>
                        <a:latin typeface="+mn-lt"/>
                        <a:ea typeface="Calibri"/>
                      </a:endParaRPr>
                    </a:p>
                    <a:p>
                      <a:pPr marL="342900" lvl="0" indent="-342900" algn="just">
                        <a:lnSpc>
                          <a:spcPts val="2000"/>
                        </a:lnSpc>
                        <a:spcBef>
                          <a:spcPts val="300"/>
                        </a:spcBef>
                        <a:spcAft>
                          <a:spcPts val="0"/>
                        </a:spcAft>
                        <a:buFont typeface="Times New Roman"/>
                        <a:buChar char="-"/>
                        <a:tabLst>
                          <a:tab pos="128270" algn="l"/>
                        </a:tabLst>
                      </a:pPr>
                      <a:r>
                        <a:rPr lang="vi-VN" sz="1800" dirty="0">
                          <a:effectLst/>
                          <a:latin typeface="+mn-lt"/>
                          <a:ea typeface="Calibri"/>
                        </a:rPr>
                        <a:t>Các biên bản họp rà soát, điều chỉnh; các quyết định điều chỉnh về loại hình và khối lượng nghiên cứu của đội ngũ GV và cán bộ nghiên cứu*.</a:t>
                      </a:r>
                      <a:endParaRPr lang="en-US" sz="1800" dirty="0">
                        <a:effectLst/>
                        <a:latin typeface="+mn-lt"/>
                        <a:ea typeface="Calibri"/>
                      </a:endParaRPr>
                    </a:p>
                    <a:p>
                      <a:pPr marL="342900" lvl="0" indent="-342900" algn="just">
                        <a:lnSpc>
                          <a:spcPts val="2000"/>
                        </a:lnSpc>
                        <a:spcBef>
                          <a:spcPts val="300"/>
                        </a:spcBef>
                        <a:spcAft>
                          <a:spcPts val="0"/>
                        </a:spcAft>
                        <a:buFont typeface="Times New Roman"/>
                        <a:buChar char="-"/>
                        <a:tabLst>
                          <a:tab pos="128270" algn="l"/>
                        </a:tabLst>
                      </a:pPr>
                      <a:r>
                        <a:rPr lang="vi-VN" sz="1800" dirty="0">
                          <a:effectLst/>
                          <a:latin typeface="+mn-lt"/>
                          <a:ea typeface="Calibri"/>
                        </a:rPr>
                        <a:t>Các quyết định, kết luận, các đầu tư của CSGD thể hiện sự cải tiến chất lượng hoạt động KHCN dựa trên kết quả đánh giá mức độ hài lòng của các bên liên quan về chất lượng hoạt động NCKH của đội ngũ GV và cán bộ nghiên cứu*.</a:t>
                      </a:r>
                      <a:endParaRPr lang="en-US" sz="1800" dirty="0">
                        <a:effectLst/>
                        <a:latin typeface="+mn-lt"/>
                        <a:ea typeface="Calibri"/>
                      </a:endParaRPr>
                    </a:p>
                    <a:p>
                      <a:pPr marL="342900" lvl="0" indent="-342900" algn="just">
                        <a:lnSpc>
                          <a:spcPts val="2000"/>
                        </a:lnSpc>
                        <a:spcBef>
                          <a:spcPts val="300"/>
                        </a:spcBef>
                        <a:spcAft>
                          <a:spcPts val="0"/>
                        </a:spcAft>
                        <a:buFont typeface="Times New Roman"/>
                        <a:buChar char="-"/>
                        <a:tabLst>
                          <a:tab pos="128270" algn="l"/>
                        </a:tabLst>
                      </a:pPr>
                      <a:r>
                        <a:rPr lang="vi-VN" sz="1800" dirty="0">
                          <a:effectLst/>
                          <a:latin typeface="+mn-lt"/>
                          <a:ea typeface="Calibri"/>
                        </a:rPr>
                        <a:t>Các báo cáo kết quả nghiên cứu*.</a:t>
                      </a:r>
                      <a:endParaRPr lang="en-US" sz="1800" dirty="0">
                        <a:effectLst/>
                        <a:latin typeface="+mn-lt"/>
                        <a:ea typeface="Calibri"/>
                      </a:endParaRPr>
                    </a:p>
                    <a:p>
                      <a:pPr marL="342900" lvl="0" indent="-342900" algn="just">
                        <a:lnSpc>
                          <a:spcPts val="2000"/>
                        </a:lnSpc>
                        <a:spcBef>
                          <a:spcPts val="300"/>
                        </a:spcBef>
                        <a:spcAft>
                          <a:spcPts val="0"/>
                        </a:spcAft>
                        <a:buFont typeface="Times New Roman"/>
                        <a:buChar char="-"/>
                        <a:tabLst>
                          <a:tab pos="128270" algn="l"/>
                        </a:tabLst>
                      </a:pPr>
                      <a:r>
                        <a:rPr lang="vi-VN" sz="1800" dirty="0">
                          <a:effectLst/>
                          <a:latin typeface="+mn-lt"/>
                          <a:ea typeface="Calibri"/>
                        </a:rPr>
                        <a:t>Văn bản đăng ký bằng sáng chế, nhãn hiệu bản quyền, các ấn phẩm, các trích dẫn, các hợp đồng chuyển giao và thương mại hóa; bảng tổng hợp thu chi tài chính trong hoạt động NCKH hằng năm</a:t>
                      </a:r>
                      <a:r>
                        <a:rPr lang="vi-VN" sz="1300" dirty="0">
                          <a:effectLst/>
                          <a:latin typeface="Times New Roman"/>
                          <a:ea typeface="Calibri"/>
                        </a:rPr>
                        <a:t>.</a:t>
                      </a:r>
                      <a:endParaRPr lang="en-US" sz="1300" dirty="0">
                        <a:effectLst/>
                        <a:latin typeface="Times New Roman"/>
                        <a:ea typeface="Calibri"/>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018529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0" y="0"/>
            <a:ext cx="12192000" cy="987804"/>
          </a:xfrm>
          <a:solidFill>
            <a:schemeClr val="accent6">
              <a:lumMod val="20000"/>
              <a:lumOff val="80000"/>
            </a:schemeClr>
          </a:solidFill>
        </p:spPr>
        <p:txBody>
          <a:bodyPr>
            <a:normAutofit/>
          </a:bodyPr>
          <a:lstStyle/>
          <a:p>
            <a:r>
              <a:rPr lang="en-US" sz="2800" b="1" dirty="0">
                <a:solidFill>
                  <a:srgbClr val="0000FF"/>
                </a:solidFill>
                <a:latin typeface="Arial" pitchFamily="34" charset="0"/>
                <a:cs typeface="Arial" pitchFamily="34" charset="0"/>
              </a:rPr>
              <a:t>23.2</a:t>
            </a:r>
            <a:r>
              <a:rPr lang="en-US" sz="2400" b="1" i="1" dirty="0">
                <a:latin typeface="Arial" pitchFamily="34" charset="0"/>
                <a:cs typeface="Arial" pitchFamily="34" charset="0"/>
              </a:rPr>
              <a:t>. </a:t>
            </a:r>
            <a:r>
              <a:rPr lang="en-US" sz="2400" dirty="0">
                <a:latin typeface="Arial" pitchFamily="34" charset="0"/>
                <a:cs typeface="Arial" pitchFamily="34" charset="0"/>
              </a:rPr>
              <a:t> </a:t>
            </a:r>
            <a:r>
              <a:rPr lang="en-US" sz="2400" b="1" dirty="0">
                <a:solidFill>
                  <a:srgbClr val="0000FF"/>
                </a:solidFill>
                <a:latin typeface="Arial" pitchFamily="34" charset="0"/>
                <a:cs typeface="Arial" pitchFamily="34" charset="0"/>
              </a:rPr>
              <a:t>Lo</a:t>
            </a:r>
            <a:r>
              <a:rPr lang="vi-VN" sz="2400" b="1" dirty="0">
                <a:solidFill>
                  <a:srgbClr val="0000FF"/>
                </a:solidFill>
                <a:latin typeface="Arial" pitchFamily="34" charset="0"/>
                <a:cs typeface="Arial" pitchFamily="34" charset="0"/>
              </a:rPr>
              <a:t>ại h</a:t>
            </a:r>
            <a:r>
              <a:rPr lang="en-US" sz="2400" b="1" dirty="0" err="1">
                <a:solidFill>
                  <a:srgbClr val="0000FF"/>
                </a:solidFill>
                <a:latin typeface="Arial" pitchFamily="34" charset="0"/>
                <a:cs typeface="Arial" pitchFamily="34" charset="0"/>
              </a:rPr>
              <a:t>ình</a:t>
            </a:r>
            <a:r>
              <a:rPr lang="en-US" sz="2400" b="1" dirty="0">
                <a:solidFill>
                  <a:srgbClr val="0000FF"/>
                </a:solidFill>
                <a:latin typeface="Arial" pitchFamily="34" charset="0"/>
                <a:cs typeface="Arial" pitchFamily="34" charset="0"/>
              </a:rPr>
              <a:t> </a:t>
            </a:r>
            <a:r>
              <a:rPr lang="en-US" sz="2400" dirty="0" err="1">
                <a:latin typeface="Arial" pitchFamily="34" charset="0"/>
                <a:cs typeface="Arial" pitchFamily="34" charset="0"/>
              </a:rPr>
              <a:t>và</a:t>
            </a:r>
            <a:r>
              <a:rPr lang="en-US" sz="2400" dirty="0">
                <a:latin typeface="Arial" pitchFamily="34" charset="0"/>
                <a:cs typeface="Arial" pitchFamily="34" charset="0"/>
              </a:rPr>
              <a:t> </a:t>
            </a:r>
            <a:r>
              <a:rPr lang="en-US" sz="2400" b="1" dirty="0" err="1">
                <a:solidFill>
                  <a:srgbClr val="0000FF"/>
                </a:solidFill>
                <a:latin typeface="Arial" pitchFamily="34" charset="0"/>
                <a:cs typeface="Arial" pitchFamily="34" charset="0"/>
              </a:rPr>
              <a:t>kh</a:t>
            </a:r>
            <a:r>
              <a:rPr lang="vi-VN" sz="2400" b="1" dirty="0">
                <a:solidFill>
                  <a:srgbClr val="0000FF"/>
                </a:solidFill>
                <a:latin typeface="Arial" pitchFamily="34" charset="0"/>
                <a:cs typeface="Arial" pitchFamily="34" charset="0"/>
              </a:rPr>
              <a:t>ối lượng </a:t>
            </a:r>
            <a:r>
              <a:rPr lang="en-US" sz="2400" dirty="0" err="1">
                <a:solidFill>
                  <a:schemeClr val="dk1"/>
                </a:solidFill>
                <a:latin typeface="Arial" pitchFamily="34" charset="0"/>
                <a:cs typeface="Arial" pitchFamily="34" charset="0"/>
              </a:rPr>
              <a:t>nghiên</a:t>
            </a:r>
            <a:r>
              <a:rPr lang="en-US" sz="2400" dirty="0">
                <a:solidFill>
                  <a:schemeClr val="dk1"/>
                </a:solidFill>
                <a:latin typeface="Arial" pitchFamily="34" charset="0"/>
                <a:cs typeface="Arial" pitchFamily="34" charset="0"/>
              </a:rPr>
              <a:t> </a:t>
            </a:r>
            <a:r>
              <a:rPr lang="en-US" sz="2400" dirty="0" err="1">
                <a:solidFill>
                  <a:schemeClr val="dk1"/>
                </a:solidFill>
                <a:latin typeface="Arial" pitchFamily="34" charset="0"/>
                <a:cs typeface="Arial" pitchFamily="34" charset="0"/>
              </a:rPr>
              <a:t>cứu</a:t>
            </a:r>
            <a:r>
              <a:rPr lang="en-US" sz="2400" dirty="0">
                <a:solidFill>
                  <a:schemeClr val="dk1"/>
                </a:solidFill>
                <a:latin typeface="Arial" pitchFamily="34" charset="0"/>
                <a:cs typeface="Arial" pitchFamily="34" charset="0"/>
              </a:rPr>
              <a:t> (</a:t>
            </a:r>
            <a:r>
              <a:rPr lang="en-US" sz="2400" dirty="0">
                <a:effectLst/>
                <a:latin typeface="Times New Roman" panose="02020603050405020304" pitchFamily="18" charset="0"/>
                <a:ea typeface="Calibri" panose="020F0502020204030204" pitchFamily="34" charset="0"/>
              </a:rPr>
              <a:t>LH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KL NC</a:t>
            </a:r>
            <a:r>
              <a:rPr lang="vi-VN" sz="2400" dirty="0">
                <a:effectLst/>
                <a:latin typeface="Times New Roman" panose="02020603050405020304" pitchFamily="18" charset="0"/>
                <a:ea typeface="Calibri" panose="020F0502020204030204" pitchFamily="34" charset="0"/>
              </a:rPr>
              <a:t> </a:t>
            </a:r>
            <a:r>
              <a:rPr lang="en-US" sz="2400" dirty="0">
                <a:effectLst/>
                <a:latin typeface="Times New Roman" panose="02020603050405020304" pitchFamily="18" charset="0"/>
                <a:ea typeface="Calibri" panose="020F0502020204030204" pitchFamily="34" charset="0"/>
              </a:rPr>
              <a:t>)</a:t>
            </a:r>
            <a:r>
              <a:rPr lang="en-US" sz="2400" dirty="0">
                <a:solidFill>
                  <a:schemeClr val="dk1"/>
                </a:solidFill>
                <a:latin typeface="Arial" pitchFamily="34" charset="0"/>
                <a:cs typeface="Arial" pitchFamily="34" charset="0"/>
              </a:rPr>
              <a:t> </a:t>
            </a:r>
            <a:r>
              <a:rPr lang="vi-VN" sz="2400" dirty="0">
                <a:latin typeface="Arial" pitchFamily="34" charset="0"/>
                <a:cs typeface="Arial" pitchFamily="34" charset="0"/>
              </a:rPr>
              <a:t>của </a:t>
            </a:r>
            <a:r>
              <a:rPr lang="vi-VN" sz="2400" b="1" dirty="0">
                <a:solidFill>
                  <a:srgbClr val="FF0000"/>
                </a:solidFill>
                <a:latin typeface="Arial" pitchFamily="34" charset="0"/>
                <a:cs typeface="Arial" pitchFamily="34" charset="0"/>
              </a:rPr>
              <a:t>người học </a:t>
            </a:r>
            <a:r>
              <a:rPr lang="vi-VN" sz="2400" dirty="0">
                <a:latin typeface="Arial" pitchFamily="34" charset="0"/>
                <a:cs typeface="Arial" pitchFamily="34" charset="0"/>
              </a:rPr>
              <a:t>được </a:t>
            </a:r>
            <a:r>
              <a:rPr lang="vi-VN" sz="2400" b="1" dirty="0">
                <a:solidFill>
                  <a:srgbClr val="0000FF"/>
                </a:solidFill>
                <a:latin typeface="Arial" pitchFamily="34" charset="0"/>
                <a:cs typeface="Arial" pitchFamily="34" charset="0"/>
              </a:rPr>
              <a:t>x</a:t>
            </a:r>
            <a:r>
              <a:rPr lang="en-US" sz="2400" b="1" dirty="0" err="1">
                <a:solidFill>
                  <a:srgbClr val="0000FF"/>
                </a:solidFill>
                <a:latin typeface="Arial" pitchFamily="34" charset="0"/>
                <a:cs typeface="Arial" pitchFamily="34" charset="0"/>
              </a:rPr>
              <a:t>ác</a:t>
            </a:r>
            <a:r>
              <a:rPr lang="en-US" sz="2400" b="1" dirty="0">
                <a:solidFill>
                  <a:srgbClr val="0000FF"/>
                </a:solidFill>
                <a:latin typeface="Arial" pitchFamily="34" charset="0"/>
                <a:cs typeface="Arial" pitchFamily="34" charset="0"/>
              </a:rPr>
              <a:t> l</a:t>
            </a:r>
            <a:r>
              <a:rPr lang="vi-VN" sz="2400" b="1" dirty="0">
                <a:solidFill>
                  <a:srgbClr val="0000FF"/>
                </a:solidFill>
                <a:latin typeface="Arial" pitchFamily="34" charset="0"/>
                <a:cs typeface="Arial" pitchFamily="34" charset="0"/>
              </a:rPr>
              <a:t>ập, gi</a:t>
            </a:r>
            <a:r>
              <a:rPr lang="en-US" sz="2400" b="1" dirty="0" err="1">
                <a:solidFill>
                  <a:srgbClr val="0000FF"/>
                </a:solidFill>
                <a:latin typeface="Arial" pitchFamily="34" charset="0"/>
                <a:cs typeface="Arial" pitchFamily="34" charset="0"/>
              </a:rPr>
              <a:t>ám</a:t>
            </a:r>
            <a:r>
              <a:rPr lang="en-US" sz="2400" b="1" dirty="0">
                <a:solidFill>
                  <a:srgbClr val="0000FF"/>
                </a:solidFill>
                <a:latin typeface="Arial" pitchFamily="34" charset="0"/>
                <a:cs typeface="Arial" pitchFamily="34" charset="0"/>
              </a:rPr>
              <a:t> </a:t>
            </a:r>
            <a:r>
              <a:rPr lang="en-US" sz="2400" b="1" dirty="0" err="1">
                <a:solidFill>
                  <a:srgbClr val="0000FF"/>
                </a:solidFill>
                <a:latin typeface="Arial" pitchFamily="34" charset="0"/>
                <a:cs typeface="Arial" pitchFamily="34" charset="0"/>
              </a:rPr>
              <a:t>sát</a:t>
            </a:r>
            <a:r>
              <a:rPr lang="en-US" sz="2400" b="1" dirty="0">
                <a:solidFill>
                  <a:srgbClr val="0000FF"/>
                </a:solidFill>
                <a:latin typeface="Arial" pitchFamily="34" charset="0"/>
                <a:cs typeface="Arial" pitchFamily="34" charset="0"/>
              </a:rPr>
              <a:t> </a:t>
            </a:r>
            <a:r>
              <a:rPr lang="en-US" sz="2400" dirty="0" err="1">
                <a:latin typeface="Arial" pitchFamily="34" charset="0"/>
                <a:cs typeface="Arial" pitchFamily="34" charset="0"/>
              </a:rPr>
              <a:t>và</a:t>
            </a:r>
            <a:r>
              <a:rPr lang="en-US" sz="2400" dirty="0">
                <a:latin typeface="Arial" pitchFamily="34" charset="0"/>
                <a:cs typeface="Arial" pitchFamily="34" charset="0"/>
              </a:rPr>
              <a:t> đ</a:t>
            </a:r>
            <a:r>
              <a:rPr lang="vi-VN" sz="2400" b="1" dirty="0">
                <a:solidFill>
                  <a:srgbClr val="0000FF"/>
                </a:solidFill>
                <a:latin typeface="Arial" pitchFamily="34" charset="0"/>
                <a:cs typeface="Arial" pitchFamily="34" charset="0"/>
              </a:rPr>
              <a:t>ối s</a:t>
            </a:r>
            <a:r>
              <a:rPr lang="en-US" sz="2400" b="1" dirty="0" err="1">
                <a:solidFill>
                  <a:srgbClr val="0000FF"/>
                </a:solidFill>
                <a:latin typeface="Arial" pitchFamily="34" charset="0"/>
                <a:cs typeface="Arial" pitchFamily="34" charset="0"/>
              </a:rPr>
              <a:t>ánh</a:t>
            </a:r>
            <a:r>
              <a:rPr lang="en-US" sz="2400" b="1" dirty="0">
                <a:solidFill>
                  <a:srgbClr val="0000FF"/>
                </a:solidFill>
                <a:latin typeface="Arial" pitchFamily="34" charset="0"/>
                <a:cs typeface="Arial" pitchFamily="34" charset="0"/>
              </a:rPr>
              <a:t> </a:t>
            </a:r>
            <a:r>
              <a:rPr lang="en-US" sz="2400" dirty="0">
                <a:latin typeface="Arial" pitchFamily="34" charset="0"/>
                <a:cs typeface="Arial" pitchFamily="34" charset="0"/>
              </a:rPr>
              <a:t>đ</a:t>
            </a:r>
            <a:r>
              <a:rPr lang="vi-VN" sz="2400" dirty="0">
                <a:latin typeface="Arial" pitchFamily="34" charset="0"/>
                <a:cs typeface="Arial" pitchFamily="34" charset="0"/>
              </a:rPr>
              <a:t>ể cải tiến</a:t>
            </a:r>
            <a:endParaRPr lang="en-US" sz="3600" b="1" dirty="0">
              <a:solidFill>
                <a:prstClr val="black"/>
              </a:solidFill>
              <a:latin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1419137121"/>
              </p:ext>
            </p:extLst>
          </p:nvPr>
        </p:nvGraphicFramePr>
        <p:xfrm>
          <a:off x="204878" y="1041567"/>
          <a:ext cx="11862625" cy="6307773"/>
        </p:xfrm>
        <a:graphic>
          <a:graphicData uri="http://schemas.openxmlformats.org/drawingml/2006/table">
            <a:tbl>
              <a:tblPr firstRow="1" bandRow="1">
                <a:tableStyleId>{5C22544A-7EE6-4342-B048-85BDC9FD1C3A}</a:tableStyleId>
              </a:tblPr>
              <a:tblGrid>
                <a:gridCol w="1289625">
                  <a:extLst>
                    <a:ext uri="{9D8B030D-6E8A-4147-A177-3AD203B41FA5}">
                      <a16:colId xmlns:a16="http://schemas.microsoft.com/office/drawing/2014/main" xmlns="" val="1338212068"/>
                    </a:ext>
                  </a:extLst>
                </a:gridCol>
                <a:gridCol w="5404137">
                  <a:extLst>
                    <a:ext uri="{9D8B030D-6E8A-4147-A177-3AD203B41FA5}">
                      <a16:colId xmlns:a16="http://schemas.microsoft.com/office/drawing/2014/main" xmlns="" val="4227679062"/>
                    </a:ext>
                  </a:extLst>
                </a:gridCol>
                <a:gridCol w="5168863">
                  <a:extLst>
                    <a:ext uri="{9D8B030D-6E8A-4147-A177-3AD203B41FA5}">
                      <a16:colId xmlns:a16="http://schemas.microsoft.com/office/drawing/2014/main" xmlns="" val="2341633141"/>
                    </a:ext>
                  </a:extLst>
                </a:gridCol>
              </a:tblGrid>
              <a:tr h="3540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FFFF00"/>
                          </a:solidFill>
                          <a:effectLst/>
                          <a:latin typeface="Arial" pitchFamily="34" charset="0"/>
                          <a:ea typeface="+mn-ea"/>
                          <a:cs typeface="Arial" pitchFamily="34" charset="0"/>
                        </a:rPr>
                        <a:t>YC TC1.</a:t>
                      </a:r>
                    </a:p>
                  </a:txBody>
                  <a:tcPr/>
                </a:tc>
                <a:tc>
                  <a:txBody>
                    <a:bodyPr/>
                    <a:lstStyle/>
                    <a:p>
                      <a:pPr algn="ctr"/>
                      <a:r>
                        <a:rPr lang="en-US" sz="1800" dirty="0" err="1">
                          <a:solidFill>
                            <a:schemeClr val="tx1"/>
                          </a:solidFill>
                          <a:latin typeface="Arial" panose="020B0604020202020204" pitchFamily="34" charset="0"/>
                          <a:cs typeface="Arial" panose="020B0604020202020204" pitchFamily="34" charset="0"/>
                        </a:rPr>
                        <a:t>Mốc</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chuẩn</a:t>
                      </a:r>
                      <a:endParaRPr lang="en-US" sz="1800" dirty="0">
                        <a:solidFill>
                          <a:schemeClr val="tx1"/>
                        </a:solidFill>
                        <a:latin typeface="Arial" panose="020B0604020202020204" pitchFamily="34" charset="0"/>
                        <a:cs typeface="Arial" panose="020B0604020202020204" pitchFamily="34" charset="0"/>
                      </a:endParaRPr>
                    </a:p>
                  </a:txBody>
                  <a:tcPr>
                    <a:solidFill>
                      <a:schemeClr val="bg1"/>
                    </a:solidFill>
                  </a:tcPr>
                </a:tc>
                <a:tc>
                  <a:txBody>
                    <a:bodyPr/>
                    <a:lstStyle/>
                    <a:p>
                      <a:pPr algn="ctr"/>
                      <a:r>
                        <a:rPr lang="en-US" sz="1800" dirty="0">
                          <a:solidFill>
                            <a:schemeClr val="tx1"/>
                          </a:solidFill>
                          <a:latin typeface="Arial" panose="020B0604020202020204" pitchFamily="34" charset="0"/>
                          <a:cs typeface="Arial" panose="020B0604020202020204" pitchFamily="34" charset="0"/>
                        </a:rPr>
                        <a:t>Minh </a:t>
                      </a:r>
                      <a:r>
                        <a:rPr lang="en-US" sz="1800" dirty="0" err="1">
                          <a:solidFill>
                            <a:schemeClr val="tx1"/>
                          </a:solidFill>
                          <a:latin typeface="Arial" panose="020B0604020202020204" pitchFamily="34" charset="0"/>
                          <a:cs typeface="Arial" panose="020B0604020202020204" pitchFamily="34" charset="0"/>
                        </a:rPr>
                        <a:t>chứng</a:t>
                      </a:r>
                      <a:endParaRPr lang="en-US" sz="1800" dirty="0">
                        <a:solidFill>
                          <a:schemeClr val="tx1"/>
                        </a:solidFill>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5726541">
                <a:tc>
                  <a:txBody>
                    <a:bodyPr/>
                    <a:lstStyle/>
                    <a:p>
                      <a:pPr marL="0" lvl="0" indent="0" algn="just">
                        <a:lnSpc>
                          <a:spcPts val="2000"/>
                        </a:lnSpc>
                        <a:spcBef>
                          <a:spcPts val="300"/>
                        </a:spcBef>
                        <a:spcAft>
                          <a:spcPts val="0"/>
                        </a:spcAft>
                        <a:buFontTx/>
                        <a:buNone/>
                        <a:tabLst>
                          <a:tab pos="209550" algn="l"/>
                        </a:tabLst>
                      </a:pPr>
                      <a:r>
                        <a:rPr lang="en-US" sz="1800" dirty="0">
                          <a:effectLst/>
                          <a:latin typeface="Arial" panose="020B0604020202020204" pitchFamily="34" charset="0"/>
                          <a:ea typeface="Calibri" panose="020F0502020204030204" pitchFamily="34" charset="0"/>
                          <a:cs typeface="Arial" panose="020B0604020202020204" pitchFamily="34" charset="0"/>
                        </a:rPr>
                        <a:t>1.</a:t>
                      </a:r>
                      <a:r>
                        <a:rPr lang="vi-VN" sz="1800" dirty="0">
                          <a:effectLst/>
                          <a:latin typeface="Arial" panose="020B0604020202020204" pitchFamily="34" charset="0"/>
                          <a:ea typeface="Calibri" panose="020F0502020204030204" pitchFamily="34" charset="0"/>
                          <a:cs typeface="Arial" panose="020B0604020202020204" pitchFamily="34" charset="0"/>
                        </a:rPr>
                        <a:t>Loại hình và khối lượng </a:t>
                      </a:r>
                      <a:r>
                        <a:rPr lang="en-US" sz="1800" dirty="0">
                          <a:effectLst/>
                          <a:latin typeface="Arial" panose="020B0604020202020204" pitchFamily="34" charset="0"/>
                          <a:ea typeface="Calibri" panose="020F0502020204030204" pitchFamily="34" charset="0"/>
                          <a:cs typeface="Arial" panose="020B0604020202020204" pitchFamily="34" charset="0"/>
                        </a:rPr>
                        <a:t>NC</a:t>
                      </a:r>
                      <a:r>
                        <a:rPr lang="vi-VN" sz="1800" dirty="0">
                          <a:effectLst/>
                          <a:latin typeface="Arial" panose="020B0604020202020204" pitchFamily="34" charset="0"/>
                          <a:ea typeface="Calibri" panose="020F0502020204030204" pitchFamily="34" charset="0"/>
                          <a:cs typeface="Arial" panose="020B0604020202020204" pitchFamily="34" charset="0"/>
                        </a:rPr>
                        <a:t> của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NH</a:t>
                      </a:r>
                      <a:r>
                        <a:rPr lang="vi-VN" sz="1800" dirty="0">
                          <a:effectLst/>
                          <a:latin typeface="Arial" panose="020B0604020202020204" pitchFamily="34" charset="0"/>
                          <a:ea typeface="Calibri" panose="020F0502020204030204" pitchFamily="34" charset="0"/>
                          <a:cs typeface="Arial" panose="020B0604020202020204" pitchFamily="34" charset="0"/>
                        </a:rPr>
                        <a:t> được </a:t>
                      </a:r>
                      <a:r>
                        <a:rPr lang="vi-VN"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xác lập</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209550" algn="l"/>
                        </a:tabLst>
                      </a:pPr>
                      <a:r>
                        <a:rPr lang="en-US" sz="1800" dirty="0">
                          <a:effectLst/>
                          <a:latin typeface="Arial" panose="020B0604020202020204" pitchFamily="34" charset="0"/>
                          <a:ea typeface="Calibri" panose="020F0502020204030204" pitchFamily="34" charset="0"/>
                          <a:cs typeface="Arial" panose="020B0604020202020204" pitchFamily="34" charset="0"/>
                        </a:rPr>
                        <a:t>2.LH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KL NC</a:t>
                      </a:r>
                      <a:r>
                        <a:rPr lang="vi-VN" sz="1800" dirty="0">
                          <a:effectLst/>
                          <a:latin typeface="Arial" panose="020B0604020202020204" pitchFamily="34" charset="0"/>
                          <a:ea typeface="Calibri" panose="020F0502020204030204" pitchFamily="34" charset="0"/>
                          <a:cs typeface="Arial" panose="020B0604020202020204" pitchFamily="34" charset="0"/>
                        </a:rPr>
                        <a:t> của </a:t>
                      </a:r>
                      <a:r>
                        <a:rPr lang="vi-VN" sz="18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NH</a:t>
                      </a:r>
                      <a:r>
                        <a:rPr lang="vi-VN" sz="1800" dirty="0">
                          <a:effectLst/>
                          <a:latin typeface="Arial" panose="020B0604020202020204" pitchFamily="34" charset="0"/>
                          <a:ea typeface="Calibri" panose="020F0502020204030204" pitchFamily="34" charset="0"/>
                          <a:cs typeface="Arial" panose="020B0604020202020204" pitchFamily="34" charset="0"/>
                        </a:rPr>
                        <a:t> được </a:t>
                      </a:r>
                      <a:r>
                        <a:rPr lang="vi-VN"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giám sát.</a:t>
                      </a:r>
                      <a:endParaRPr lang="en-US"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209550" algn="l"/>
                        </a:tabLst>
                      </a:pPr>
                      <a:r>
                        <a:rPr lang="en-US" sz="1800" dirty="0">
                          <a:effectLst/>
                          <a:latin typeface="Arial" panose="020B0604020202020204" pitchFamily="34" charset="0"/>
                          <a:ea typeface="Calibri" panose="020F0502020204030204" pitchFamily="34" charset="0"/>
                          <a:cs typeface="Arial" panose="020B0604020202020204" pitchFamily="34" charset="0"/>
                        </a:rPr>
                        <a:t>3. LH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KL NC</a:t>
                      </a:r>
                      <a:r>
                        <a:rPr lang="vi-VN" sz="1800" dirty="0">
                          <a:effectLst/>
                          <a:latin typeface="Arial" panose="020B0604020202020204" pitchFamily="34" charset="0"/>
                          <a:ea typeface="Calibri" panose="020F0502020204030204" pitchFamily="34" charset="0"/>
                          <a:cs typeface="Arial" panose="020B0604020202020204" pitchFamily="34" charset="0"/>
                        </a:rPr>
                        <a:t> của </a:t>
                      </a:r>
                      <a:r>
                        <a:rPr lang="vi-VN" sz="18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NH</a:t>
                      </a:r>
                      <a:r>
                        <a:rPr lang="vi-VN" sz="1800" dirty="0">
                          <a:effectLst/>
                          <a:latin typeface="Arial" panose="020B0604020202020204" pitchFamily="34" charset="0"/>
                          <a:ea typeface="Calibri" panose="020F0502020204030204" pitchFamily="34" charset="0"/>
                          <a:cs typeface="Arial" panose="020B0604020202020204" pitchFamily="34" charset="0"/>
                        </a:rPr>
                        <a:t> được </a:t>
                      </a:r>
                      <a:r>
                        <a:rPr lang="vi-VN"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đối sánh </a:t>
                      </a:r>
                      <a:r>
                        <a:rPr lang="vi-VN" sz="1800" dirty="0">
                          <a:effectLst/>
                          <a:latin typeface="Arial" panose="020B0604020202020204" pitchFamily="34" charset="0"/>
                          <a:ea typeface="Calibri" panose="020F0502020204030204" pitchFamily="34" charset="0"/>
                          <a:cs typeface="Arial" panose="020B0604020202020204" pitchFamily="34" charset="0"/>
                        </a:rPr>
                        <a:t>để cải tiến.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lvl="0" indent="0" algn="just">
                        <a:lnSpc>
                          <a:spcPct val="115000"/>
                        </a:lnSpc>
                        <a:spcBef>
                          <a:spcPts val="0"/>
                        </a:spcBef>
                        <a:spcAft>
                          <a:spcPts val="0"/>
                        </a:spcAft>
                        <a:buFontTx/>
                        <a:buNone/>
                        <a:tabLst>
                          <a:tab pos="207645" algn="l"/>
                        </a:tabLst>
                      </a:pPr>
                      <a:r>
                        <a:rPr lang="en-US" sz="1800" dirty="0">
                          <a:effectLst/>
                          <a:latin typeface="Arial" panose="020B0604020202020204" pitchFamily="34" charset="0"/>
                          <a:ea typeface="Arial" panose="020B0604020202020204" pitchFamily="34" charset="0"/>
                          <a:cs typeface="Arial" panose="020B0604020202020204" pitchFamily="34" charset="0"/>
                        </a:rPr>
                        <a:t>1.</a:t>
                      </a:r>
                      <a:r>
                        <a:rPr lang="vi-VN" sz="1800" dirty="0">
                          <a:effectLst/>
                          <a:latin typeface="Arial" panose="020B0604020202020204" pitchFamily="34" charset="0"/>
                          <a:ea typeface="Arial" panose="020B0604020202020204" pitchFamily="34" charset="0"/>
                          <a:cs typeface="Arial" panose="020B0604020202020204" pitchFamily="34" charset="0"/>
                        </a:rPr>
                        <a:t>Có </a:t>
                      </a:r>
                      <a:r>
                        <a:rPr lang="vi-VN" sz="1800" b="1" dirty="0">
                          <a:solidFill>
                            <a:srgbClr val="FF0000"/>
                          </a:solidFill>
                          <a:effectLst/>
                          <a:latin typeface="Arial" panose="020B0604020202020204" pitchFamily="34" charset="0"/>
                          <a:ea typeface="Arial" panose="020B0604020202020204" pitchFamily="34" charset="0"/>
                          <a:cs typeface="Arial" panose="020B0604020202020204" pitchFamily="34" charset="0"/>
                        </a:rPr>
                        <a:t>quy định </a:t>
                      </a:r>
                      <a:r>
                        <a:rPr lang="vi-VN" sz="1800" dirty="0">
                          <a:effectLst/>
                          <a:latin typeface="Arial" panose="020B0604020202020204" pitchFamily="34" charset="0"/>
                          <a:ea typeface="Arial" panose="020B0604020202020204" pitchFamily="34" charset="0"/>
                          <a:cs typeface="Arial" panose="020B0604020202020204" pitchFamily="34" charset="0"/>
                        </a:rPr>
                        <a:t>cụ thể về các loại hình hoạt động </a:t>
                      </a:r>
                      <a:r>
                        <a:rPr lang="en-US" sz="1800" dirty="0">
                          <a:effectLst/>
                          <a:latin typeface="Arial" panose="020B0604020202020204" pitchFamily="34" charset="0"/>
                          <a:ea typeface="Arial" panose="020B0604020202020204" pitchFamily="34" charset="0"/>
                          <a:cs typeface="Arial" panose="020B0604020202020204" pitchFamily="34" charset="0"/>
                        </a:rPr>
                        <a:t>NC</a:t>
                      </a:r>
                      <a:r>
                        <a:rPr lang="vi-VN" sz="1800" dirty="0">
                          <a:effectLst/>
                          <a:latin typeface="Arial" panose="020B0604020202020204" pitchFamily="34" charset="0"/>
                          <a:ea typeface="Arial" panose="020B0604020202020204" pitchFamily="34" charset="0"/>
                          <a:cs typeface="Arial" panose="020B0604020202020204" pitchFamily="34" charset="0"/>
                        </a:rPr>
                        <a:t>; </a:t>
                      </a:r>
                      <a:r>
                        <a:rPr lang="en-US" sz="1800" dirty="0">
                          <a:effectLst/>
                          <a:latin typeface="Arial" panose="020B0604020202020204" pitchFamily="34" charset="0"/>
                          <a:ea typeface="Arial" panose="020B0604020202020204" pitchFamily="34" charset="0"/>
                          <a:cs typeface="Arial" panose="020B0604020202020204" pitchFamily="34" charset="0"/>
                        </a:rPr>
                        <a:t>SL </a:t>
                      </a:r>
                      <a:r>
                        <a:rPr lang="vi-VN" sz="1800" dirty="0">
                          <a:effectLst/>
                          <a:latin typeface="Arial" panose="020B0604020202020204" pitchFamily="34" charset="0"/>
                          <a:ea typeface="Arial" panose="020B0604020202020204" pitchFamily="34" charset="0"/>
                          <a:cs typeface="Arial" panose="020B0604020202020204" pitchFamily="34" charset="0"/>
                        </a:rPr>
                        <a:t>và chất lượng NCKH mà NH thực hiện.</a:t>
                      </a:r>
                      <a:endParaRPr lang="en-US" sz="1800" dirty="0">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0"/>
                        </a:spcBef>
                        <a:spcAft>
                          <a:spcPts val="0"/>
                        </a:spcAft>
                        <a:buFontTx/>
                        <a:buNone/>
                        <a:tabLst>
                          <a:tab pos="207645" algn="l"/>
                        </a:tabLst>
                      </a:pPr>
                      <a:r>
                        <a:rPr lang="en-US" sz="1800" dirty="0">
                          <a:effectLst/>
                          <a:latin typeface="Arial" panose="020B0604020202020204" pitchFamily="34" charset="0"/>
                          <a:ea typeface="Arial" panose="020B0604020202020204" pitchFamily="34" charset="0"/>
                          <a:cs typeface="Arial" panose="020B0604020202020204" pitchFamily="34" charset="0"/>
                        </a:rPr>
                        <a:t>2.</a:t>
                      </a:r>
                      <a:r>
                        <a:rPr lang="vi-VN" sz="1800" dirty="0">
                          <a:effectLst/>
                          <a:latin typeface="Arial" panose="020B0604020202020204" pitchFamily="34" charset="0"/>
                          <a:ea typeface="Arial" panose="020B0604020202020204" pitchFamily="34" charset="0"/>
                          <a:cs typeface="Arial" panose="020B0604020202020204" pitchFamily="34" charset="0"/>
                        </a:rPr>
                        <a:t>Có </a:t>
                      </a:r>
                      <a:r>
                        <a:rPr lang="vi-VN" sz="1800" b="1" dirty="0">
                          <a:solidFill>
                            <a:srgbClr val="FF0000"/>
                          </a:solidFill>
                          <a:effectLst/>
                          <a:latin typeface="Arial" panose="020B0604020202020204" pitchFamily="34" charset="0"/>
                          <a:ea typeface="Arial" panose="020B0604020202020204" pitchFamily="34" charset="0"/>
                          <a:cs typeface="Arial" panose="020B0604020202020204" pitchFamily="34" charset="0"/>
                        </a:rPr>
                        <a:t>hệ thống theo dõi, giám sát </a:t>
                      </a:r>
                      <a:r>
                        <a:rPr lang="en-US" sz="1800" dirty="0">
                          <a:effectLst/>
                          <a:latin typeface="Arial" panose="020B0604020202020204" pitchFamily="34" charset="0"/>
                          <a:ea typeface="Calibri" panose="020F0502020204030204" pitchFamily="34" charset="0"/>
                          <a:cs typeface="Arial" panose="020B0604020202020204" pitchFamily="34" charset="0"/>
                        </a:rPr>
                        <a:t>LH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KL NC</a:t>
                      </a:r>
                      <a:r>
                        <a:rPr lang="vi-VN"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vi-VN" sz="1800" dirty="0">
                          <a:effectLst/>
                          <a:latin typeface="Arial" panose="020B0604020202020204" pitchFamily="34" charset="0"/>
                          <a:ea typeface="Arial" panose="020B0604020202020204" pitchFamily="34" charset="0"/>
                          <a:cs typeface="Arial" panose="020B0604020202020204" pitchFamily="34" charset="0"/>
                        </a:rPr>
                        <a:t>và chất lượng </a:t>
                      </a:r>
                      <a:r>
                        <a:rPr lang="en-US" sz="1800" dirty="0">
                          <a:effectLst/>
                          <a:latin typeface="Arial" panose="020B0604020202020204" pitchFamily="34" charset="0"/>
                          <a:ea typeface="Arial" panose="020B0604020202020204" pitchFamily="34" charset="0"/>
                          <a:cs typeface="Arial" panose="020B0604020202020204" pitchFamily="34" charset="0"/>
                        </a:rPr>
                        <a:t>NC </a:t>
                      </a:r>
                      <a:r>
                        <a:rPr lang="vi-VN" sz="1800" dirty="0">
                          <a:effectLst/>
                          <a:latin typeface="Arial" panose="020B0604020202020204" pitchFamily="34" charset="0"/>
                          <a:ea typeface="Arial" panose="020B0604020202020204" pitchFamily="34" charset="0"/>
                          <a:cs typeface="Arial" panose="020B0604020202020204" pitchFamily="34" charset="0"/>
                        </a:rPr>
                        <a:t>; các h</a:t>
                      </a:r>
                      <a:r>
                        <a:rPr lang="en-US" sz="1800" dirty="0">
                          <a:effectLst/>
                          <a:latin typeface="Arial" panose="020B0604020202020204" pitchFamily="34" charset="0"/>
                          <a:ea typeface="Arial" panose="020B0604020202020204" pitchFamily="34" charset="0"/>
                          <a:cs typeface="Arial" panose="020B0604020202020204" pitchFamily="34" charset="0"/>
                        </a:rPr>
                        <a:t>.</a:t>
                      </a:r>
                      <a:r>
                        <a:rPr lang="vi-VN" sz="1800" dirty="0">
                          <a:effectLst/>
                          <a:latin typeface="Arial" panose="020B0604020202020204" pitchFamily="34" charset="0"/>
                          <a:ea typeface="Arial" panose="020B0604020202020204" pitchFamily="34" charset="0"/>
                          <a:cs typeface="Arial" panose="020B0604020202020204" pitchFamily="34" charset="0"/>
                        </a:rPr>
                        <a:t>động NCKH của NH (các quy định h</a:t>
                      </a:r>
                      <a:r>
                        <a:rPr lang="en-US" sz="1800" dirty="0">
                          <a:effectLst/>
                          <a:latin typeface="Arial" panose="020B0604020202020204" pitchFamily="34" charset="0"/>
                          <a:ea typeface="Arial" panose="020B0604020202020204" pitchFamily="34" charset="0"/>
                          <a:cs typeface="Arial" panose="020B0604020202020204" pitchFamily="34" charset="0"/>
                        </a:rPr>
                        <a:t>.</a:t>
                      </a:r>
                      <a:r>
                        <a:rPr lang="vi-VN" sz="1800" dirty="0">
                          <a:effectLst/>
                          <a:latin typeface="Arial" panose="020B0604020202020204" pitchFamily="34" charset="0"/>
                          <a:ea typeface="Arial" panose="020B0604020202020204" pitchFamily="34" charset="0"/>
                          <a:cs typeface="Arial" panose="020B0604020202020204" pitchFamily="34" charset="0"/>
                        </a:rPr>
                        <a:t>dẫn, hướng </a:t>
                      </a:r>
                      <a:r>
                        <a:rPr lang="en-US" sz="1800" dirty="0">
                          <a:effectLst/>
                          <a:latin typeface="Arial" panose="020B0604020202020204" pitchFamily="34" charset="0"/>
                          <a:ea typeface="Arial" panose="020B0604020202020204" pitchFamily="34" charset="0"/>
                          <a:cs typeface="Arial" panose="020B0604020202020204" pitchFamily="34" charset="0"/>
                        </a:rPr>
                        <a:t>ĐTNC</a:t>
                      </a:r>
                      <a:r>
                        <a:rPr lang="vi-VN" sz="1800" dirty="0">
                          <a:effectLst/>
                          <a:latin typeface="Arial" panose="020B0604020202020204" pitchFamily="34" charset="0"/>
                          <a:ea typeface="Arial" panose="020B0604020202020204" pitchFamily="34" charset="0"/>
                          <a:cs typeface="Arial" panose="020B0604020202020204" pitchFamily="34" charset="0"/>
                        </a:rPr>
                        <a:t>, nguồn kinh phí đầu tư cho NCKH, tiêu chí, quy trình để đánh giá mức độ hoàn thành các chỉ tiêu về </a:t>
                      </a:r>
                      <a:r>
                        <a:rPr lang="en-US" sz="1800" dirty="0">
                          <a:effectLst/>
                          <a:latin typeface="Arial" panose="020B0604020202020204" pitchFamily="34" charset="0"/>
                          <a:ea typeface="Calibri" panose="020F0502020204030204" pitchFamily="34" charset="0"/>
                          <a:cs typeface="Arial" panose="020B0604020202020204" pitchFamily="34" charset="0"/>
                        </a:rPr>
                        <a:t>LH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KL NC</a:t>
                      </a:r>
                      <a:r>
                        <a:rPr lang="vi-VN" sz="1800" dirty="0">
                          <a:effectLst/>
                          <a:latin typeface="Arial" panose="020B0604020202020204" pitchFamily="34" charset="0"/>
                          <a:ea typeface="Calibri" panose="020F0502020204030204" pitchFamily="34" charset="0"/>
                          <a:cs typeface="Arial" panose="020B0604020202020204" pitchFamily="34" charset="0"/>
                        </a:rPr>
                        <a:t> </a:t>
                      </a:r>
                      <a:r>
                        <a:rPr lang="vi-VN" sz="1800" dirty="0">
                          <a:effectLst/>
                          <a:latin typeface="Arial" panose="020B0604020202020204" pitchFamily="34" charset="0"/>
                          <a:ea typeface="Arial" panose="020B0604020202020204" pitchFamily="34" charset="0"/>
                          <a:cs typeface="Arial" panose="020B0604020202020204" pitchFamily="34" charset="0"/>
                        </a:rPr>
                        <a:t>của NH rõ ràng, cụ thể, đảm bảo độ tin cậy, ...). Có CSDL được cập nhật về các </a:t>
                      </a:r>
                      <a:r>
                        <a:rPr lang="en-US" sz="1800" dirty="0">
                          <a:effectLst/>
                          <a:latin typeface="Arial" panose="020B0604020202020204" pitchFamily="34" charset="0"/>
                          <a:ea typeface="Calibri" panose="020F0502020204030204" pitchFamily="34" charset="0"/>
                          <a:cs typeface="Arial" panose="020B0604020202020204" pitchFamily="34" charset="0"/>
                        </a:rPr>
                        <a:t>LH, KL </a:t>
                      </a:r>
                      <a:r>
                        <a:rPr lang="vi-VN" sz="1800" dirty="0">
                          <a:effectLst/>
                          <a:latin typeface="Arial" panose="020B0604020202020204" pitchFamily="34" charset="0"/>
                          <a:ea typeface="Arial" panose="020B0604020202020204" pitchFamily="34" charset="0"/>
                          <a:cs typeface="Arial" panose="020B0604020202020204" pitchFamily="34" charset="0"/>
                        </a:rPr>
                        <a:t>và </a:t>
                      </a:r>
                      <a:r>
                        <a:rPr lang="en-US" sz="1800" dirty="0">
                          <a:effectLst/>
                          <a:latin typeface="Arial" panose="020B0604020202020204" pitchFamily="34" charset="0"/>
                          <a:ea typeface="Arial" panose="020B0604020202020204" pitchFamily="34" charset="0"/>
                          <a:cs typeface="Arial" panose="020B0604020202020204" pitchFamily="34" charset="0"/>
                        </a:rPr>
                        <a:t>CLNC </a:t>
                      </a:r>
                      <a:r>
                        <a:rPr lang="vi-VN" sz="1800" dirty="0">
                          <a:effectLst/>
                          <a:latin typeface="Arial" panose="020B0604020202020204" pitchFamily="34" charset="0"/>
                          <a:ea typeface="Arial" panose="020B0604020202020204" pitchFamily="34" charset="0"/>
                          <a:cs typeface="Arial" panose="020B0604020202020204" pitchFamily="34" charset="0"/>
                        </a:rPr>
                        <a:t>của NH.</a:t>
                      </a:r>
                      <a:endParaRPr lang="en-US" sz="1800" dirty="0">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0"/>
                        </a:spcBef>
                        <a:spcAft>
                          <a:spcPts val="0"/>
                        </a:spcAft>
                        <a:buFontTx/>
                        <a:buNone/>
                        <a:tabLst>
                          <a:tab pos="207645" algn="l"/>
                        </a:tabLst>
                      </a:pPr>
                      <a:r>
                        <a:rPr lang="en-US" sz="1800" dirty="0">
                          <a:effectLst/>
                          <a:latin typeface="Arial" panose="020B0604020202020204" pitchFamily="34" charset="0"/>
                          <a:ea typeface="Arial" panose="020B0604020202020204" pitchFamily="34" charset="0"/>
                          <a:cs typeface="Arial" panose="020B0604020202020204" pitchFamily="34" charset="0"/>
                        </a:rPr>
                        <a:t>3.</a:t>
                      </a:r>
                      <a:r>
                        <a:rPr lang="vi-VN" sz="1800" dirty="0">
                          <a:effectLst/>
                          <a:latin typeface="Arial" panose="020B0604020202020204" pitchFamily="34" charset="0"/>
                          <a:ea typeface="Arial" panose="020B0604020202020204" pitchFamily="34" charset="0"/>
                          <a:cs typeface="Arial" panose="020B0604020202020204" pitchFamily="34" charset="0"/>
                        </a:rPr>
                        <a:t>Có </a:t>
                      </a:r>
                      <a:r>
                        <a:rPr lang="vi-VN" sz="18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hệ thống thu thập </a:t>
                      </a:r>
                      <a:r>
                        <a:rPr lang="vi-VN" sz="1800" dirty="0">
                          <a:effectLst/>
                          <a:latin typeface="Arial" panose="020B0604020202020204" pitchFamily="34" charset="0"/>
                          <a:ea typeface="Arial" panose="020B0604020202020204" pitchFamily="34" charset="0"/>
                          <a:cs typeface="Arial" panose="020B0604020202020204" pitchFamily="34" charset="0"/>
                        </a:rPr>
                        <a:t>thông tin phản hồi của các </a:t>
                      </a:r>
                      <a:r>
                        <a:rPr lang="en-US" sz="1800" dirty="0">
                          <a:effectLst/>
                          <a:latin typeface="Arial" panose="020B0604020202020204" pitchFamily="34" charset="0"/>
                          <a:ea typeface="Arial" panose="020B0604020202020204" pitchFamily="34" charset="0"/>
                          <a:cs typeface="Arial" panose="020B0604020202020204" pitchFamily="34" charset="0"/>
                        </a:rPr>
                        <a:t>BLQ </a:t>
                      </a:r>
                      <a:r>
                        <a:rPr lang="vi-VN" sz="1800" dirty="0">
                          <a:effectLst/>
                          <a:latin typeface="Arial" panose="020B0604020202020204" pitchFamily="34" charset="0"/>
                          <a:ea typeface="Arial" panose="020B0604020202020204" pitchFamily="34" charset="0"/>
                          <a:cs typeface="Arial" panose="020B0604020202020204" pitchFamily="34" charset="0"/>
                        </a:rPr>
                        <a:t>về chất lượng hoạt động </a:t>
                      </a:r>
                      <a:r>
                        <a:rPr lang="en-US" sz="1800" dirty="0">
                          <a:effectLst/>
                          <a:latin typeface="Arial" panose="020B0604020202020204" pitchFamily="34" charset="0"/>
                          <a:ea typeface="Arial" panose="020B0604020202020204" pitchFamily="34" charset="0"/>
                          <a:cs typeface="Arial" panose="020B0604020202020204" pitchFamily="34" charset="0"/>
                        </a:rPr>
                        <a:t>NC </a:t>
                      </a:r>
                      <a:r>
                        <a:rPr lang="vi-VN" sz="1800" dirty="0">
                          <a:effectLst/>
                          <a:latin typeface="Arial" panose="020B0604020202020204" pitchFamily="34" charset="0"/>
                          <a:ea typeface="Arial" panose="020B0604020202020204" pitchFamily="34" charset="0"/>
                          <a:cs typeface="Arial" panose="020B0604020202020204" pitchFamily="34" charset="0"/>
                        </a:rPr>
                        <a:t>của NH.</a:t>
                      </a:r>
                      <a:endParaRPr lang="en-US" sz="1800" dirty="0">
                        <a:effectLst/>
                        <a:latin typeface="Arial" panose="020B0604020202020204" pitchFamily="34" charset="0"/>
                        <a:ea typeface="Arial" panose="020B0604020202020204" pitchFamily="34" charset="0"/>
                        <a:cs typeface="Arial" panose="020B0604020202020204" pitchFamily="34" charset="0"/>
                      </a:endParaRPr>
                    </a:p>
                    <a:p>
                      <a:pPr algn="just">
                        <a:lnSpc>
                          <a:spcPct val="115000"/>
                        </a:lnSpc>
                        <a:spcBef>
                          <a:spcPts val="0"/>
                        </a:spcBef>
                        <a:spcAft>
                          <a:spcPts val="0"/>
                        </a:spcAft>
                        <a:buFontTx/>
                        <a:buNone/>
                        <a:tabLst>
                          <a:tab pos="207645" algn="l"/>
                        </a:tabLst>
                      </a:pPr>
                      <a:r>
                        <a:rPr lang="vi-VN" sz="1800" dirty="0">
                          <a:effectLst/>
                          <a:latin typeface="Arial" panose="020B0604020202020204" pitchFamily="34" charset="0"/>
                          <a:ea typeface="Arial" panose="020B0604020202020204" pitchFamily="34" charset="0"/>
                          <a:cs typeface="Arial" panose="020B0604020202020204" pitchFamily="34" charset="0"/>
                        </a:rPr>
                        <a:t>4. Thực hiện việc </a:t>
                      </a:r>
                      <a:r>
                        <a:rPr lang="vi-VN" sz="1800" b="1" dirty="0">
                          <a:solidFill>
                            <a:srgbClr val="0000FF"/>
                          </a:solidFill>
                          <a:effectLst/>
                          <a:latin typeface="Arial" panose="020B0604020202020204" pitchFamily="34" charset="0"/>
                          <a:ea typeface="Arial" panose="020B0604020202020204" pitchFamily="34" charset="0"/>
                          <a:cs typeface="Arial" panose="020B0604020202020204" pitchFamily="34" charset="0"/>
                        </a:rPr>
                        <a:t>đối sánh </a:t>
                      </a:r>
                      <a:r>
                        <a:rPr lang="vi-VN" sz="1800" dirty="0">
                          <a:effectLst/>
                          <a:latin typeface="Arial" panose="020B0604020202020204" pitchFamily="34" charset="0"/>
                          <a:ea typeface="Arial" panose="020B0604020202020204" pitchFamily="34" charset="0"/>
                          <a:cs typeface="Arial" panose="020B0604020202020204" pitchFamily="34" charset="0"/>
                        </a:rPr>
                        <a:t>về </a:t>
                      </a:r>
                      <a:r>
                        <a:rPr lang="en-US" sz="1800" dirty="0">
                          <a:effectLst/>
                          <a:latin typeface="Arial" panose="020B0604020202020204" pitchFamily="34" charset="0"/>
                          <a:ea typeface="Calibri" panose="020F0502020204030204" pitchFamily="34" charset="0"/>
                          <a:cs typeface="Arial" panose="020B0604020202020204" pitchFamily="34" charset="0"/>
                        </a:rPr>
                        <a:t>LH, KL </a:t>
                      </a:r>
                      <a:r>
                        <a:rPr lang="vi-VN" sz="1800" dirty="0">
                          <a:effectLst/>
                          <a:latin typeface="Arial" panose="020B0604020202020204" pitchFamily="34" charset="0"/>
                          <a:ea typeface="Arial" panose="020B0604020202020204" pitchFamily="34" charset="0"/>
                          <a:cs typeface="Arial" panose="020B0604020202020204" pitchFamily="34" charset="0"/>
                        </a:rPr>
                        <a:t>và chất lượng </a:t>
                      </a:r>
                      <a:r>
                        <a:rPr lang="en-US" sz="1800" dirty="0">
                          <a:effectLst/>
                          <a:latin typeface="Arial" panose="020B0604020202020204" pitchFamily="34" charset="0"/>
                          <a:ea typeface="Arial" panose="020B0604020202020204" pitchFamily="34" charset="0"/>
                          <a:cs typeface="Arial" panose="020B0604020202020204" pitchFamily="34" charset="0"/>
                        </a:rPr>
                        <a:t>NC </a:t>
                      </a:r>
                      <a:r>
                        <a:rPr lang="vi-VN" sz="1800" dirty="0">
                          <a:effectLst/>
                          <a:latin typeface="Arial" panose="020B0604020202020204" pitchFamily="34" charset="0"/>
                          <a:ea typeface="Arial" panose="020B0604020202020204" pitchFamily="34" charset="0"/>
                          <a:cs typeface="Arial" panose="020B0604020202020204" pitchFamily="34" charset="0"/>
                        </a:rPr>
                        <a:t>của NH được đối sánh (đối sánh trong nước, quốc tế, đối sánh theo lĩnh vực).</a:t>
                      </a:r>
                      <a:endParaRPr lang="en-US" sz="1800" dirty="0">
                        <a:effectLst/>
                        <a:latin typeface="Arial" panose="020B0604020202020204" pitchFamily="34" charset="0"/>
                        <a:ea typeface="Arial" panose="020B0604020202020204" pitchFamily="34" charset="0"/>
                        <a:cs typeface="Arial" panose="020B0604020202020204" pitchFamily="34" charset="0"/>
                      </a:endParaRPr>
                    </a:p>
                    <a:p>
                      <a:pPr algn="just">
                        <a:lnSpc>
                          <a:spcPct val="115000"/>
                        </a:lnSpc>
                        <a:spcBef>
                          <a:spcPts val="0"/>
                        </a:spcBef>
                        <a:spcAft>
                          <a:spcPts val="0"/>
                        </a:spcAft>
                        <a:buFontTx/>
                        <a:buNone/>
                        <a:tabLst>
                          <a:tab pos="207645" algn="l"/>
                        </a:tabLst>
                      </a:pPr>
                      <a:r>
                        <a:rPr lang="vi-VN" sz="1800" dirty="0">
                          <a:effectLst/>
                          <a:latin typeface="Arial" panose="020B0604020202020204" pitchFamily="34" charset="0"/>
                          <a:ea typeface="Arial" panose="020B0604020202020204" pitchFamily="34" charset="0"/>
                          <a:cs typeface="Arial" panose="020B0604020202020204" pitchFamily="34" charset="0"/>
                        </a:rPr>
                        <a:t>5. Có </a:t>
                      </a:r>
                      <a:r>
                        <a:rPr lang="vi-VN" sz="18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kế hoạch cải tiến </a:t>
                      </a:r>
                      <a:r>
                        <a:rPr lang="vi-VN" sz="1800" dirty="0">
                          <a:effectLst/>
                          <a:latin typeface="Arial" panose="020B0604020202020204" pitchFamily="34" charset="0"/>
                          <a:ea typeface="Arial" panose="020B0604020202020204" pitchFamily="34" charset="0"/>
                          <a:cs typeface="Arial" panose="020B0604020202020204" pitchFamily="34" charset="0"/>
                        </a:rPr>
                        <a:t>để tăng số lượng và chất lượng các hoạt động NCKH của NH. </a:t>
                      </a:r>
                      <a:endParaRPr lang="en-US" sz="1800"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solidFill>
                      <a:schemeClr val="bg1"/>
                    </a:solidFill>
                  </a:tcPr>
                </a:tc>
                <a:tc>
                  <a:txBody>
                    <a:bodyPr/>
                    <a:lstStyle/>
                    <a:p>
                      <a:pPr marL="0" lvl="0" indent="0" algn="just">
                        <a:lnSpc>
                          <a:spcPct val="114000"/>
                        </a:lnSpc>
                        <a:spcBef>
                          <a:spcPts val="0"/>
                        </a:spcBef>
                        <a:spcAft>
                          <a:spcPts val="0"/>
                        </a:spcAft>
                        <a:buFontTx/>
                        <a:buNone/>
                        <a:tabLst>
                          <a:tab pos="18224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Kế hoạch phát triển KHCN của CSGD, trong đó có xác định các chỉ số về </a:t>
                      </a:r>
                      <a:r>
                        <a:rPr lang="en-US" sz="1800" dirty="0">
                          <a:effectLst/>
                          <a:latin typeface="Arial" panose="020B0604020202020204" pitchFamily="34" charset="0"/>
                          <a:ea typeface="Calibri" panose="020F0502020204030204" pitchFamily="34" charset="0"/>
                          <a:cs typeface="Arial" panose="020B0604020202020204" pitchFamily="34" charset="0"/>
                        </a:rPr>
                        <a:t>LH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KL NC</a:t>
                      </a:r>
                      <a:r>
                        <a:rPr lang="vi-VN" sz="1800" dirty="0">
                          <a:effectLst/>
                          <a:latin typeface="Arial" panose="020B0604020202020204" pitchFamily="34" charset="0"/>
                          <a:ea typeface="Calibri" panose="020F0502020204030204" pitchFamily="34" charset="0"/>
                          <a:cs typeface="Arial" panose="020B0604020202020204" pitchFamily="34" charset="0"/>
                        </a:rPr>
                        <a:t> của 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18224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Văn bản quy định về hoạt động NCKH (trong đó có quy định về </a:t>
                      </a:r>
                      <a:r>
                        <a:rPr lang="en-US" sz="1800" dirty="0">
                          <a:effectLst/>
                          <a:latin typeface="Arial" panose="020B0604020202020204" pitchFamily="34" charset="0"/>
                          <a:ea typeface="Calibri" panose="020F0502020204030204" pitchFamily="34" charset="0"/>
                          <a:cs typeface="Arial" panose="020B0604020202020204" pitchFamily="34" charset="0"/>
                        </a:rPr>
                        <a:t>LH KL, CL  NC</a:t>
                      </a:r>
                      <a:r>
                        <a:rPr lang="vi-VN" sz="1800" dirty="0">
                          <a:effectLst/>
                          <a:latin typeface="Arial" panose="020B0604020202020204" pitchFamily="34" charset="0"/>
                          <a:ea typeface="Calibri" panose="020F0502020204030204" pitchFamily="34" charset="0"/>
                          <a:cs typeface="Arial" panose="020B0604020202020204" pitchFamily="34" charset="0"/>
                        </a:rPr>
                        <a:t> ) của 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18224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Văn bản quy định (quy trình, p</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p, công cụ,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dẫn) về việc thu thập thông tin phản hồi của các </a:t>
                      </a:r>
                      <a:r>
                        <a:rPr lang="en-US" sz="1800" dirty="0">
                          <a:effectLst/>
                          <a:latin typeface="Arial" panose="020B0604020202020204" pitchFamily="34" charset="0"/>
                          <a:ea typeface="Calibri" panose="020F0502020204030204" pitchFamily="34" charset="0"/>
                          <a:cs typeface="Arial" panose="020B0604020202020204" pitchFamily="34" charset="0"/>
                        </a:rPr>
                        <a:t>BLQ </a:t>
                      </a:r>
                      <a:r>
                        <a:rPr lang="vi-VN" sz="1800" dirty="0">
                          <a:effectLst/>
                          <a:latin typeface="Arial" panose="020B0604020202020204" pitchFamily="34" charset="0"/>
                          <a:ea typeface="Calibri" panose="020F0502020204030204" pitchFamily="34" charset="0"/>
                          <a:cs typeface="Arial" panose="020B0604020202020204" pitchFamily="34" charset="0"/>
                        </a:rPr>
                        <a:t>về chất lượng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của 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224790"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CSDL về hoạt động nghiên cứu của 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18224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CSDL (phiếu khảo sát, dữ liệu khảo sát gốc, báo cáo kết quả khảo sát) đánh giá về sự hài lòng của các </a:t>
                      </a:r>
                      <a:r>
                        <a:rPr lang="en-US" sz="1800" dirty="0">
                          <a:effectLst/>
                          <a:latin typeface="Arial" panose="020B0604020202020204" pitchFamily="34" charset="0"/>
                          <a:ea typeface="Calibri" panose="020F0502020204030204" pitchFamily="34" charset="0"/>
                          <a:cs typeface="Arial" panose="020B0604020202020204" pitchFamily="34" charset="0"/>
                        </a:rPr>
                        <a:t>BLQ </a:t>
                      </a:r>
                      <a:r>
                        <a:rPr lang="vi-VN" sz="1800" dirty="0">
                          <a:effectLst/>
                          <a:latin typeface="Arial" panose="020B0604020202020204" pitchFamily="34" charset="0"/>
                          <a:ea typeface="Calibri" panose="020F0502020204030204" pitchFamily="34" charset="0"/>
                          <a:cs typeface="Arial" panose="020B0604020202020204" pitchFamily="34" charset="0"/>
                        </a:rPr>
                        <a:t>về chất lượng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en-US" sz="1800" dirty="0" err="1">
                          <a:effectLst/>
                          <a:latin typeface="Arial" panose="020B0604020202020204" pitchFamily="34" charset="0"/>
                          <a:ea typeface="Calibri" panose="020F0502020204030204" pitchFamily="34" charset="0"/>
                          <a:cs typeface="Arial" panose="020B0604020202020204" pitchFamily="34" charset="0"/>
                        </a:rPr>
                        <a:t>của</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vi-VN" sz="1800" dirty="0">
                          <a:effectLst/>
                          <a:latin typeface="Arial" panose="020B0604020202020204" pitchFamily="34" charset="0"/>
                          <a:ea typeface="Calibri" panose="020F0502020204030204" pitchFamily="34" charset="0"/>
                          <a:cs typeface="Arial" panose="020B0604020202020204" pitchFamily="34" charset="0"/>
                        </a:rPr>
                        <a:t>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224790"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Bản đối sánh về </a:t>
                      </a:r>
                      <a:r>
                        <a:rPr lang="en-US" sz="1800" dirty="0">
                          <a:effectLst/>
                          <a:latin typeface="Arial" panose="020B0604020202020204" pitchFamily="34" charset="0"/>
                          <a:ea typeface="Calibri" panose="020F0502020204030204" pitchFamily="34" charset="0"/>
                          <a:cs typeface="Arial" panose="020B0604020202020204" pitchFamily="34" charset="0"/>
                        </a:rPr>
                        <a:t>LH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KL NC</a:t>
                      </a:r>
                      <a:r>
                        <a:rPr lang="vi-VN" sz="1800" dirty="0">
                          <a:effectLst/>
                          <a:latin typeface="Arial" panose="020B0604020202020204" pitchFamily="34" charset="0"/>
                          <a:ea typeface="Calibri" panose="020F0502020204030204" pitchFamily="34" charset="0"/>
                          <a:cs typeface="Arial" panose="020B0604020202020204" pitchFamily="34" charset="0"/>
                        </a:rPr>
                        <a:t> của 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128270"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Các biên bản họp rà soát, điều chỉnh; các quyết định điều chỉnh về </a:t>
                      </a:r>
                      <a:r>
                        <a:rPr lang="en-US" sz="1800" dirty="0">
                          <a:effectLst/>
                          <a:latin typeface="Arial" panose="020B0604020202020204" pitchFamily="34" charset="0"/>
                          <a:ea typeface="Calibri" panose="020F0502020204030204" pitchFamily="34" charset="0"/>
                          <a:cs typeface="Arial" panose="020B0604020202020204" pitchFamily="34" charset="0"/>
                        </a:rPr>
                        <a:t>LH </a:t>
                      </a:r>
                      <a:r>
                        <a:rPr lang="en-US" sz="1800" dirty="0" err="1">
                          <a:effectLst/>
                          <a:latin typeface="Arial" panose="020B0604020202020204" pitchFamily="34" charset="0"/>
                          <a:ea typeface="Calibri" panose="020F0502020204030204" pitchFamily="34" charset="0"/>
                          <a:cs typeface="Arial" panose="020B0604020202020204" pitchFamily="34" charset="0"/>
                        </a:rPr>
                        <a:t>và</a:t>
                      </a:r>
                      <a:r>
                        <a:rPr lang="en-US" sz="1800" dirty="0">
                          <a:effectLst/>
                          <a:latin typeface="Arial" panose="020B0604020202020204" pitchFamily="34" charset="0"/>
                          <a:ea typeface="Calibri" panose="020F0502020204030204" pitchFamily="34" charset="0"/>
                          <a:cs typeface="Arial" panose="020B0604020202020204" pitchFamily="34" charset="0"/>
                        </a:rPr>
                        <a:t> KL NC</a:t>
                      </a:r>
                      <a:r>
                        <a:rPr lang="vi-VN" sz="1800" dirty="0">
                          <a:effectLst/>
                          <a:latin typeface="Arial" panose="020B0604020202020204" pitchFamily="34" charset="0"/>
                          <a:ea typeface="Calibri" panose="020F0502020204030204" pitchFamily="34" charset="0"/>
                          <a:cs typeface="Arial" panose="020B0604020202020204" pitchFamily="34" charset="0"/>
                        </a:rPr>
                        <a:t> của 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128270"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Các quyết định, kết luận, các đầu tư của CSGD thể hiện sự cải tiến chất lượng hoạt động KHCN dựa trên kết quả đánh giá mức độ hài lòng của các </a:t>
                      </a:r>
                      <a:r>
                        <a:rPr lang="en-US" sz="1800" dirty="0">
                          <a:effectLst/>
                          <a:latin typeface="Arial" panose="020B0604020202020204" pitchFamily="34" charset="0"/>
                          <a:ea typeface="Calibri" panose="020F0502020204030204" pitchFamily="34" charset="0"/>
                          <a:cs typeface="Arial" panose="020B0604020202020204" pitchFamily="34" charset="0"/>
                        </a:rPr>
                        <a:t>BLQ </a:t>
                      </a:r>
                      <a:r>
                        <a:rPr lang="vi-VN" sz="1800" dirty="0">
                          <a:effectLst/>
                          <a:latin typeface="Arial" panose="020B0604020202020204" pitchFamily="34" charset="0"/>
                          <a:ea typeface="Calibri" panose="020F0502020204030204" pitchFamily="34" charset="0"/>
                          <a:cs typeface="Arial" panose="020B0604020202020204" pitchFamily="34" charset="0"/>
                        </a:rPr>
                        <a:t>về chất lượng hoạt động NCKH của 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4000"/>
                        </a:lnSpc>
                        <a:spcBef>
                          <a:spcPts val="0"/>
                        </a:spcBef>
                        <a:spcAft>
                          <a:spcPts val="0"/>
                        </a:spcAft>
                        <a:buFontTx/>
                        <a:buNone/>
                        <a:tabLst>
                          <a:tab pos="128270"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319795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463770" y="0"/>
            <a:ext cx="11728229" cy="953729"/>
          </a:xfrm>
          <a:solidFill>
            <a:schemeClr val="accent6">
              <a:lumMod val="20000"/>
              <a:lumOff val="80000"/>
            </a:schemeClr>
          </a:solidFill>
        </p:spPr>
        <p:txBody>
          <a:bodyPr>
            <a:noAutofit/>
          </a:bodyPr>
          <a:lstStyle/>
          <a:p>
            <a:pPr defTabSz="889000">
              <a:spcAft>
                <a:spcPct val="35000"/>
              </a:spcAft>
            </a:pPr>
            <a:r>
              <a:rPr lang="en-US" sz="2800" b="1" dirty="0">
                <a:solidFill>
                  <a:srgbClr val="0000FF"/>
                </a:solidFill>
                <a:latin typeface="Times New Roman" panose="02020603050405020304" pitchFamily="18" charset="0"/>
                <a:cs typeface="Times New Roman" panose="02020603050405020304" pitchFamily="18" charset="0"/>
              </a:rPr>
              <a:t/>
            </a:r>
            <a:br>
              <a:rPr lang="en-US" sz="2800" b="1" dirty="0">
                <a:solidFill>
                  <a:srgbClr val="0000FF"/>
                </a:solidFill>
                <a:latin typeface="Times New Roman" panose="02020603050405020304" pitchFamily="18" charset="0"/>
                <a:cs typeface="Times New Roman" panose="02020603050405020304" pitchFamily="18" charset="0"/>
              </a:rPr>
            </a:br>
            <a:r>
              <a:rPr lang="en-US" sz="2400" b="1" dirty="0">
                <a:solidFill>
                  <a:srgbClr val="0000FF"/>
                </a:solidFill>
                <a:latin typeface="Times New Roman" panose="02020603050405020304" pitchFamily="18" charset="0"/>
                <a:cs typeface="Times New Roman" panose="02020603050405020304" pitchFamily="18" charset="0"/>
              </a:rPr>
              <a:t>23.3. </a:t>
            </a:r>
            <a:r>
              <a:rPr lang="en-US" sz="2400" dirty="0">
                <a:latin typeface="Arial" pitchFamily="34" charset="0"/>
                <a:cs typeface="Arial" pitchFamily="34" charset="0"/>
              </a:rPr>
              <a:t>Lo</a:t>
            </a:r>
            <a:r>
              <a:rPr lang="vi-VN" sz="2400" dirty="0">
                <a:latin typeface="Arial" pitchFamily="34" charset="0"/>
                <a:cs typeface="Arial" pitchFamily="34" charset="0"/>
              </a:rPr>
              <a:t>ại h</a:t>
            </a:r>
            <a:r>
              <a:rPr lang="en-US" sz="2400" dirty="0" err="1">
                <a:latin typeface="Arial" pitchFamily="34" charset="0"/>
                <a:cs typeface="Arial" pitchFamily="34" charset="0"/>
              </a:rPr>
              <a:t>ình</a:t>
            </a:r>
            <a:r>
              <a:rPr lang="en-US" sz="2400" dirty="0">
                <a:latin typeface="Arial" pitchFamily="34" charset="0"/>
                <a:cs typeface="Arial" pitchFamily="34" charset="0"/>
              </a:rPr>
              <a:t> </a:t>
            </a:r>
            <a:r>
              <a:rPr lang="en-US" sz="2400" dirty="0" err="1">
                <a:latin typeface="Arial" pitchFamily="34" charset="0"/>
                <a:cs typeface="Arial" pitchFamily="34" charset="0"/>
              </a:rPr>
              <a:t>và</a:t>
            </a:r>
            <a:r>
              <a:rPr lang="en-US" sz="2400" dirty="0">
                <a:latin typeface="Arial" pitchFamily="34" charset="0"/>
                <a:cs typeface="Arial" pitchFamily="34" charset="0"/>
              </a:rPr>
              <a:t> s</a:t>
            </a:r>
            <a:r>
              <a:rPr lang="vi-VN" sz="2400" dirty="0">
                <a:latin typeface="Arial" pitchFamily="34" charset="0"/>
                <a:cs typeface="Arial" pitchFamily="34" charset="0"/>
              </a:rPr>
              <a:t>ố lượng </a:t>
            </a:r>
            <a:r>
              <a:rPr lang="vi-VN" sz="2400" b="1" dirty="0">
                <a:solidFill>
                  <a:srgbClr val="FF0000"/>
                </a:solidFill>
                <a:latin typeface="Arial" pitchFamily="34" charset="0"/>
                <a:cs typeface="Arial" pitchFamily="34" charset="0"/>
              </a:rPr>
              <a:t>c</a:t>
            </a:r>
            <a:r>
              <a:rPr lang="en-US" sz="2400" b="1" dirty="0" err="1">
                <a:solidFill>
                  <a:srgbClr val="FF0000"/>
                </a:solidFill>
                <a:latin typeface="Arial" pitchFamily="34" charset="0"/>
                <a:cs typeface="Arial" pitchFamily="34" charset="0"/>
              </a:rPr>
              <a:t>ác</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công</a:t>
            </a:r>
            <a:r>
              <a:rPr lang="en-US" sz="2400" b="1" dirty="0">
                <a:solidFill>
                  <a:srgbClr val="FF0000"/>
                </a:solidFill>
                <a:latin typeface="Arial" pitchFamily="34" charset="0"/>
                <a:cs typeface="Arial" pitchFamily="34" charset="0"/>
              </a:rPr>
              <a:t> b</a:t>
            </a:r>
            <a:r>
              <a:rPr lang="vi-VN" sz="2400" b="1" dirty="0">
                <a:solidFill>
                  <a:srgbClr val="FF0000"/>
                </a:solidFill>
                <a:latin typeface="Arial" pitchFamily="34" charset="0"/>
                <a:cs typeface="Arial" pitchFamily="34" charset="0"/>
              </a:rPr>
              <a:t>ố khoa học</a:t>
            </a:r>
            <a:r>
              <a:rPr lang="vi-VN" sz="2400" dirty="0">
                <a:latin typeface="Arial" pitchFamily="34" charset="0"/>
                <a:cs typeface="Arial" pitchFamily="34" charset="0"/>
              </a:rPr>
              <a:t> bao gồm cả c</a:t>
            </a:r>
            <a:r>
              <a:rPr lang="en-US" sz="2400" dirty="0" err="1">
                <a:latin typeface="Arial" pitchFamily="34" charset="0"/>
                <a:cs typeface="Arial" pitchFamily="34" charset="0"/>
              </a:rPr>
              <a:t>ác</a:t>
            </a:r>
            <a:r>
              <a:rPr lang="en-US" sz="2400" dirty="0">
                <a:latin typeface="Arial" pitchFamily="34" charset="0"/>
                <a:cs typeface="Arial" pitchFamily="34" charset="0"/>
              </a:rPr>
              <a:t> </a:t>
            </a:r>
            <a:r>
              <a:rPr lang="en-US" sz="2400" dirty="0" err="1">
                <a:latin typeface="Arial" pitchFamily="34" charset="0"/>
                <a:cs typeface="Arial" pitchFamily="34" charset="0"/>
              </a:rPr>
              <a:t>trích</a:t>
            </a:r>
            <a:r>
              <a:rPr lang="en-US" sz="2400" dirty="0">
                <a:latin typeface="Arial" pitchFamily="34" charset="0"/>
                <a:cs typeface="Arial" pitchFamily="34" charset="0"/>
              </a:rPr>
              <a:t> d</a:t>
            </a:r>
            <a:r>
              <a:rPr lang="vi-VN" sz="2400" dirty="0">
                <a:latin typeface="Arial" pitchFamily="34" charset="0"/>
                <a:cs typeface="Arial" pitchFamily="34" charset="0"/>
              </a:rPr>
              <a:t>ẫn được </a:t>
            </a:r>
            <a:r>
              <a:rPr lang="vi-VN" sz="2400" b="1" dirty="0">
                <a:solidFill>
                  <a:srgbClr val="FF0000"/>
                </a:solidFill>
                <a:latin typeface="Arial" pitchFamily="34" charset="0"/>
                <a:cs typeface="Arial" pitchFamily="34" charset="0"/>
              </a:rPr>
              <a:t>x</a:t>
            </a:r>
            <a:r>
              <a:rPr lang="en-US" sz="2400" b="1" dirty="0" err="1">
                <a:solidFill>
                  <a:srgbClr val="FF0000"/>
                </a:solidFill>
                <a:latin typeface="Arial" pitchFamily="34" charset="0"/>
                <a:cs typeface="Arial" pitchFamily="34" charset="0"/>
              </a:rPr>
              <a:t>ác</a:t>
            </a:r>
            <a:r>
              <a:rPr lang="en-US" sz="2400" b="1" dirty="0">
                <a:solidFill>
                  <a:srgbClr val="FF0000"/>
                </a:solidFill>
                <a:latin typeface="Arial" pitchFamily="34" charset="0"/>
                <a:cs typeface="Arial" pitchFamily="34" charset="0"/>
              </a:rPr>
              <a:t> l</a:t>
            </a:r>
            <a:r>
              <a:rPr lang="vi-VN" sz="2400" b="1" dirty="0">
                <a:solidFill>
                  <a:srgbClr val="FF0000"/>
                </a:solidFill>
                <a:latin typeface="Arial" pitchFamily="34" charset="0"/>
                <a:cs typeface="Arial" pitchFamily="34" charset="0"/>
              </a:rPr>
              <a:t>ập, gi</a:t>
            </a:r>
            <a:r>
              <a:rPr lang="en-US" sz="2400" b="1" dirty="0" err="1">
                <a:solidFill>
                  <a:srgbClr val="FF0000"/>
                </a:solidFill>
                <a:latin typeface="Arial" pitchFamily="34" charset="0"/>
                <a:cs typeface="Arial" pitchFamily="34" charset="0"/>
              </a:rPr>
              <a:t>ám</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sát</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và</a:t>
            </a:r>
            <a:r>
              <a:rPr lang="en-US" sz="2400" b="1" dirty="0">
                <a:solidFill>
                  <a:srgbClr val="FF0000"/>
                </a:solidFill>
                <a:latin typeface="Arial" pitchFamily="34" charset="0"/>
                <a:cs typeface="Arial" pitchFamily="34" charset="0"/>
              </a:rPr>
              <a:t> đ</a:t>
            </a:r>
            <a:r>
              <a:rPr lang="vi-VN" sz="2400" b="1" dirty="0">
                <a:solidFill>
                  <a:srgbClr val="FF0000"/>
                </a:solidFill>
                <a:latin typeface="Arial" pitchFamily="34" charset="0"/>
                <a:cs typeface="Arial" pitchFamily="34" charset="0"/>
              </a:rPr>
              <a:t>ối s</a:t>
            </a:r>
            <a:r>
              <a:rPr lang="en-US" sz="2400" b="1" dirty="0" err="1">
                <a:solidFill>
                  <a:srgbClr val="FF0000"/>
                </a:solidFill>
                <a:latin typeface="Arial" pitchFamily="34" charset="0"/>
                <a:cs typeface="Arial" pitchFamily="34" charset="0"/>
              </a:rPr>
              <a:t>ánh</a:t>
            </a:r>
            <a:r>
              <a:rPr lang="en-US" sz="2400" b="1" dirty="0">
                <a:solidFill>
                  <a:srgbClr val="FF0000"/>
                </a:solidFill>
                <a:latin typeface="Arial" pitchFamily="34" charset="0"/>
                <a:cs typeface="Arial" pitchFamily="34" charset="0"/>
              </a:rPr>
              <a:t> </a:t>
            </a:r>
            <a:r>
              <a:rPr lang="en-US" sz="2400" dirty="0">
                <a:latin typeface="Arial" pitchFamily="34" charset="0"/>
                <a:cs typeface="Arial" pitchFamily="34" charset="0"/>
              </a:rPr>
              <a:t>đ</a:t>
            </a:r>
            <a:r>
              <a:rPr lang="vi-VN" sz="2400" dirty="0">
                <a:latin typeface="Arial" pitchFamily="34" charset="0"/>
                <a:cs typeface="Arial" pitchFamily="34" charset="0"/>
              </a:rPr>
              <a:t>ể cải tiến</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br>
            <a:endParaRPr lang="en-US" sz="28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431335573"/>
              </p:ext>
            </p:extLst>
          </p:nvPr>
        </p:nvGraphicFramePr>
        <p:xfrm>
          <a:off x="0" y="855407"/>
          <a:ext cx="11949382" cy="5958840"/>
        </p:xfrm>
        <a:graphic>
          <a:graphicData uri="http://schemas.openxmlformats.org/drawingml/2006/table">
            <a:tbl>
              <a:tblPr firstRow="1" bandRow="1">
                <a:tableStyleId>{5C22544A-7EE6-4342-B048-85BDC9FD1C3A}</a:tableStyleId>
              </a:tblPr>
              <a:tblGrid>
                <a:gridCol w="2229047">
                  <a:extLst>
                    <a:ext uri="{9D8B030D-6E8A-4147-A177-3AD203B41FA5}">
                      <a16:colId xmlns:a16="http://schemas.microsoft.com/office/drawing/2014/main" xmlns="" val="1338212068"/>
                    </a:ext>
                  </a:extLst>
                </a:gridCol>
                <a:gridCol w="4729124">
                  <a:extLst>
                    <a:ext uri="{9D8B030D-6E8A-4147-A177-3AD203B41FA5}">
                      <a16:colId xmlns:a16="http://schemas.microsoft.com/office/drawing/2014/main" xmlns="" val="4227679062"/>
                    </a:ext>
                  </a:extLst>
                </a:gridCol>
                <a:gridCol w="4991211">
                  <a:extLst>
                    <a:ext uri="{9D8B030D-6E8A-4147-A177-3AD203B41FA5}">
                      <a16:colId xmlns:a16="http://schemas.microsoft.com/office/drawing/2014/main" xmlns="" val="2341633141"/>
                    </a:ext>
                  </a:extLst>
                </a:gridCol>
              </a:tblGrid>
              <a:tr h="367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r>
                        <a:rPr lang="en-US" sz="2000" dirty="0" err="1">
                          <a:solidFill>
                            <a:schemeClr val="tx1">
                              <a:lumMod val="95000"/>
                              <a:lumOff val="5000"/>
                            </a:schemeClr>
                          </a:solidFill>
                          <a:latin typeface="Arial" panose="020B0604020202020204" pitchFamily="34" charset="0"/>
                          <a:cs typeface="Arial" panose="020B0604020202020204" pitchFamily="34" charset="0"/>
                        </a:rPr>
                        <a:t>Mốc</a:t>
                      </a:r>
                      <a:r>
                        <a:rPr lang="en-US" sz="2000" dirty="0">
                          <a:solidFill>
                            <a:schemeClr val="tx1">
                              <a:lumMod val="95000"/>
                              <a:lumOff val="5000"/>
                            </a:schemeClr>
                          </a:solidFill>
                          <a:latin typeface="Arial" panose="020B0604020202020204" pitchFamily="34" charset="0"/>
                          <a:cs typeface="Arial" panose="020B0604020202020204" pitchFamily="34" charset="0"/>
                        </a:rPr>
                        <a:t> </a:t>
                      </a:r>
                      <a:r>
                        <a:rPr lang="en-US" sz="2000" dirty="0" err="1">
                          <a:solidFill>
                            <a:schemeClr val="tx1">
                              <a:lumMod val="95000"/>
                              <a:lumOff val="5000"/>
                            </a:schemeClr>
                          </a:solidFill>
                          <a:latin typeface="Arial" panose="020B0604020202020204" pitchFamily="34" charset="0"/>
                          <a:cs typeface="Arial" panose="020B0604020202020204" pitchFamily="34" charset="0"/>
                        </a:rPr>
                        <a:t>chuẩn</a:t>
                      </a:r>
                      <a:endParaRPr lang="en-US" sz="2000" dirty="0">
                        <a:solidFill>
                          <a:schemeClr val="tx1">
                            <a:lumMod val="95000"/>
                            <a:lumOff val="5000"/>
                          </a:schemeClr>
                        </a:solidFill>
                        <a:latin typeface="Arial" panose="020B0604020202020204" pitchFamily="34" charset="0"/>
                        <a:cs typeface="Arial" panose="020B0604020202020204" pitchFamily="34" charset="0"/>
                      </a:endParaRPr>
                    </a:p>
                  </a:txBody>
                  <a:tcPr>
                    <a:solidFill>
                      <a:schemeClr val="bg1"/>
                    </a:solidFill>
                  </a:tcPr>
                </a:tc>
                <a:tc>
                  <a:txBody>
                    <a:bodyPr/>
                    <a:lstStyle/>
                    <a:p>
                      <a:r>
                        <a:rPr lang="en-US" sz="2000" dirty="0">
                          <a:solidFill>
                            <a:schemeClr val="tx1">
                              <a:lumMod val="95000"/>
                              <a:lumOff val="5000"/>
                            </a:schemeClr>
                          </a:solidFill>
                          <a:latin typeface="Arial" panose="020B0604020202020204" pitchFamily="34" charset="0"/>
                          <a:cs typeface="Arial" panose="020B0604020202020204" pitchFamily="34" charset="0"/>
                        </a:rPr>
                        <a:t>Minh </a:t>
                      </a:r>
                      <a:r>
                        <a:rPr lang="en-US" sz="2000" dirty="0" err="1">
                          <a:solidFill>
                            <a:schemeClr val="tx1">
                              <a:lumMod val="95000"/>
                              <a:lumOff val="5000"/>
                            </a:schemeClr>
                          </a:solidFill>
                          <a:latin typeface="Arial" panose="020B0604020202020204" pitchFamily="34" charset="0"/>
                          <a:cs typeface="Arial" panose="020B0604020202020204" pitchFamily="34" charset="0"/>
                        </a:rPr>
                        <a:t>chứng</a:t>
                      </a:r>
                      <a:endParaRPr lang="en-US" sz="2000" dirty="0">
                        <a:solidFill>
                          <a:schemeClr val="tx1">
                            <a:lumMod val="95000"/>
                            <a:lumOff val="5000"/>
                          </a:schemeClr>
                        </a:solidFill>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xmlns="" val="1881705326"/>
                  </a:ext>
                </a:extLst>
              </a:tr>
              <a:tr h="5543553">
                <a:tc>
                  <a:txBody>
                    <a:bodyPr/>
                    <a:lstStyle/>
                    <a:p>
                      <a:pPr marL="0" lvl="0" indent="0" algn="just">
                        <a:lnSpc>
                          <a:spcPts val="2000"/>
                        </a:lnSpc>
                        <a:spcBef>
                          <a:spcPts val="300"/>
                        </a:spcBef>
                        <a:spcAft>
                          <a:spcPts val="0"/>
                        </a:spcAft>
                        <a:buFontTx/>
                        <a:buNone/>
                        <a:tabLst>
                          <a:tab pos="201930" algn="l"/>
                        </a:tabLst>
                      </a:pPr>
                      <a:r>
                        <a:rPr lang="en-US" sz="2000" dirty="0">
                          <a:effectLst/>
                          <a:latin typeface="Arial" panose="020B0604020202020204" pitchFamily="34" charset="0"/>
                          <a:ea typeface="Calibri" panose="020F0502020204030204" pitchFamily="34" charset="0"/>
                          <a:cs typeface="Arial" panose="020B0604020202020204" pitchFamily="34" charset="0"/>
                        </a:rPr>
                        <a:t>1.</a:t>
                      </a:r>
                      <a:r>
                        <a:rPr lang="vi-VN" sz="2000" dirty="0">
                          <a:effectLst/>
                          <a:latin typeface="Arial" panose="020B0604020202020204" pitchFamily="34" charset="0"/>
                          <a:ea typeface="Calibri" panose="020F0502020204030204" pitchFamily="34" charset="0"/>
                          <a:cs typeface="Arial" panose="020B0604020202020204" pitchFamily="34" charset="0"/>
                        </a:rPr>
                        <a:t>Loại hình và số lượng các bao gồm cả các trích dẫn được </a:t>
                      </a:r>
                      <a:r>
                        <a:rPr lang="vi-VN" sz="2000" b="1" dirty="0">
                          <a:solidFill>
                            <a:srgbClr val="0000FF"/>
                          </a:solidFill>
                          <a:effectLst/>
                          <a:latin typeface="Arial" panose="020B0604020202020204" pitchFamily="34" charset="0"/>
                          <a:ea typeface="Calibri" panose="020F0502020204030204" pitchFamily="34" charset="0"/>
                          <a:cs typeface="Arial" panose="020B0604020202020204" pitchFamily="34" charset="0"/>
                        </a:rPr>
                        <a:t>xác lập</a:t>
                      </a:r>
                      <a:r>
                        <a:rPr lang="vi-VN" sz="20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201930" algn="l"/>
                        </a:tabLst>
                      </a:pPr>
                      <a:r>
                        <a:rPr lang="en-US" sz="2000" dirty="0">
                          <a:effectLst/>
                          <a:latin typeface="Arial" panose="020B0604020202020204" pitchFamily="34" charset="0"/>
                          <a:ea typeface="Calibri" panose="020F0502020204030204" pitchFamily="34" charset="0"/>
                          <a:cs typeface="Arial" panose="020B0604020202020204" pitchFamily="34" charset="0"/>
                        </a:rPr>
                        <a:t>2.</a:t>
                      </a:r>
                      <a:r>
                        <a:rPr lang="vi-VN" sz="2000" dirty="0">
                          <a:effectLst/>
                          <a:latin typeface="Arial" panose="020B0604020202020204" pitchFamily="34" charset="0"/>
                          <a:ea typeface="Calibri" panose="020F0502020204030204" pitchFamily="34" charset="0"/>
                          <a:cs typeface="Arial" panose="020B0604020202020204" pitchFamily="34" charset="0"/>
                        </a:rPr>
                        <a:t>L</a:t>
                      </a:r>
                      <a:r>
                        <a:rPr lang="en-US" sz="2000" dirty="0">
                          <a:effectLst/>
                          <a:latin typeface="Arial" panose="020B0604020202020204" pitchFamily="34" charset="0"/>
                          <a:ea typeface="Calibri" panose="020F0502020204030204" pitchFamily="34" charset="0"/>
                          <a:cs typeface="Arial" panose="020B0604020202020204" pitchFamily="34" charset="0"/>
                        </a:rPr>
                        <a:t>H </a:t>
                      </a:r>
                      <a:r>
                        <a:rPr lang="vi-VN" sz="2000" dirty="0">
                          <a:effectLst/>
                          <a:latin typeface="Arial" panose="020B0604020202020204" pitchFamily="34" charset="0"/>
                          <a:ea typeface="Calibri" panose="020F0502020204030204" pitchFamily="34" charset="0"/>
                          <a:cs typeface="Arial" panose="020B0604020202020204" pitchFamily="34" charset="0"/>
                        </a:rPr>
                        <a:t>và </a:t>
                      </a:r>
                      <a:r>
                        <a:rPr lang="en-US" sz="2000" dirty="0">
                          <a:effectLst/>
                          <a:latin typeface="Arial" panose="020B0604020202020204" pitchFamily="34" charset="0"/>
                          <a:ea typeface="Calibri" panose="020F0502020204030204" pitchFamily="34" charset="0"/>
                          <a:cs typeface="Arial" panose="020B0604020202020204" pitchFamily="34" charset="0"/>
                        </a:rPr>
                        <a:t>SL </a:t>
                      </a:r>
                      <a:r>
                        <a:rPr lang="vi-VN" sz="2000" dirty="0">
                          <a:effectLst/>
                          <a:latin typeface="Arial" panose="020B0604020202020204" pitchFamily="34" charset="0"/>
                          <a:ea typeface="Calibri" panose="020F0502020204030204" pitchFamily="34" charset="0"/>
                          <a:cs typeface="Arial" panose="020B0604020202020204" pitchFamily="34" charset="0"/>
                        </a:rPr>
                        <a:t>các </a:t>
                      </a:r>
                      <a:r>
                        <a:rPr lang="en-US" sz="2000" dirty="0">
                          <a:effectLst/>
                          <a:latin typeface="Arial" panose="020B0604020202020204" pitchFamily="34" charset="0"/>
                          <a:ea typeface="Calibri" panose="020F0502020204030204" pitchFamily="34" charset="0"/>
                          <a:cs typeface="Arial" panose="020B0604020202020204" pitchFamily="34" charset="0"/>
                        </a:rPr>
                        <a:t>CBKH </a:t>
                      </a:r>
                      <a:r>
                        <a:rPr lang="vi-VN" sz="2000" dirty="0">
                          <a:effectLst/>
                          <a:latin typeface="Arial" panose="020B0604020202020204" pitchFamily="34" charset="0"/>
                          <a:ea typeface="Calibri" panose="020F0502020204030204" pitchFamily="34" charset="0"/>
                          <a:cs typeface="Arial" panose="020B0604020202020204" pitchFamily="34" charset="0"/>
                        </a:rPr>
                        <a:t>bao gồm cả các trích dẫn được </a:t>
                      </a:r>
                      <a:r>
                        <a:rPr lang="vi-VN" sz="20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giám sát</a:t>
                      </a:r>
                      <a:r>
                        <a:rPr lang="vi-VN" sz="20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000"/>
                        </a:lnSpc>
                        <a:spcBef>
                          <a:spcPts val="300"/>
                        </a:spcBef>
                        <a:spcAft>
                          <a:spcPts val="0"/>
                        </a:spcAft>
                        <a:buFontTx/>
                        <a:buNone/>
                        <a:tabLst>
                          <a:tab pos="201930" algn="l"/>
                        </a:tabLst>
                      </a:pPr>
                      <a:r>
                        <a:rPr lang="en-US" sz="2000" dirty="0">
                          <a:effectLst/>
                          <a:latin typeface="+mn-lt"/>
                          <a:ea typeface="Calibri" panose="020F0502020204030204" pitchFamily="34" charset="0"/>
                          <a:cs typeface="Arial" panose="020B0604020202020204" pitchFamily="34" charset="0"/>
                        </a:rPr>
                        <a:t>3.</a:t>
                      </a:r>
                      <a:r>
                        <a:rPr lang="vi-VN" sz="2000" dirty="0">
                          <a:effectLst/>
                          <a:latin typeface="+mn-lt"/>
                          <a:ea typeface="Calibri" panose="020F0502020204030204" pitchFamily="34" charset="0"/>
                          <a:cs typeface="Arial" panose="020B0604020202020204" pitchFamily="34" charset="0"/>
                        </a:rPr>
                        <a:t>L</a:t>
                      </a:r>
                      <a:r>
                        <a:rPr lang="en-US" sz="2000" dirty="0">
                          <a:effectLst/>
                          <a:latin typeface="Arial" panose="020B0604020202020204" pitchFamily="34" charset="0"/>
                          <a:ea typeface="Calibri" panose="020F0502020204030204" pitchFamily="34" charset="0"/>
                          <a:cs typeface="Arial" panose="020B0604020202020204" pitchFamily="34" charset="0"/>
                        </a:rPr>
                        <a:t>H </a:t>
                      </a:r>
                      <a:r>
                        <a:rPr lang="vi-VN" sz="2000" dirty="0">
                          <a:effectLst/>
                          <a:latin typeface="+mn-lt"/>
                          <a:ea typeface="Calibri" panose="020F0502020204030204" pitchFamily="34" charset="0"/>
                          <a:cs typeface="Arial" panose="020B0604020202020204" pitchFamily="34" charset="0"/>
                        </a:rPr>
                        <a:t>và </a:t>
                      </a:r>
                      <a:r>
                        <a:rPr lang="en-US" sz="2000" dirty="0">
                          <a:effectLst/>
                          <a:latin typeface="Arial" panose="020B0604020202020204" pitchFamily="34" charset="0"/>
                          <a:ea typeface="Calibri" panose="020F0502020204030204" pitchFamily="34" charset="0"/>
                          <a:cs typeface="Arial" panose="020B0604020202020204" pitchFamily="34" charset="0"/>
                        </a:rPr>
                        <a:t>SL </a:t>
                      </a:r>
                      <a:r>
                        <a:rPr lang="vi-VN" sz="2000" dirty="0">
                          <a:effectLst/>
                          <a:latin typeface="Arial" panose="020B0604020202020204" pitchFamily="34" charset="0"/>
                          <a:ea typeface="Calibri" panose="020F0502020204030204" pitchFamily="34" charset="0"/>
                          <a:cs typeface="Arial" panose="020B0604020202020204" pitchFamily="34" charset="0"/>
                        </a:rPr>
                        <a:t> các </a:t>
                      </a:r>
                      <a:r>
                        <a:rPr lang="en-US" sz="2000" dirty="0">
                          <a:effectLst/>
                          <a:latin typeface="Arial" panose="020B0604020202020204" pitchFamily="34" charset="0"/>
                          <a:ea typeface="Calibri" panose="020F0502020204030204" pitchFamily="34" charset="0"/>
                          <a:cs typeface="Arial" panose="020B0604020202020204" pitchFamily="34" charset="0"/>
                        </a:rPr>
                        <a:t>CBKH </a:t>
                      </a:r>
                      <a:r>
                        <a:rPr lang="vi-VN" sz="2000" dirty="0">
                          <a:effectLst/>
                          <a:latin typeface="Arial" panose="020B0604020202020204" pitchFamily="34" charset="0"/>
                          <a:ea typeface="Calibri" panose="020F0502020204030204" pitchFamily="34" charset="0"/>
                          <a:cs typeface="Arial" panose="020B0604020202020204" pitchFamily="34" charset="0"/>
                        </a:rPr>
                        <a:t>bao gồm cả các trích dẫn được </a:t>
                      </a:r>
                      <a:r>
                        <a:rPr lang="vi-VN" sz="2000" b="1" kern="1200" dirty="0">
                          <a:solidFill>
                            <a:srgbClr val="0000FF"/>
                          </a:solidFill>
                          <a:effectLst/>
                          <a:latin typeface="Arial" panose="020B0604020202020204" pitchFamily="34" charset="0"/>
                          <a:ea typeface="Calibri" panose="020F0502020204030204" pitchFamily="34" charset="0"/>
                          <a:cs typeface="Arial" panose="020B0604020202020204" pitchFamily="34" charset="0"/>
                        </a:rPr>
                        <a:t>đối sánh </a:t>
                      </a:r>
                      <a:r>
                        <a:rPr lang="vi-VN" sz="2000" dirty="0">
                          <a:effectLst/>
                          <a:latin typeface="Arial" panose="020B0604020202020204" pitchFamily="34" charset="0"/>
                          <a:ea typeface="Calibri" panose="020F0502020204030204" pitchFamily="34" charset="0"/>
                          <a:cs typeface="Arial" panose="020B0604020202020204" pitchFamily="34" charset="0"/>
                        </a:rPr>
                        <a:t>để cải tiến.</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lvl="0" indent="0" algn="just">
                        <a:lnSpc>
                          <a:spcPct val="115000"/>
                        </a:lnSpc>
                        <a:spcBef>
                          <a:spcPts val="300"/>
                        </a:spcBef>
                        <a:spcAft>
                          <a:spcPts val="300"/>
                        </a:spcAft>
                        <a:buFontTx/>
                        <a:buNone/>
                        <a:tabLst>
                          <a:tab pos="207645" algn="l"/>
                        </a:tabLst>
                      </a:pPr>
                      <a:r>
                        <a:rPr lang="en-US" sz="2000" dirty="0">
                          <a:effectLst/>
                          <a:latin typeface="Arial" panose="020B0604020202020204" pitchFamily="34" charset="0"/>
                          <a:ea typeface="Arial" panose="020B0604020202020204" pitchFamily="34" charset="0"/>
                          <a:cs typeface="Arial" panose="020B0604020202020204" pitchFamily="34" charset="0"/>
                        </a:rPr>
                        <a:t>1.</a:t>
                      </a:r>
                      <a:r>
                        <a:rPr lang="vi-VN" sz="2000" dirty="0">
                          <a:effectLst/>
                          <a:latin typeface="Arial" panose="020B0604020202020204" pitchFamily="34" charset="0"/>
                          <a:ea typeface="Arial" panose="020B0604020202020204" pitchFamily="34" charset="0"/>
                          <a:cs typeface="Arial" panose="020B0604020202020204" pitchFamily="34" charset="0"/>
                        </a:rPr>
                        <a:t>Có </a:t>
                      </a:r>
                      <a:r>
                        <a:rPr lang="vi-VN" sz="2000" b="1" dirty="0">
                          <a:solidFill>
                            <a:srgbClr val="0000FF"/>
                          </a:solidFill>
                          <a:effectLst/>
                          <a:latin typeface="Arial" panose="020B0604020202020204" pitchFamily="34" charset="0"/>
                          <a:ea typeface="Arial" panose="020B0604020202020204" pitchFamily="34" charset="0"/>
                          <a:cs typeface="Arial" panose="020B0604020202020204" pitchFamily="34" charset="0"/>
                        </a:rPr>
                        <a:t>quy định cụ thể </a:t>
                      </a:r>
                      <a:r>
                        <a:rPr lang="vi-VN" sz="2000" dirty="0">
                          <a:effectLst/>
                          <a:latin typeface="Arial" panose="020B0604020202020204" pitchFamily="34" charset="0"/>
                          <a:ea typeface="Arial" panose="020B0604020202020204" pitchFamily="34" charset="0"/>
                          <a:cs typeface="Arial" panose="020B0604020202020204" pitchFamily="34" charset="0"/>
                        </a:rPr>
                        <a:t>về các </a:t>
                      </a:r>
                      <a:r>
                        <a:rPr lang="vi-VN" sz="2000" dirty="0">
                          <a:effectLst/>
                          <a:latin typeface="+mn-lt"/>
                          <a:ea typeface="Calibri" panose="020F0502020204030204" pitchFamily="34" charset="0"/>
                          <a:cs typeface="Arial" panose="020B0604020202020204" pitchFamily="34" charset="0"/>
                        </a:rPr>
                        <a:t>L</a:t>
                      </a:r>
                      <a:r>
                        <a:rPr lang="en-US" sz="2000" dirty="0">
                          <a:effectLst/>
                          <a:latin typeface="Arial" panose="020B0604020202020204" pitchFamily="34" charset="0"/>
                          <a:ea typeface="Calibri" panose="020F0502020204030204" pitchFamily="34" charset="0"/>
                          <a:cs typeface="Arial" panose="020B0604020202020204" pitchFamily="34" charset="0"/>
                        </a:rPr>
                        <a:t>H </a:t>
                      </a:r>
                      <a:r>
                        <a:rPr lang="vi-VN" sz="2000" dirty="0">
                          <a:effectLst/>
                          <a:latin typeface="+mn-lt"/>
                          <a:ea typeface="Calibri" panose="020F0502020204030204" pitchFamily="34" charset="0"/>
                          <a:cs typeface="Arial" panose="020B0604020202020204" pitchFamily="34" charset="0"/>
                        </a:rPr>
                        <a:t>và </a:t>
                      </a:r>
                      <a:r>
                        <a:rPr lang="en-US" sz="2000" dirty="0">
                          <a:effectLst/>
                          <a:latin typeface="Arial" panose="020B0604020202020204" pitchFamily="34" charset="0"/>
                          <a:ea typeface="Calibri" panose="020F0502020204030204" pitchFamily="34" charset="0"/>
                          <a:cs typeface="Arial" panose="020B0604020202020204" pitchFamily="34" charset="0"/>
                        </a:rPr>
                        <a:t>SL </a:t>
                      </a:r>
                      <a:r>
                        <a:rPr lang="vi-VN" sz="2000" dirty="0">
                          <a:effectLst/>
                          <a:latin typeface="+mn-lt"/>
                          <a:ea typeface="Calibri" panose="020F0502020204030204" pitchFamily="34" charset="0"/>
                          <a:cs typeface="Arial" panose="020B0604020202020204" pitchFamily="34" charset="0"/>
                        </a:rPr>
                        <a:t>các </a:t>
                      </a:r>
                      <a:r>
                        <a:rPr lang="en-US" sz="2000" dirty="0">
                          <a:effectLst/>
                          <a:latin typeface="Arial" panose="020B0604020202020204" pitchFamily="34" charset="0"/>
                          <a:ea typeface="Calibri" panose="020F0502020204030204" pitchFamily="34" charset="0"/>
                          <a:cs typeface="Arial" panose="020B0604020202020204" pitchFamily="34" charset="0"/>
                        </a:rPr>
                        <a:t>CBKH</a:t>
                      </a:r>
                      <a:r>
                        <a:rPr lang="vi-VN" sz="2000" dirty="0">
                          <a:effectLst/>
                          <a:latin typeface="Arial" panose="020B0604020202020204" pitchFamily="34" charset="0"/>
                          <a:ea typeface="Arial" panose="020B0604020202020204" pitchFamily="34" charset="0"/>
                          <a:cs typeface="Arial" panose="020B0604020202020204" pitchFamily="34" charset="0"/>
                        </a:rPr>
                        <a:t>, bao gồm cả các trích dẫn cho từng năm và theo giai đoạn.</a:t>
                      </a:r>
                      <a:endParaRPr lang="en-US" sz="2000" dirty="0">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300"/>
                        </a:spcBef>
                        <a:spcAft>
                          <a:spcPts val="300"/>
                        </a:spcAft>
                        <a:buFontTx/>
                        <a:buNone/>
                        <a:tabLst>
                          <a:tab pos="207645" algn="l"/>
                        </a:tabLst>
                      </a:pPr>
                      <a:r>
                        <a:rPr lang="en-US" sz="2000" dirty="0">
                          <a:effectLst/>
                          <a:latin typeface="Arial" panose="020B0604020202020204" pitchFamily="34" charset="0"/>
                          <a:ea typeface="Arial" panose="020B0604020202020204" pitchFamily="34" charset="0"/>
                          <a:cs typeface="Arial" panose="020B0604020202020204" pitchFamily="34" charset="0"/>
                        </a:rPr>
                        <a:t>2.</a:t>
                      </a:r>
                      <a:r>
                        <a:rPr lang="vi-VN" sz="2000" dirty="0">
                          <a:effectLst/>
                          <a:latin typeface="Arial" panose="020B0604020202020204" pitchFamily="34" charset="0"/>
                          <a:ea typeface="Arial" panose="020B0604020202020204" pitchFamily="34" charset="0"/>
                          <a:cs typeface="Arial" panose="020B0604020202020204" pitchFamily="34" charset="0"/>
                        </a:rPr>
                        <a:t>Có </a:t>
                      </a:r>
                      <a:r>
                        <a:rPr lang="vi-VN" sz="2000" b="1" dirty="0">
                          <a:solidFill>
                            <a:srgbClr val="0000FF"/>
                          </a:solidFill>
                          <a:effectLst/>
                          <a:latin typeface="Arial" panose="020B0604020202020204" pitchFamily="34" charset="0"/>
                          <a:ea typeface="Arial" panose="020B0604020202020204" pitchFamily="34" charset="0"/>
                          <a:cs typeface="Arial" panose="020B0604020202020204" pitchFamily="34" charset="0"/>
                        </a:rPr>
                        <a:t>hệ thống theo dõi, giám sát</a:t>
                      </a:r>
                      <a:r>
                        <a:rPr lang="vi-VN" sz="2000" dirty="0">
                          <a:effectLst/>
                          <a:latin typeface="Arial" panose="020B0604020202020204" pitchFamily="34" charset="0"/>
                          <a:ea typeface="Arial" panose="020B0604020202020204" pitchFamily="34" charset="0"/>
                          <a:cs typeface="Arial" panose="020B0604020202020204" pitchFamily="34" charset="0"/>
                        </a:rPr>
                        <a:t>, có CSDL được cập nhật về các </a:t>
                      </a:r>
                      <a:r>
                        <a:rPr lang="vi-VN" sz="2000" dirty="0">
                          <a:effectLst/>
                          <a:latin typeface="+mn-lt"/>
                          <a:ea typeface="Calibri" panose="020F0502020204030204" pitchFamily="34" charset="0"/>
                          <a:cs typeface="Arial" panose="020B0604020202020204" pitchFamily="34" charset="0"/>
                        </a:rPr>
                        <a:t>L</a:t>
                      </a:r>
                      <a:r>
                        <a:rPr lang="en-US" sz="2000" dirty="0">
                          <a:effectLst/>
                          <a:latin typeface="Arial" panose="020B0604020202020204" pitchFamily="34" charset="0"/>
                          <a:ea typeface="Calibri" panose="020F0502020204030204" pitchFamily="34" charset="0"/>
                          <a:cs typeface="Arial" panose="020B0604020202020204" pitchFamily="34" charset="0"/>
                        </a:rPr>
                        <a:t>H </a:t>
                      </a:r>
                      <a:r>
                        <a:rPr lang="vi-VN" sz="2000" dirty="0">
                          <a:effectLst/>
                          <a:latin typeface="+mn-lt"/>
                          <a:ea typeface="Calibri" panose="020F0502020204030204" pitchFamily="34" charset="0"/>
                          <a:cs typeface="Arial" panose="020B0604020202020204" pitchFamily="34" charset="0"/>
                        </a:rPr>
                        <a:t>và </a:t>
                      </a:r>
                      <a:r>
                        <a:rPr lang="en-US" sz="2000" dirty="0">
                          <a:effectLst/>
                          <a:latin typeface="Arial" panose="020B0604020202020204" pitchFamily="34" charset="0"/>
                          <a:ea typeface="Calibri" panose="020F0502020204030204" pitchFamily="34" charset="0"/>
                          <a:cs typeface="Arial" panose="020B0604020202020204" pitchFamily="34" charset="0"/>
                        </a:rPr>
                        <a:t>SL </a:t>
                      </a:r>
                      <a:r>
                        <a:rPr lang="vi-VN" sz="2000" dirty="0">
                          <a:effectLst/>
                          <a:latin typeface="+mn-lt"/>
                          <a:ea typeface="Calibri" panose="020F0502020204030204" pitchFamily="34" charset="0"/>
                          <a:cs typeface="Arial" panose="020B0604020202020204" pitchFamily="34" charset="0"/>
                        </a:rPr>
                        <a:t>các </a:t>
                      </a:r>
                      <a:r>
                        <a:rPr lang="en-US" sz="2000" dirty="0">
                          <a:effectLst/>
                          <a:latin typeface="Arial" panose="020B0604020202020204" pitchFamily="34" charset="0"/>
                          <a:ea typeface="Calibri" panose="020F0502020204030204" pitchFamily="34" charset="0"/>
                          <a:cs typeface="Arial" panose="020B0604020202020204" pitchFamily="34" charset="0"/>
                        </a:rPr>
                        <a:t>CBKH</a:t>
                      </a:r>
                      <a:r>
                        <a:rPr lang="vi-VN" sz="2000" dirty="0">
                          <a:effectLst/>
                          <a:latin typeface="Arial" panose="020B0604020202020204" pitchFamily="34" charset="0"/>
                          <a:ea typeface="Arial" panose="020B0604020202020204" pitchFamily="34" charset="0"/>
                          <a:cs typeface="Arial" panose="020B0604020202020204" pitchFamily="34" charset="0"/>
                        </a:rPr>
                        <a:t>, bao gồm cả các trích dẫn, chỉ số IF.</a:t>
                      </a:r>
                      <a:endParaRPr lang="en-US" sz="2000" dirty="0">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300"/>
                        </a:spcBef>
                        <a:spcAft>
                          <a:spcPts val="300"/>
                        </a:spcAft>
                        <a:buFontTx/>
                        <a:buNone/>
                        <a:tabLst>
                          <a:tab pos="207645" algn="l"/>
                        </a:tabLst>
                      </a:pPr>
                      <a:r>
                        <a:rPr lang="en-US" sz="2000" dirty="0">
                          <a:effectLst/>
                          <a:latin typeface="Arial" panose="020B0604020202020204" pitchFamily="34" charset="0"/>
                          <a:ea typeface="Arial" panose="020B0604020202020204" pitchFamily="34" charset="0"/>
                          <a:cs typeface="Arial" panose="020B0604020202020204" pitchFamily="34" charset="0"/>
                        </a:rPr>
                        <a:t>3.</a:t>
                      </a:r>
                      <a:r>
                        <a:rPr lang="vi-VN" sz="2000" dirty="0">
                          <a:effectLst/>
                          <a:latin typeface="Arial" panose="020B0604020202020204" pitchFamily="34" charset="0"/>
                          <a:ea typeface="Arial" panose="020B0604020202020204" pitchFamily="34" charset="0"/>
                          <a:cs typeface="Arial" panose="020B0604020202020204" pitchFamily="34" charset="0"/>
                        </a:rPr>
                        <a:t>Có </a:t>
                      </a:r>
                      <a:r>
                        <a:rPr lang="vi-VN" sz="2000" b="1" dirty="0">
                          <a:solidFill>
                            <a:srgbClr val="FF0000"/>
                          </a:solidFill>
                          <a:effectLst/>
                          <a:latin typeface="Arial" panose="020B0604020202020204" pitchFamily="34" charset="0"/>
                          <a:ea typeface="Arial" panose="020B0604020202020204" pitchFamily="34" charset="0"/>
                          <a:cs typeface="Arial" panose="020B0604020202020204" pitchFamily="34" charset="0"/>
                        </a:rPr>
                        <a:t>hệ thống thu thập thông tin </a:t>
                      </a:r>
                      <a:r>
                        <a:rPr lang="vi-VN" sz="2000" dirty="0">
                          <a:effectLst/>
                          <a:latin typeface="Arial" panose="020B0604020202020204" pitchFamily="34" charset="0"/>
                          <a:ea typeface="Arial" panose="020B0604020202020204" pitchFamily="34" charset="0"/>
                          <a:cs typeface="Arial" panose="020B0604020202020204" pitchFamily="34" charset="0"/>
                        </a:rPr>
                        <a:t>phản hồi của các </a:t>
                      </a:r>
                      <a:r>
                        <a:rPr lang="en-US" sz="2000" dirty="0">
                          <a:effectLst/>
                          <a:latin typeface="Arial" panose="020B0604020202020204" pitchFamily="34" charset="0"/>
                          <a:ea typeface="Arial" panose="020B0604020202020204" pitchFamily="34" charset="0"/>
                          <a:cs typeface="Arial" panose="020B0604020202020204" pitchFamily="34" charset="0"/>
                        </a:rPr>
                        <a:t>BLQ </a:t>
                      </a:r>
                      <a:r>
                        <a:rPr lang="vi-VN" sz="2000" dirty="0">
                          <a:effectLst/>
                          <a:latin typeface="Arial" panose="020B0604020202020204" pitchFamily="34" charset="0"/>
                          <a:ea typeface="Arial" panose="020B0604020202020204" pitchFamily="34" charset="0"/>
                          <a:cs typeface="Arial" panose="020B0604020202020204" pitchFamily="34" charset="0"/>
                        </a:rPr>
                        <a:t>về các </a:t>
                      </a:r>
                      <a:r>
                        <a:rPr lang="vi-VN" sz="2000" dirty="0">
                          <a:effectLst/>
                          <a:latin typeface="+mn-lt"/>
                          <a:ea typeface="Calibri" panose="020F0502020204030204" pitchFamily="34" charset="0"/>
                          <a:cs typeface="Arial" panose="020B0604020202020204" pitchFamily="34" charset="0"/>
                        </a:rPr>
                        <a:t>L</a:t>
                      </a:r>
                      <a:r>
                        <a:rPr lang="en-US" sz="2000" dirty="0">
                          <a:effectLst/>
                          <a:latin typeface="Arial" panose="020B0604020202020204" pitchFamily="34" charset="0"/>
                          <a:ea typeface="Calibri" panose="020F0502020204030204" pitchFamily="34" charset="0"/>
                          <a:cs typeface="Arial" panose="020B0604020202020204" pitchFamily="34" charset="0"/>
                        </a:rPr>
                        <a:t>H </a:t>
                      </a:r>
                      <a:r>
                        <a:rPr lang="vi-VN" sz="2000" dirty="0">
                          <a:effectLst/>
                          <a:latin typeface="+mn-lt"/>
                          <a:ea typeface="Calibri" panose="020F0502020204030204" pitchFamily="34" charset="0"/>
                          <a:cs typeface="Arial" panose="020B0604020202020204" pitchFamily="34" charset="0"/>
                        </a:rPr>
                        <a:t>và </a:t>
                      </a:r>
                      <a:r>
                        <a:rPr lang="en-US" sz="2000" dirty="0">
                          <a:effectLst/>
                          <a:latin typeface="Arial" panose="020B0604020202020204" pitchFamily="34" charset="0"/>
                          <a:ea typeface="Calibri" panose="020F0502020204030204" pitchFamily="34" charset="0"/>
                          <a:cs typeface="Arial" panose="020B0604020202020204" pitchFamily="34" charset="0"/>
                        </a:rPr>
                        <a:t>SL </a:t>
                      </a:r>
                      <a:r>
                        <a:rPr lang="vi-VN" sz="2000" dirty="0">
                          <a:effectLst/>
                          <a:latin typeface="+mn-lt"/>
                          <a:ea typeface="Calibri" panose="020F0502020204030204" pitchFamily="34" charset="0"/>
                          <a:cs typeface="Arial" panose="020B0604020202020204" pitchFamily="34" charset="0"/>
                        </a:rPr>
                        <a:t>các </a:t>
                      </a:r>
                      <a:r>
                        <a:rPr lang="en-US" sz="2000" dirty="0">
                          <a:effectLst/>
                          <a:latin typeface="Arial" panose="020B0604020202020204" pitchFamily="34" charset="0"/>
                          <a:ea typeface="Calibri" panose="020F0502020204030204" pitchFamily="34" charset="0"/>
                          <a:cs typeface="Arial" panose="020B0604020202020204" pitchFamily="34" charset="0"/>
                        </a:rPr>
                        <a:t>CBKH</a:t>
                      </a:r>
                      <a:r>
                        <a:rPr lang="vi-VN" sz="2000" dirty="0">
                          <a:effectLst/>
                          <a:latin typeface="Arial" panose="020B0604020202020204" pitchFamily="34" charset="0"/>
                          <a:ea typeface="Arial" panose="020B0604020202020204" pitchFamily="34" charset="0"/>
                          <a:cs typeface="Arial" panose="020B0604020202020204" pitchFamily="34" charset="0"/>
                        </a:rPr>
                        <a:t>, bao gồm các trích dẫn.</a:t>
                      </a:r>
                      <a:endParaRPr lang="en-US" sz="2000" dirty="0">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300"/>
                        </a:spcBef>
                        <a:spcAft>
                          <a:spcPts val="300"/>
                        </a:spcAft>
                        <a:buFontTx/>
                        <a:buNone/>
                        <a:tabLst>
                          <a:tab pos="207645" algn="l"/>
                        </a:tabLst>
                      </a:pPr>
                      <a:r>
                        <a:rPr lang="en-US" sz="2000" dirty="0">
                          <a:effectLst/>
                          <a:latin typeface="Arial" panose="020B0604020202020204" pitchFamily="34" charset="0"/>
                          <a:ea typeface="Arial" panose="020B0604020202020204" pitchFamily="34" charset="0"/>
                          <a:cs typeface="Arial" panose="020B0604020202020204" pitchFamily="34" charset="0"/>
                        </a:rPr>
                        <a:t>4.</a:t>
                      </a:r>
                      <a:r>
                        <a:rPr lang="vi-VN" sz="2000" dirty="0">
                          <a:effectLst/>
                          <a:latin typeface="Arial" panose="020B0604020202020204" pitchFamily="34" charset="0"/>
                          <a:ea typeface="Arial" panose="020B0604020202020204" pitchFamily="34" charset="0"/>
                          <a:cs typeface="Arial" panose="020B0604020202020204" pitchFamily="34" charset="0"/>
                        </a:rPr>
                        <a:t>Thực hiện việc </a:t>
                      </a:r>
                      <a:r>
                        <a:rPr lang="vi-VN" sz="20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đối sánh </a:t>
                      </a:r>
                      <a:r>
                        <a:rPr lang="vi-VN" sz="2000" dirty="0">
                          <a:effectLst/>
                          <a:latin typeface="Arial" panose="020B0604020202020204" pitchFamily="34" charset="0"/>
                          <a:ea typeface="Arial" panose="020B0604020202020204" pitchFamily="34" charset="0"/>
                          <a:cs typeface="Arial" panose="020B0604020202020204" pitchFamily="34" charset="0"/>
                        </a:rPr>
                        <a:t>về các </a:t>
                      </a:r>
                      <a:r>
                        <a:rPr lang="vi-VN" sz="2000" dirty="0">
                          <a:effectLst/>
                          <a:latin typeface="+mn-lt"/>
                          <a:ea typeface="Calibri" panose="020F0502020204030204" pitchFamily="34" charset="0"/>
                          <a:cs typeface="Arial" panose="020B0604020202020204" pitchFamily="34" charset="0"/>
                        </a:rPr>
                        <a:t>L</a:t>
                      </a:r>
                      <a:r>
                        <a:rPr lang="en-US" sz="2000" dirty="0">
                          <a:effectLst/>
                          <a:latin typeface="Arial" panose="020B0604020202020204" pitchFamily="34" charset="0"/>
                          <a:ea typeface="Calibri" panose="020F0502020204030204" pitchFamily="34" charset="0"/>
                          <a:cs typeface="Arial" panose="020B0604020202020204" pitchFamily="34" charset="0"/>
                        </a:rPr>
                        <a:t>H </a:t>
                      </a:r>
                      <a:r>
                        <a:rPr lang="vi-VN" sz="2000" dirty="0">
                          <a:effectLst/>
                          <a:latin typeface="+mn-lt"/>
                          <a:ea typeface="Calibri" panose="020F0502020204030204" pitchFamily="34" charset="0"/>
                          <a:cs typeface="Arial" panose="020B0604020202020204" pitchFamily="34" charset="0"/>
                        </a:rPr>
                        <a:t>và </a:t>
                      </a:r>
                      <a:r>
                        <a:rPr lang="en-US" sz="2000" dirty="0">
                          <a:effectLst/>
                          <a:latin typeface="Arial" panose="020B0604020202020204" pitchFamily="34" charset="0"/>
                          <a:ea typeface="Calibri" panose="020F0502020204030204" pitchFamily="34" charset="0"/>
                          <a:cs typeface="Arial" panose="020B0604020202020204" pitchFamily="34" charset="0"/>
                        </a:rPr>
                        <a:t>SL </a:t>
                      </a:r>
                      <a:r>
                        <a:rPr lang="vi-VN" sz="2000" dirty="0">
                          <a:effectLst/>
                          <a:latin typeface="+mn-lt"/>
                          <a:ea typeface="Calibri" panose="020F0502020204030204" pitchFamily="34" charset="0"/>
                          <a:cs typeface="Arial" panose="020B0604020202020204" pitchFamily="34" charset="0"/>
                        </a:rPr>
                        <a:t>các </a:t>
                      </a:r>
                      <a:r>
                        <a:rPr lang="en-US" sz="2000" dirty="0">
                          <a:effectLst/>
                          <a:latin typeface="Arial" panose="020B0604020202020204" pitchFamily="34" charset="0"/>
                          <a:ea typeface="Calibri" panose="020F0502020204030204" pitchFamily="34" charset="0"/>
                          <a:cs typeface="Arial" panose="020B0604020202020204" pitchFamily="34" charset="0"/>
                        </a:rPr>
                        <a:t>CBKH</a:t>
                      </a:r>
                      <a:r>
                        <a:rPr lang="vi-VN" sz="2000" dirty="0">
                          <a:effectLst/>
                          <a:latin typeface="Arial" panose="020B0604020202020204" pitchFamily="34" charset="0"/>
                          <a:ea typeface="Arial" panose="020B0604020202020204" pitchFamily="34" charset="0"/>
                          <a:cs typeface="Arial" panose="020B0604020202020204" pitchFamily="34" charset="0"/>
                        </a:rPr>
                        <a:t>, bao gồm các trích dẫn.</a:t>
                      </a:r>
                      <a:endParaRPr lang="en-US" sz="2000" dirty="0">
                        <a:effectLst/>
                        <a:latin typeface="Arial" panose="020B0604020202020204" pitchFamily="34" charset="0"/>
                        <a:ea typeface="Arial" panose="020B0604020202020204" pitchFamily="34" charset="0"/>
                        <a:cs typeface="Arial" panose="020B0604020202020204" pitchFamily="34" charset="0"/>
                      </a:endParaRPr>
                    </a:p>
                    <a:p>
                      <a:pPr marL="0" lvl="0" indent="0" algn="just">
                        <a:lnSpc>
                          <a:spcPct val="115000"/>
                        </a:lnSpc>
                        <a:spcBef>
                          <a:spcPts val="300"/>
                        </a:spcBef>
                        <a:spcAft>
                          <a:spcPts val="300"/>
                        </a:spcAft>
                        <a:buFontTx/>
                        <a:buNone/>
                        <a:tabLst>
                          <a:tab pos="207645" algn="l"/>
                        </a:tabLst>
                      </a:pPr>
                      <a:r>
                        <a:rPr lang="en-US" sz="2000" dirty="0">
                          <a:effectLst/>
                          <a:latin typeface="Arial" panose="020B0604020202020204" pitchFamily="34" charset="0"/>
                          <a:ea typeface="Arial" panose="020B0604020202020204" pitchFamily="34" charset="0"/>
                          <a:cs typeface="Arial" panose="020B0604020202020204" pitchFamily="34" charset="0"/>
                        </a:rPr>
                        <a:t>5.</a:t>
                      </a:r>
                      <a:r>
                        <a:rPr lang="vi-VN" sz="2000" dirty="0">
                          <a:effectLst/>
                          <a:latin typeface="Arial" panose="020B0604020202020204" pitchFamily="34" charset="0"/>
                          <a:ea typeface="Arial" panose="020B0604020202020204" pitchFamily="34" charset="0"/>
                          <a:cs typeface="Arial" panose="020B0604020202020204" pitchFamily="34" charset="0"/>
                        </a:rPr>
                        <a:t>Có </a:t>
                      </a:r>
                      <a:r>
                        <a:rPr lang="vi-VN" sz="20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kế hoạch cải tiến</a:t>
                      </a:r>
                      <a:r>
                        <a:rPr lang="vi-VN" sz="2000" dirty="0">
                          <a:effectLst/>
                          <a:latin typeface="Arial" panose="020B0604020202020204" pitchFamily="34" charset="0"/>
                          <a:ea typeface="Arial" panose="020B0604020202020204" pitchFamily="34" charset="0"/>
                          <a:cs typeface="Arial" panose="020B0604020202020204" pitchFamily="34" charset="0"/>
                        </a:rPr>
                        <a:t> để nâng cao chất lượng và </a:t>
                      </a:r>
                      <a:r>
                        <a:rPr lang="en-US" sz="2000" dirty="0">
                          <a:effectLst/>
                          <a:latin typeface="Arial" panose="020B0604020202020204" pitchFamily="34" charset="0"/>
                          <a:ea typeface="Arial" panose="020B0604020202020204" pitchFamily="34" charset="0"/>
                          <a:cs typeface="Arial" panose="020B0604020202020204" pitchFamily="34" charset="0"/>
                        </a:rPr>
                        <a:t>SL </a:t>
                      </a:r>
                      <a:r>
                        <a:rPr lang="vi-VN" sz="2000" dirty="0">
                          <a:effectLst/>
                          <a:latin typeface="Arial" panose="020B0604020202020204" pitchFamily="34" charset="0"/>
                          <a:ea typeface="Arial" panose="020B0604020202020204" pitchFamily="34" charset="0"/>
                          <a:cs typeface="Arial" panose="020B0604020202020204" pitchFamily="34" charset="0"/>
                        </a:rPr>
                        <a:t>của các </a:t>
                      </a:r>
                      <a:r>
                        <a:rPr lang="vi-VN" sz="2000" dirty="0">
                          <a:effectLst/>
                          <a:latin typeface="+mn-lt"/>
                          <a:ea typeface="Calibri" panose="020F0502020204030204" pitchFamily="34" charset="0"/>
                          <a:cs typeface="Arial" panose="020B0604020202020204" pitchFamily="34" charset="0"/>
                        </a:rPr>
                        <a:t>L</a:t>
                      </a:r>
                      <a:r>
                        <a:rPr lang="en-US" sz="2000" dirty="0">
                          <a:effectLst/>
                          <a:latin typeface="Arial" panose="020B0604020202020204" pitchFamily="34" charset="0"/>
                          <a:ea typeface="Calibri" panose="020F0502020204030204" pitchFamily="34" charset="0"/>
                          <a:cs typeface="Arial" panose="020B0604020202020204" pitchFamily="34" charset="0"/>
                        </a:rPr>
                        <a:t>H </a:t>
                      </a:r>
                      <a:r>
                        <a:rPr lang="vi-VN" sz="2000" dirty="0">
                          <a:effectLst/>
                          <a:latin typeface="+mn-lt"/>
                          <a:ea typeface="Calibri" panose="020F0502020204030204" pitchFamily="34" charset="0"/>
                          <a:cs typeface="Arial" panose="020B0604020202020204" pitchFamily="34" charset="0"/>
                        </a:rPr>
                        <a:t>và </a:t>
                      </a:r>
                      <a:r>
                        <a:rPr lang="en-US" sz="2000" dirty="0">
                          <a:effectLst/>
                          <a:latin typeface="Arial" panose="020B0604020202020204" pitchFamily="34" charset="0"/>
                          <a:ea typeface="Calibri" panose="020F0502020204030204" pitchFamily="34" charset="0"/>
                          <a:cs typeface="Arial" panose="020B0604020202020204" pitchFamily="34" charset="0"/>
                        </a:rPr>
                        <a:t>SL </a:t>
                      </a:r>
                      <a:r>
                        <a:rPr lang="vi-VN" sz="2000" dirty="0">
                          <a:effectLst/>
                          <a:latin typeface="+mn-lt"/>
                          <a:ea typeface="Calibri" panose="020F0502020204030204" pitchFamily="34" charset="0"/>
                          <a:cs typeface="Arial" panose="020B0604020202020204" pitchFamily="34" charset="0"/>
                        </a:rPr>
                        <a:t>các </a:t>
                      </a:r>
                      <a:r>
                        <a:rPr lang="en-US" sz="2000" dirty="0">
                          <a:effectLst/>
                          <a:latin typeface="Arial" panose="020B0604020202020204" pitchFamily="34" charset="0"/>
                          <a:ea typeface="Calibri" panose="020F0502020204030204" pitchFamily="34" charset="0"/>
                          <a:cs typeface="Arial" panose="020B0604020202020204" pitchFamily="34" charset="0"/>
                        </a:rPr>
                        <a:t>CBKH</a:t>
                      </a:r>
                      <a:r>
                        <a:rPr lang="vi-VN" sz="2000" dirty="0">
                          <a:effectLst/>
                          <a:latin typeface="Arial" panose="020B0604020202020204" pitchFamily="34" charset="0"/>
                          <a:ea typeface="Arial" panose="020B0604020202020204" pitchFamily="34" charset="0"/>
                          <a:cs typeface="Arial" panose="020B0604020202020204" pitchFamily="34" charset="0"/>
                        </a:rPr>
                        <a:t>, bao gồm các trích dẫn.</a:t>
                      </a:r>
                      <a:endParaRPr lang="en-US" sz="2000"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solidFill>
                      <a:schemeClr val="bg1"/>
                    </a:solidFill>
                  </a:tcPr>
                </a:tc>
                <a:tc>
                  <a:txBody>
                    <a:bodyPr/>
                    <a:lstStyle/>
                    <a:p>
                      <a:pPr marL="0" lvl="0" indent="0" algn="just">
                        <a:lnSpc>
                          <a:spcPct val="115000"/>
                        </a:lnSpc>
                        <a:spcBef>
                          <a:spcPts val="300"/>
                        </a:spcBef>
                        <a:spcAft>
                          <a:spcPts val="300"/>
                        </a:spcAft>
                        <a:buFontTx/>
                        <a:buNone/>
                        <a:tabLst>
                          <a:tab pos="182245" algn="l"/>
                        </a:tabLst>
                      </a:pPr>
                      <a:r>
                        <a:rPr lang="vi-VN" sz="1600" dirty="0">
                          <a:effectLst/>
                          <a:latin typeface="Arial" panose="020B0604020202020204" pitchFamily="34" charset="0"/>
                          <a:ea typeface="Calibri" panose="020F0502020204030204" pitchFamily="34" charset="0"/>
                          <a:cs typeface="Arial" panose="020B0604020202020204" pitchFamily="34" charset="0"/>
                        </a:rPr>
                        <a:t>Kế hoạch phát triển KHCN của CSGD, trong đó có xác lập các chỉ số về </a:t>
                      </a:r>
                      <a:r>
                        <a:rPr lang="vi-VN" sz="1600" dirty="0">
                          <a:effectLst/>
                          <a:latin typeface="+mn-lt"/>
                          <a:ea typeface="Calibri" panose="020F0502020204030204" pitchFamily="34" charset="0"/>
                          <a:cs typeface="Arial" panose="020B0604020202020204" pitchFamily="34" charset="0"/>
                        </a:rPr>
                        <a:t>L</a:t>
                      </a:r>
                      <a:r>
                        <a:rPr lang="en-US" sz="1600" dirty="0">
                          <a:effectLst/>
                          <a:latin typeface="Arial" panose="020B0604020202020204" pitchFamily="34" charset="0"/>
                          <a:ea typeface="Calibri" panose="020F0502020204030204" pitchFamily="34" charset="0"/>
                          <a:cs typeface="Arial" panose="020B0604020202020204" pitchFamily="34" charset="0"/>
                        </a:rPr>
                        <a:t>H </a:t>
                      </a:r>
                      <a:r>
                        <a:rPr lang="vi-VN" sz="1600" dirty="0">
                          <a:effectLst/>
                          <a:latin typeface="+mn-lt"/>
                          <a:ea typeface="Calibri" panose="020F0502020204030204" pitchFamily="34" charset="0"/>
                          <a:cs typeface="Arial" panose="020B0604020202020204" pitchFamily="34" charset="0"/>
                        </a:rPr>
                        <a:t>và </a:t>
                      </a:r>
                      <a:r>
                        <a:rPr lang="en-US" sz="1600" dirty="0">
                          <a:effectLst/>
                          <a:latin typeface="Arial" panose="020B0604020202020204" pitchFamily="34" charset="0"/>
                          <a:ea typeface="Calibri" panose="020F0502020204030204" pitchFamily="34" charset="0"/>
                          <a:cs typeface="Arial" panose="020B0604020202020204" pitchFamily="34" charset="0"/>
                        </a:rPr>
                        <a:t>SL </a:t>
                      </a:r>
                      <a:r>
                        <a:rPr lang="vi-VN" sz="1600" dirty="0">
                          <a:effectLst/>
                          <a:latin typeface="+mn-lt"/>
                          <a:ea typeface="Calibri" panose="020F0502020204030204" pitchFamily="34" charset="0"/>
                          <a:cs typeface="Arial" panose="020B0604020202020204" pitchFamily="34" charset="0"/>
                        </a:rPr>
                        <a:t>các </a:t>
                      </a:r>
                      <a:r>
                        <a:rPr lang="en-US" sz="1600" dirty="0">
                          <a:effectLst/>
                          <a:latin typeface="Arial" panose="020B0604020202020204" pitchFamily="34" charset="0"/>
                          <a:ea typeface="Calibri" panose="020F0502020204030204" pitchFamily="34" charset="0"/>
                          <a:cs typeface="Arial" panose="020B0604020202020204" pitchFamily="34" charset="0"/>
                        </a:rPr>
                        <a:t>CBKH</a:t>
                      </a:r>
                      <a:r>
                        <a:rPr lang="vi-VN" sz="1600" dirty="0">
                          <a:effectLst/>
                          <a:latin typeface="Arial" panose="020B0604020202020204" pitchFamily="34" charset="0"/>
                          <a:ea typeface="Calibri" panose="020F0502020204030204" pitchFamily="34" charset="0"/>
                          <a:cs typeface="Arial" panose="020B0604020202020204" pitchFamily="34" charset="0"/>
                        </a:rPr>
                        <a:t>, bao gồm các trích dẫn*.</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300"/>
                        </a:spcBef>
                        <a:spcAft>
                          <a:spcPts val="300"/>
                        </a:spcAft>
                        <a:buFontTx/>
                        <a:buNone/>
                        <a:tabLst>
                          <a:tab pos="182245" algn="l"/>
                        </a:tabLst>
                      </a:pPr>
                      <a:r>
                        <a:rPr lang="vi-VN" sz="1600" dirty="0">
                          <a:effectLst/>
                          <a:latin typeface="Arial" panose="020B0604020202020204" pitchFamily="34" charset="0"/>
                          <a:ea typeface="Calibri" panose="020F0502020204030204" pitchFamily="34" charset="0"/>
                          <a:cs typeface="Arial" panose="020B0604020202020204" pitchFamily="34" charset="0"/>
                        </a:rPr>
                        <a:t>Văn bản quy định về hoạt động NCKH (trong đó có quy định về các </a:t>
                      </a:r>
                      <a:r>
                        <a:rPr lang="vi-VN" sz="1600" dirty="0">
                          <a:effectLst/>
                          <a:latin typeface="+mn-lt"/>
                          <a:ea typeface="Calibri" panose="020F0502020204030204" pitchFamily="34" charset="0"/>
                          <a:cs typeface="Arial" panose="020B0604020202020204" pitchFamily="34" charset="0"/>
                        </a:rPr>
                        <a:t>L</a:t>
                      </a:r>
                      <a:r>
                        <a:rPr lang="en-US" sz="1600" dirty="0">
                          <a:effectLst/>
                          <a:latin typeface="Arial" panose="020B0604020202020204" pitchFamily="34" charset="0"/>
                          <a:ea typeface="Calibri" panose="020F0502020204030204" pitchFamily="34" charset="0"/>
                          <a:cs typeface="Arial" panose="020B0604020202020204" pitchFamily="34" charset="0"/>
                        </a:rPr>
                        <a:t>H </a:t>
                      </a:r>
                      <a:r>
                        <a:rPr lang="vi-VN" sz="1600" dirty="0">
                          <a:effectLst/>
                          <a:latin typeface="+mn-lt"/>
                          <a:ea typeface="Calibri" panose="020F0502020204030204" pitchFamily="34" charset="0"/>
                          <a:cs typeface="Arial" panose="020B0604020202020204" pitchFamily="34" charset="0"/>
                        </a:rPr>
                        <a:t>và </a:t>
                      </a:r>
                      <a:r>
                        <a:rPr lang="en-US" sz="1600" dirty="0">
                          <a:effectLst/>
                          <a:latin typeface="Arial" panose="020B0604020202020204" pitchFamily="34" charset="0"/>
                          <a:ea typeface="Calibri" panose="020F0502020204030204" pitchFamily="34" charset="0"/>
                          <a:cs typeface="Arial" panose="020B0604020202020204" pitchFamily="34" charset="0"/>
                        </a:rPr>
                        <a:t>SL </a:t>
                      </a:r>
                      <a:r>
                        <a:rPr lang="vi-VN" sz="1600" dirty="0">
                          <a:effectLst/>
                          <a:latin typeface="+mn-lt"/>
                          <a:ea typeface="Calibri" panose="020F0502020204030204" pitchFamily="34" charset="0"/>
                          <a:cs typeface="Arial" panose="020B0604020202020204" pitchFamily="34" charset="0"/>
                        </a:rPr>
                        <a:t>các </a:t>
                      </a:r>
                      <a:r>
                        <a:rPr lang="en-US" sz="1600" dirty="0">
                          <a:effectLst/>
                          <a:latin typeface="Arial" panose="020B0604020202020204" pitchFamily="34" charset="0"/>
                          <a:ea typeface="Calibri" panose="020F0502020204030204" pitchFamily="34" charset="0"/>
                          <a:cs typeface="Arial" panose="020B0604020202020204" pitchFamily="34" charset="0"/>
                        </a:rPr>
                        <a:t>CBKH</a:t>
                      </a:r>
                      <a:r>
                        <a:rPr lang="vi-VN" sz="1600" dirty="0">
                          <a:effectLst/>
                          <a:latin typeface="Arial" panose="020B0604020202020204" pitchFamily="34" charset="0"/>
                          <a:ea typeface="Calibri" panose="020F0502020204030204" pitchFamily="34" charset="0"/>
                          <a:cs typeface="Arial" panose="020B0604020202020204" pitchFamily="34" charset="0"/>
                        </a:rPr>
                        <a:t>, bao gồm các trích dẫn, chỉ số IF)*.</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300"/>
                        </a:spcBef>
                        <a:spcAft>
                          <a:spcPts val="300"/>
                        </a:spcAft>
                        <a:buFontTx/>
                        <a:buNone/>
                        <a:tabLst>
                          <a:tab pos="182245" algn="l"/>
                        </a:tabLst>
                      </a:pPr>
                      <a:r>
                        <a:rPr lang="vi-VN" sz="1600" dirty="0">
                          <a:effectLst/>
                          <a:latin typeface="Arial" panose="020B0604020202020204" pitchFamily="34" charset="0"/>
                          <a:ea typeface="Calibri" panose="020F0502020204030204" pitchFamily="34" charset="0"/>
                          <a:cs typeface="Arial" panose="020B0604020202020204" pitchFamily="34" charset="0"/>
                        </a:rPr>
                        <a:t>Văn bản quy định (quy trình, phương pháp, công cụ, h</a:t>
                      </a:r>
                      <a:r>
                        <a:rPr lang="en-US" sz="1600" dirty="0">
                          <a:effectLst/>
                          <a:latin typeface="Arial" panose="020B0604020202020204" pitchFamily="34" charset="0"/>
                          <a:ea typeface="Calibri" panose="020F0502020204030204" pitchFamily="34" charset="0"/>
                          <a:cs typeface="Arial" panose="020B0604020202020204" pitchFamily="34" charset="0"/>
                        </a:rPr>
                        <a:t>.</a:t>
                      </a:r>
                      <a:r>
                        <a:rPr lang="vi-VN" sz="1600" dirty="0">
                          <a:effectLst/>
                          <a:latin typeface="Arial" panose="020B0604020202020204" pitchFamily="34" charset="0"/>
                          <a:ea typeface="Calibri" panose="020F0502020204030204" pitchFamily="34" charset="0"/>
                          <a:cs typeface="Arial" panose="020B0604020202020204" pitchFamily="34" charset="0"/>
                        </a:rPr>
                        <a:t>dẫn) về việc thu thập thông tin phản hồi của các </a:t>
                      </a:r>
                      <a:r>
                        <a:rPr lang="en-US" sz="1600" dirty="0">
                          <a:effectLst/>
                          <a:latin typeface="Arial" panose="020B0604020202020204" pitchFamily="34" charset="0"/>
                          <a:ea typeface="Calibri" panose="020F0502020204030204" pitchFamily="34" charset="0"/>
                          <a:cs typeface="Arial" panose="020B0604020202020204" pitchFamily="34" charset="0"/>
                        </a:rPr>
                        <a:t>BLQ</a:t>
                      </a:r>
                      <a:r>
                        <a:rPr lang="vi-VN" sz="1600" dirty="0">
                          <a:effectLst/>
                          <a:latin typeface="Arial" panose="020B0604020202020204" pitchFamily="34" charset="0"/>
                          <a:ea typeface="Calibri" panose="020F0502020204030204" pitchFamily="34" charset="0"/>
                          <a:cs typeface="Arial" panose="020B0604020202020204" pitchFamily="34" charset="0"/>
                        </a:rPr>
                        <a:t> về các </a:t>
                      </a:r>
                      <a:r>
                        <a:rPr lang="vi-VN" sz="1600" dirty="0">
                          <a:effectLst/>
                          <a:latin typeface="+mn-lt"/>
                          <a:ea typeface="Calibri" panose="020F0502020204030204" pitchFamily="34" charset="0"/>
                          <a:cs typeface="Arial" panose="020B0604020202020204" pitchFamily="34" charset="0"/>
                        </a:rPr>
                        <a:t>L</a:t>
                      </a:r>
                      <a:r>
                        <a:rPr lang="en-US" sz="1600" dirty="0">
                          <a:effectLst/>
                          <a:latin typeface="Arial" panose="020B0604020202020204" pitchFamily="34" charset="0"/>
                          <a:ea typeface="Calibri" panose="020F0502020204030204" pitchFamily="34" charset="0"/>
                          <a:cs typeface="Arial" panose="020B0604020202020204" pitchFamily="34" charset="0"/>
                        </a:rPr>
                        <a:t>H </a:t>
                      </a:r>
                      <a:r>
                        <a:rPr lang="vi-VN" sz="1600" dirty="0">
                          <a:effectLst/>
                          <a:latin typeface="+mn-lt"/>
                          <a:ea typeface="Calibri" panose="020F0502020204030204" pitchFamily="34" charset="0"/>
                          <a:cs typeface="Arial" panose="020B0604020202020204" pitchFamily="34" charset="0"/>
                        </a:rPr>
                        <a:t>và </a:t>
                      </a:r>
                      <a:r>
                        <a:rPr lang="en-US" sz="1600" dirty="0">
                          <a:effectLst/>
                          <a:latin typeface="Arial" panose="020B0604020202020204" pitchFamily="34" charset="0"/>
                          <a:ea typeface="Calibri" panose="020F0502020204030204" pitchFamily="34" charset="0"/>
                          <a:cs typeface="Arial" panose="020B0604020202020204" pitchFamily="34" charset="0"/>
                        </a:rPr>
                        <a:t>SL </a:t>
                      </a:r>
                      <a:r>
                        <a:rPr lang="vi-VN" sz="1600" dirty="0">
                          <a:effectLst/>
                          <a:latin typeface="+mn-lt"/>
                          <a:ea typeface="Calibri" panose="020F0502020204030204" pitchFamily="34" charset="0"/>
                          <a:cs typeface="Arial" panose="020B0604020202020204" pitchFamily="34" charset="0"/>
                        </a:rPr>
                        <a:t>các </a:t>
                      </a:r>
                      <a:r>
                        <a:rPr lang="en-US" sz="1600" dirty="0">
                          <a:effectLst/>
                          <a:latin typeface="Arial" panose="020B0604020202020204" pitchFamily="34" charset="0"/>
                          <a:ea typeface="Calibri" panose="020F0502020204030204" pitchFamily="34" charset="0"/>
                          <a:cs typeface="Arial" panose="020B0604020202020204" pitchFamily="34" charset="0"/>
                        </a:rPr>
                        <a:t>CBKH</a:t>
                      </a:r>
                      <a:r>
                        <a:rPr lang="vi-VN" sz="1600" dirty="0">
                          <a:effectLst/>
                          <a:latin typeface="Arial" panose="020B0604020202020204" pitchFamily="34" charset="0"/>
                          <a:ea typeface="Calibri" panose="020F0502020204030204" pitchFamily="34" charset="0"/>
                          <a:cs typeface="Arial" panose="020B0604020202020204" pitchFamily="34" charset="0"/>
                        </a:rPr>
                        <a:t>, bao gồm các trích dẫn*.</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300"/>
                        </a:spcBef>
                        <a:spcAft>
                          <a:spcPts val="300"/>
                        </a:spcAft>
                        <a:buFontTx/>
                        <a:buNone/>
                        <a:tabLst>
                          <a:tab pos="182245" algn="l"/>
                        </a:tabLst>
                      </a:pPr>
                      <a:r>
                        <a:rPr lang="vi-VN" sz="1600" dirty="0">
                          <a:effectLst/>
                          <a:latin typeface="Arial" panose="020B0604020202020204" pitchFamily="34" charset="0"/>
                          <a:ea typeface="Calibri" panose="020F0502020204030204" pitchFamily="34" charset="0"/>
                          <a:cs typeface="Arial" panose="020B0604020202020204" pitchFamily="34" charset="0"/>
                        </a:rPr>
                        <a:t>CSDL (phiếu khảo sát, dữ liệu khảo sát gốc, báo cáo kết quả khảo sát) đánh giá về sự hài lòng của các </a:t>
                      </a:r>
                      <a:r>
                        <a:rPr lang="en-US" sz="1600" dirty="0">
                          <a:effectLst/>
                          <a:latin typeface="Arial" panose="020B0604020202020204" pitchFamily="34" charset="0"/>
                          <a:ea typeface="Calibri" panose="020F0502020204030204" pitchFamily="34" charset="0"/>
                          <a:cs typeface="Arial" panose="020B0604020202020204" pitchFamily="34" charset="0"/>
                        </a:rPr>
                        <a:t>BLQ </a:t>
                      </a:r>
                      <a:r>
                        <a:rPr lang="vi-VN" sz="1600" dirty="0">
                          <a:effectLst/>
                          <a:latin typeface="Arial" panose="020B0604020202020204" pitchFamily="34" charset="0"/>
                          <a:ea typeface="Calibri" panose="020F0502020204030204" pitchFamily="34" charset="0"/>
                          <a:cs typeface="Arial" panose="020B0604020202020204" pitchFamily="34" charset="0"/>
                        </a:rPr>
                        <a:t>về chất lượng hoạt động </a:t>
                      </a:r>
                      <a:r>
                        <a:rPr lang="en-US" sz="1600" dirty="0">
                          <a:effectLst/>
                          <a:latin typeface="Arial" panose="020B0604020202020204" pitchFamily="34" charset="0"/>
                          <a:ea typeface="Calibri" panose="020F0502020204030204" pitchFamily="34" charset="0"/>
                          <a:cs typeface="Arial" panose="020B0604020202020204" pitchFamily="34" charset="0"/>
                        </a:rPr>
                        <a:t>NC </a:t>
                      </a:r>
                      <a:r>
                        <a:rPr lang="vi-VN" sz="1600" dirty="0">
                          <a:effectLst/>
                          <a:latin typeface="Arial" panose="020B0604020202020204" pitchFamily="34" charset="0"/>
                          <a:ea typeface="Calibri" panose="020F0502020204030204" pitchFamily="34" charset="0"/>
                          <a:cs typeface="Arial" panose="020B0604020202020204" pitchFamily="34" charset="0"/>
                        </a:rPr>
                        <a:t>của đội ngũ GV và </a:t>
                      </a:r>
                      <a:r>
                        <a:rPr lang="en-US" sz="1600" dirty="0">
                          <a:effectLst/>
                          <a:latin typeface="Arial" panose="020B0604020202020204" pitchFamily="34" charset="0"/>
                          <a:ea typeface="Calibri" panose="020F0502020204030204" pitchFamily="34" charset="0"/>
                          <a:cs typeface="Arial" panose="020B0604020202020204" pitchFamily="34" charset="0"/>
                        </a:rPr>
                        <a:t>CBNC </a:t>
                      </a:r>
                      <a:r>
                        <a:rPr lang="vi-VN" sz="1600" dirty="0">
                          <a:effectLst/>
                          <a:latin typeface="Arial" panose="020B0604020202020204" pitchFamily="34" charset="0"/>
                          <a:ea typeface="Calibri" panose="020F0502020204030204" pitchFamily="34"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300"/>
                        </a:spcBef>
                        <a:spcAft>
                          <a:spcPts val="300"/>
                        </a:spcAft>
                        <a:buFontTx/>
                        <a:buNone/>
                        <a:tabLst>
                          <a:tab pos="224790" algn="l"/>
                        </a:tabLst>
                      </a:pPr>
                      <a:r>
                        <a:rPr lang="vi-VN" sz="1600" dirty="0">
                          <a:effectLst/>
                          <a:latin typeface="Arial" panose="020B0604020202020204" pitchFamily="34" charset="0"/>
                          <a:ea typeface="Calibri" panose="020F0502020204030204" pitchFamily="34" charset="0"/>
                          <a:cs typeface="Arial" panose="020B0604020202020204" pitchFamily="34" charset="0"/>
                        </a:rPr>
                        <a:t>CSDL về các </a:t>
                      </a:r>
                      <a:r>
                        <a:rPr lang="vi-VN" sz="1600" dirty="0">
                          <a:effectLst/>
                          <a:latin typeface="+mn-lt"/>
                          <a:ea typeface="Calibri" panose="020F0502020204030204" pitchFamily="34" charset="0"/>
                          <a:cs typeface="Arial" panose="020B0604020202020204" pitchFamily="34" charset="0"/>
                        </a:rPr>
                        <a:t>L</a:t>
                      </a:r>
                      <a:r>
                        <a:rPr lang="en-US" sz="1600" dirty="0">
                          <a:effectLst/>
                          <a:latin typeface="Arial" panose="020B0604020202020204" pitchFamily="34" charset="0"/>
                          <a:ea typeface="Calibri" panose="020F0502020204030204" pitchFamily="34" charset="0"/>
                          <a:cs typeface="Arial" panose="020B0604020202020204" pitchFamily="34" charset="0"/>
                        </a:rPr>
                        <a:t>H </a:t>
                      </a:r>
                      <a:r>
                        <a:rPr lang="vi-VN" sz="1600" dirty="0">
                          <a:effectLst/>
                          <a:latin typeface="+mn-lt"/>
                          <a:ea typeface="Calibri" panose="020F0502020204030204" pitchFamily="34" charset="0"/>
                          <a:cs typeface="Arial" panose="020B0604020202020204" pitchFamily="34" charset="0"/>
                        </a:rPr>
                        <a:t>và </a:t>
                      </a:r>
                      <a:r>
                        <a:rPr lang="en-US" sz="1600" dirty="0">
                          <a:effectLst/>
                          <a:latin typeface="Arial" panose="020B0604020202020204" pitchFamily="34" charset="0"/>
                          <a:ea typeface="Calibri" panose="020F0502020204030204" pitchFamily="34" charset="0"/>
                          <a:cs typeface="Arial" panose="020B0604020202020204" pitchFamily="34" charset="0"/>
                        </a:rPr>
                        <a:t>SL </a:t>
                      </a:r>
                      <a:r>
                        <a:rPr lang="vi-VN" sz="1600" dirty="0">
                          <a:effectLst/>
                          <a:latin typeface="+mn-lt"/>
                          <a:ea typeface="Calibri" panose="020F0502020204030204" pitchFamily="34" charset="0"/>
                          <a:cs typeface="Arial" panose="020B0604020202020204" pitchFamily="34" charset="0"/>
                        </a:rPr>
                        <a:t>các </a:t>
                      </a:r>
                      <a:r>
                        <a:rPr lang="en-US" sz="1600" dirty="0">
                          <a:effectLst/>
                          <a:latin typeface="Arial" panose="020B0604020202020204" pitchFamily="34" charset="0"/>
                          <a:ea typeface="Calibri" panose="020F0502020204030204" pitchFamily="34" charset="0"/>
                          <a:cs typeface="Arial" panose="020B0604020202020204" pitchFamily="34" charset="0"/>
                        </a:rPr>
                        <a:t>CBKH</a:t>
                      </a:r>
                      <a:r>
                        <a:rPr lang="vi-VN" sz="1600" dirty="0">
                          <a:effectLst/>
                          <a:latin typeface="Arial" panose="020B0604020202020204" pitchFamily="34" charset="0"/>
                          <a:ea typeface="Calibri" panose="020F0502020204030204" pitchFamily="34" charset="0"/>
                          <a:cs typeface="Arial" panose="020B0604020202020204" pitchFamily="34" charset="0"/>
                        </a:rPr>
                        <a:t>, bao gồm các trích dẫn*.</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300"/>
                        </a:spcBef>
                        <a:spcAft>
                          <a:spcPts val="300"/>
                        </a:spcAft>
                        <a:buFontTx/>
                        <a:buNone/>
                        <a:tabLst>
                          <a:tab pos="224790" algn="l"/>
                        </a:tabLst>
                      </a:pPr>
                      <a:r>
                        <a:rPr lang="vi-VN" sz="1600" spc="-20" dirty="0">
                          <a:effectLst/>
                          <a:latin typeface="Arial" panose="020B0604020202020204" pitchFamily="34" charset="0"/>
                          <a:ea typeface="Calibri" panose="020F0502020204030204" pitchFamily="34" charset="0"/>
                          <a:cs typeface="Arial" panose="020B0604020202020204" pitchFamily="34" charset="0"/>
                        </a:rPr>
                        <a:t>Bản đối sánh về các </a:t>
                      </a:r>
                      <a:r>
                        <a:rPr lang="vi-VN" sz="1600" dirty="0">
                          <a:effectLst/>
                          <a:latin typeface="+mn-lt"/>
                          <a:ea typeface="Calibri" panose="020F0502020204030204" pitchFamily="34" charset="0"/>
                          <a:cs typeface="Arial" panose="020B0604020202020204" pitchFamily="34" charset="0"/>
                        </a:rPr>
                        <a:t>L</a:t>
                      </a:r>
                      <a:r>
                        <a:rPr lang="en-US" sz="1600" dirty="0">
                          <a:effectLst/>
                          <a:latin typeface="Arial" panose="020B0604020202020204" pitchFamily="34" charset="0"/>
                          <a:ea typeface="Calibri" panose="020F0502020204030204" pitchFamily="34" charset="0"/>
                          <a:cs typeface="Arial" panose="020B0604020202020204" pitchFamily="34" charset="0"/>
                        </a:rPr>
                        <a:t>H </a:t>
                      </a:r>
                      <a:r>
                        <a:rPr lang="vi-VN" sz="1600" dirty="0">
                          <a:effectLst/>
                          <a:latin typeface="+mn-lt"/>
                          <a:ea typeface="Calibri" panose="020F0502020204030204" pitchFamily="34" charset="0"/>
                          <a:cs typeface="Arial" panose="020B0604020202020204" pitchFamily="34" charset="0"/>
                        </a:rPr>
                        <a:t>và </a:t>
                      </a:r>
                      <a:r>
                        <a:rPr lang="en-US" sz="1600" dirty="0">
                          <a:effectLst/>
                          <a:latin typeface="Arial" panose="020B0604020202020204" pitchFamily="34" charset="0"/>
                          <a:ea typeface="Calibri" panose="020F0502020204030204" pitchFamily="34" charset="0"/>
                          <a:cs typeface="Arial" panose="020B0604020202020204" pitchFamily="34" charset="0"/>
                        </a:rPr>
                        <a:t>SL </a:t>
                      </a:r>
                      <a:r>
                        <a:rPr lang="vi-VN" sz="1600" dirty="0">
                          <a:effectLst/>
                          <a:latin typeface="+mn-lt"/>
                          <a:ea typeface="Calibri" panose="020F0502020204030204" pitchFamily="34" charset="0"/>
                          <a:cs typeface="Arial" panose="020B0604020202020204" pitchFamily="34" charset="0"/>
                        </a:rPr>
                        <a:t>các </a:t>
                      </a:r>
                      <a:r>
                        <a:rPr lang="en-US" sz="1600" dirty="0">
                          <a:effectLst/>
                          <a:latin typeface="Arial" panose="020B0604020202020204" pitchFamily="34" charset="0"/>
                          <a:ea typeface="Calibri" panose="020F0502020204030204" pitchFamily="34" charset="0"/>
                          <a:cs typeface="Arial" panose="020B0604020202020204" pitchFamily="34" charset="0"/>
                        </a:rPr>
                        <a:t>CBKH</a:t>
                      </a:r>
                      <a:r>
                        <a:rPr lang="vi-VN" sz="1600" spc="-20" dirty="0">
                          <a:effectLst/>
                          <a:latin typeface="Arial" panose="020B0604020202020204" pitchFamily="34" charset="0"/>
                          <a:ea typeface="Calibri" panose="020F0502020204030204" pitchFamily="34" charset="0"/>
                          <a:cs typeface="Arial" panose="020B0604020202020204" pitchFamily="34" charset="0"/>
                        </a:rPr>
                        <a:t>, bao gồm các trích dẫn*…</a:t>
                      </a:r>
                      <a:r>
                        <a:rPr lang="en-US" sz="1600" spc="-2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solidFill>
                      <a:schemeClr val="accent4">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589566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0"/>
            <a:ext cx="12027108" cy="949960"/>
          </a:xfrm>
          <a:solidFill>
            <a:schemeClr val="accent6">
              <a:lumMod val="20000"/>
              <a:lumOff val="80000"/>
            </a:schemeClr>
          </a:solidFill>
        </p:spPr>
        <p:txBody>
          <a:bodyPr>
            <a:normAutofit/>
          </a:bodyPr>
          <a:lstStyle/>
          <a:p>
            <a:pPr lvl="0"/>
            <a:r>
              <a:rPr lang="en-US" sz="2400" b="1" dirty="0">
                <a:solidFill>
                  <a:srgbClr val="FF0000"/>
                </a:solidFill>
                <a:latin typeface="Arial" pitchFamily="34" charset="0"/>
                <a:cs typeface="Arial" pitchFamily="34" charset="0"/>
              </a:rPr>
              <a:t>23</a:t>
            </a:r>
            <a:r>
              <a:rPr lang="vi-VN" sz="2400" b="1" dirty="0">
                <a:solidFill>
                  <a:srgbClr val="FF0000"/>
                </a:solidFill>
                <a:latin typeface="Arial" pitchFamily="34" charset="0"/>
                <a:cs typeface="Arial" pitchFamily="34" charset="0"/>
              </a:rPr>
              <a:t>.</a:t>
            </a:r>
            <a:r>
              <a:rPr lang="en-US" sz="2400" b="1" dirty="0">
                <a:solidFill>
                  <a:srgbClr val="FF0000"/>
                </a:solidFill>
                <a:latin typeface="Arial" pitchFamily="34" charset="0"/>
                <a:cs typeface="Arial" pitchFamily="34" charset="0"/>
              </a:rPr>
              <a:t>4</a:t>
            </a:r>
            <a:r>
              <a:rPr lang="vi-VN" sz="2400" b="1" i="1" dirty="0">
                <a:solidFill>
                  <a:srgbClr val="FF0000"/>
                </a:solidFill>
                <a:latin typeface="Arial" pitchFamily="34" charset="0"/>
                <a:cs typeface="Arial" pitchFamily="34" charset="0"/>
              </a:rPr>
              <a:t>. </a:t>
            </a:r>
            <a:r>
              <a:rPr lang="en-US" sz="2400" dirty="0">
                <a:solidFill>
                  <a:srgbClr val="FF0000"/>
                </a:solidFill>
                <a:latin typeface="Arial" pitchFamily="34" charset="0"/>
                <a:cs typeface="Arial" pitchFamily="34" charset="0"/>
              </a:rPr>
              <a:t>Lo</a:t>
            </a:r>
            <a:r>
              <a:rPr lang="vi-VN" sz="2400" dirty="0">
                <a:solidFill>
                  <a:srgbClr val="FF0000"/>
                </a:solidFill>
                <a:latin typeface="Arial" pitchFamily="34" charset="0"/>
                <a:cs typeface="Arial" pitchFamily="34" charset="0"/>
              </a:rPr>
              <a:t>ại h</a:t>
            </a:r>
            <a:r>
              <a:rPr lang="en-US" sz="2400" dirty="0" err="1">
                <a:solidFill>
                  <a:srgbClr val="FF0000"/>
                </a:solidFill>
                <a:latin typeface="Arial" pitchFamily="34" charset="0"/>
                <a:cs typeface="Arial" pitchFamily="34" charset="0"/>
              </a:rPr>
              <a:t>ình</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và</a:t>
            </a:r>
            <a:r>
              <a:rPr lang="en-US" sz="2400" dirty="0">
                <a:solidFill>
                  <a:srgbClr val="FF0000"/>
                </a:solidFill>
                <a:latin typeface="Arial" pitchFamily="34" charset="0"/>
                <a:cs typeface="Arial" pitchFamily="34" charset="0"/>
              </a:rPr>
              <a:t> s</a:t>
            </a:r>
            <a:r>
              <a:rPr lang="vi-VN" sz="2400" dirty="0">
                <a:solidFill>
                  <a:srgbClr val="FF0000"/>
                </a:solidFill>
                <a:latin typeface="Arial" pitchFamily="34" charset="0"/>
                <a:cs typeface="Arial" pitchFamily="34" charset="0"/>
              </a:rPr>
              <a:t>ố lượng </a:t>
            </a:r>
            <a:r>
              <a:rPr lang="vi-VN" sz="2400" dirty="0">
                <a:solidFill>
                  <a:schemeClr val="dk1"/>
                </a:solidFill>
                <a:latin typeface="Arial" pitchFamily="34" charset="0"/>
                <a:cs typeface="Arial" pitchFamily="34" charset="0"/>
              </a:rPr>
              <a:t>c</a:t>
            </a:r>
            <a:r>
              <a:rPr lang="en-US" sz="2400" dirty="0" err="1">
                <a:solidFill>
                  <a:schemeClr val="dk1"/>
                </a:solidFill>
                <a:latin typeface="Arial" pitchFamily="34" charset="0"/>
                <a:cs typeface="Arial" pitchFamily="34" charset="0"/>
              </a:rPr>
              <a:t>ác</a:t>
            </a:r>
            <a:r>
              <a:rPr lang="en-US" sz="2400" dirty="0">
                <a:solidFill>
                  <a:schemeClr val="dk1"/>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tài</a:t>
            </a:r>
            <a:r>
              <a:rPr lang="en-US" sz="2400" b="1" dirty="0">
                <a:solidFill>
                  <a:srgbClr val="FF0000"/>
                </a:solidFill>
                <a:latin typeface="Arial" pitchFamily="34" charset="0"/>
                <a:cs typeface="Arial" pitchFamily="34" charset="0"/>
              </a:rPr>
              <a:t> s</a:t>
            </a:r>
            <a:r>
              <a:rPr lang="vi-VN" sz="2400" b="1" dirty="0">
                <a:solidFill>
                  <a:srgbClr val="FF0000"/>
                </a:solidFill>
                <a:latin typeface="Arial" pitchFamily="34" charset="0"/>
                <a:cs typeface="Arial" pitchFamily="34" charset="0"/>
              </a:rPr>
              <a:t>ản tr</a:t>
            </a:r>
            <a:r>
              <a:rPr lang="en-US" sz="2400" b="1" dirty="0">
                <a:solidFill>
                  <a:srgbClr val="FF0000"/>
                </a:solidFill>
                <a:latin typeface="Arial" pitchFamily="34" charset="0"/>
                <a:cs typeface="Arial" pitchFamily="34" charset="0"/>
              </a:rPr>
              <a:t>í </a:t>
            </a:r>
            <a:r>
              <a:rPr lang="en-US" sz="2400" b="1" dirty="0" err="1">
                <a:solidFill>
                  <a:srgbClr val="FF0000"/>
                </a:solidFill>
                <a:latin typeface="Arial" pitchFamily="34" charset="0"/>
                <a:cs typeface="Arial" pitchFamily="34" charset="0"/>
              </a:rPr>
              <a:t>tu</a:t>
            </a:r>
            <a:r>
              <a:rPr lang="vi-VN" sz="2400" b="1" dirty="0">
                <a:solidFill>
                  <a:srgbClr val="FF0000"/>
                </a:solidFill>
                <a:latin typeface="Arial" pitchFamily="34" charset="0"/>
                <a:cs typeface="Arial" pitchFamily="34" charset="0"/>
              </a:rPr>
              <a:t>ệ </a:t>
            </a:r>
            <a:r>
              <a:rPr lang="vi-VN" sz="2400" dirty="0">
                <a:solidFill>
                  <a:schemeClr val="dk1"/>
                </a:solidFill>
                <a:latin typeface="Arial" pitchFamily="34" charset="0"/>
                <a:cs typeface="Arial" pitchFamily="34" charset="0"/>
              </a:rPr>
              <a:t>được x</a:t>
            </a:r>
            <a:r>
              <a:rPr lang="en-US" sz="2400" dirty="0" err="1">
                <a:solidFill>
                  <a:schemeClr val="dk1"/>
                </a:solidFill>
                <a:latin typeface="Arial" pitchFamily="34" charset="0"/>
                <a:cs typeface="Arial" pitchFamily="34" charset="0"/>
              </a:rPr>
              <a:t>ác</a:t>
            </a:r>
            <a:r>
              <a:rPr lang="en-US" sz="2400" dirty="0">
                <a:solidFill>
                  <a:schemeClr val="dk1"/>
                </a:solidFill>
                <a:latin typeface="Arial" pitchFamily="34" charset="0"/>
                <a:cs typeface="Arial" pitchFamily="34" charset="0"/>
              </a:rPr>
              <a:t> l</a:t>
            </a:r>
            <a:r>
              <a:rPr lang="vi-VN" sz="2400" dirty="0">
                <a:solidFill>
                  <a:schemeClr val="dk1"/>
                </a:solidFill>
                <a:latin typeface="Arial" pitchFamily="34" charset="0"/>
                <a:cs typeface="Arial" pitchFamily="34" charset="0"/>
              </a:rPr>
              <a:t>ập, gi</a:t>
            </a:r>
            <a:r>
              <a:rPr lang="en-US" sz="2400" dirty="0" err="1">
                <a:solidFill>
                  <a:schemeClr val="dk1"/>
                </a:solidFill>
                <a:latin typeface="Arial" pitchFamily="34" charset="0"/>
                <a:cs typeface="Arial" pitchFamily="34" charset="0"/>
              </a:rPr>
              <a:t>ám</a:t>
            </a:r>
            <a:r>
              <a:rPr lang="en-US" sz="2400" dirty="0">
                <a:solidFill>
                  <a:schemeClr val="dk1"/>
                </a:solidFill>
                <a:latin typeface="Arial" pitchFamily="34" charset="0"/>
                <a:cs typeface="Arial" pitchFamily="34" charset="0"/>
              </a:rPr>
              <a:t> </a:t>
            </a:r>
            <a:r>
              <a:rPr lang="en-US" sz="2400" dirty="0" err="1">
                <a:solidFill>
                  <a:schemeClr val="dk1"/>
                </a:solidFill>
                <a:latin typeface="Arial" pitchFamily="34" charset="0"/>
                <a:cs typeface="Arial" pitchFamily="34" charset="0"/>
              </a:rPr>
              <a:t>sát</a:t>
            </a:r>
            <a:r>
              <a:rPr lang="en-US" sz="2400" dirty="0">
                <a:solidFill>
                  <a:schemeClr val="dk1"/>
                </a:solidFill>
                <a:latin typeface="Arial" pitchFamily="34" charset="0"/>
                <a:cs typeface="Arial" pitchFamily="34" charset="0"/>
              </a:rPr>
              <a:t> </a:t>
            </a:r>
            <a:r>
              <a:rPr lang="en-US" sz="2400" dirty="0" err="1">
                <a:solidFill>
                  <a:schemeClr val="dk1"/>
                </a:solidFill>
                <a:latin typeface="Arial" pitchFamily="34" charset="0"/>
                <a:cs typeface="Arial" pitchFamily="34" charset="0"/>
              </a:rPr>
              <a:t>và</a:t>
            </a:r>
            <a:r>
              <a:rPr lang="en-US" sz="2400" dirty="0">
                <a:solidFill>
                  <a:schemeClr val="dk1"/>
                </a:solidFill>
                <a:latin typeface="Arial" pitchFamily="34" charset="0"/>
                <a:cs typeface="Arial" pitchFamily="34" charset="0"/>
              </a:rPr>
              <a:t> đ</a:t>
            </a:r>
            <a:r>
              <a:rPr lang="vi-VN" sz="2400" dirty="0">
                <a:solidFill>
                  <a:schemeClr val="dk1"/>
                </a:solidFill>
                <a:latin typeface="Arial" pitchFamily="34" charset="0"/>
                <a:cs typeface="Arial" pitchFamily="34" charset="0"/>
              </a:rPr>
              <a:t>ối s</a:t>
            </a:r>
            <a:r>
              <a:rPr lang="en-US" sz="2400" dirty="0" err="1">
                <a:solidFill>
                  <a:schemeClr val="dk1"/>
                </a:solidFill>
                <a:latin typeface="Arial" pitchFamily="34" charset="0"/>
                <a:cs typeface="Arial" pitchFamily="34" charset="0"/>
              </a:rPr>
              <a:t>ánh</a:t>
            </a:r>
            <a:r>
              <a:rPr lang="en-US" sz="2400" dirty="0">
                <a:solidFill>
                  <a:schemeClr val="dk1"/>
                </a:solidFill>
                <a:latin typeface="Arial" pitchFamily="34" charset="0"/>
                <a:cs typeface="Arial" pitchFamily="34" charset="0"/>
              </a:rPr>
              <a:t> đ</a:t>
            </a:r>
            <a:r>
              <a:rPr lang="vi-VN" sz="2400" dirty="0">
                <a:solidFill>
                  <a:schemeClr val="dk1"/>
                </a:solidFill>
                <a:latin typeface="Arial" pitchFamily="34" charset="0"/>
                <a:cs typeface="Arial" pitchFamily="34" charset="0"/>
              </a:rPr>
              <a:t>ể cải tiến</a:t>
            </a:r>
            <a:endParaRPr lang="en-US" sz="2400" dirty="0">
              <a:solidFill>
                <a:schemeClr val="dk1"/>
              </a:solidFill>
              <a:latin typeface="Arial" pitchFamily="34" charset="0"/>
              <a:cs typeface="Arial"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2489414402"/>
              </p:ext>
            </p:extLst>
          </p:nvPr>
        </p:nvGraphicFramePr>
        <p:xfrm>
          <a:off x="0" y="940158"/>
          <a:ext cx="12192001" cy="5515864"/>
        </p:xfrm>
        <a:graphic>
          <a:graphicData uri="http://schemas.openxmlformats.org/drawingml/2006/table">
            <a:tbl>
              <a:tblPr firstRow="1" bandRow="1">
                <a:tableStyleId>{5C22544A-7EE6-4342-B048-85BDC9FD1C3A}</a:tableStyleId>
              </a:tblPr>
              <a:tblGrid>
                <a:gridCol w="1912020">
                  <a:extLst>
                    <a:ext uri="{9D8B030D-6E8A-4147-A177-3AD203B41FA5}">
                      <a16:colId xmlns:a16="http://schemas.microsoft.com/office/drawing/2014/main" xmlns="" val="1338212068"/>
                    </a:ext>
                  </a:extLst>
                </a:gridCol>
                <a:gridCol w="7294488">
                  <a:extLst>
                    <a:ext uri="{9D8B030D-6E8A-4147-A177-3AD203B41FA5}">
                      <a16:colId xmlns:a16="http://schemas.microsoft.com/office/drawing/2014/main" xmlns="" val="4227679062"/>
                    </a:ext>
                  </a:extLst>
                </a:gridCol>
                <a:gridCol w="2985493">
                  <a:extLst>
                    <a:ext uri="{9D8B030D-6E8A-4147-A177-3AD203B41FA5}">
                      <a16:colId xmlns:a16="http://schemas.microsoft.com/office/drawing/2014/main" xmlns="" val="2341633141"/>
                    </a:ext>
                  </a:extLst>
                </a:gridCol>
              </a:tblGrid>
              <a:tr h="5537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r>
                        <a:rPr lang="en-US" sz="2800" dirty="0" err="1">
                          <a:solidFill>
                            <a:schemeClr val="tx1"/>
                          </a:solidFill>
                        </a:rPr>
                        <a:t>Mốc</a:t>
                      </a:r>
                      <a:r>
                        <a:rPr lang="en-US" sz="2800" dirty="0">
                          <a:solidFill>
                            <a:schemeClr val="tx1"/>
                          </a:solidFill>
                        </a:rPr>
                        <a:t> </a:t>
                      </a:r>
                      <a:r>
                        <a:rPr lang="en-US" sz="2800" dirty="0" err="1">
                          <a:solidFill>
                            <a:schemeClr val="tx1"/>
                          </a:solidFill>
                        </a:rPr>
                        <a:t>chuẩn</a:t>
                      </a:r>
                      <a:endParaRPr lang="en-US" sz="2800" dirty="0">
                        <a:solidFill>
                          <a:schemeClr val="tx1"/>
                        </a:solidFill>
                      </a:endParaRPr>
                    </a:p>
                  </a:txBody>
                  <a:tcPr>
                    <a:solidFill>
                      <a:schemeClr val="bg1"/>
                    </a:solidFill>
                  </a:tcPr>
                </a:tc>
                <a:tc>
                  <a:txBody>
                    <a:bodyPr/>
                    <a:lstStyle/>
                    <a:p>
                      <a:r>
                        <a:rPr lang="en-US" sz="2800" dirty="0">
                          <a:solidFill>
                            <a:schemeClr val="tx1"/>
                          </a:solidFill>
                        </a:rPr>
                        <a:t>Minh </a:t>
                      </a:r>
                      <a:r>
                        <a:rPr lang="en-US" sz="2800" dirty="0" err="1">
                          <a:solidFill>
                            <a:schemeClr val="tx1"/>
                          </a:solidFill>
                        </a:rPr>
                        <a:t>chứng</a:t>
                      </a:r>
                      <a:endParaRPr lang="en-US" sz="28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209644">
                <a:tc>
                  <a:txBody>
                    <a:bodyPr/>
                    <a:lstStyle/>
                    <a:p>
                      <a:pPr marL="0" lvl="0" indent="0" algn="just">
                        <a:lnSpc>
                          <a:spcPts val="2000"/>
                        </a:lnSpc>
                        <a:spcBef>
                          <a:spcPts val="300"/>
                        </a:spcBef>
                        <a:spcAft>
                          <a:spcPts val="0"/>
                        </a:spcAft>
                        <a:buFontTx/>
                        <a:buNone/>
                        <a:tabLst>
                          <a:tab pos="257175" algn="l"/>
                        </a:tabLst>
                      </a:pPr>
                      <a:r>
                        <a:rPr lang="en-US" sz="2000" dirty="0">
                          <a:effectLst/>
                          <a:latin typeface="+mn-lt"/>
                          <a:ea typeface="Calibri"/>
                        </a:rPr>
                        <a:t>1. </a:t>
                      </a:r>
                      <a:r>
                        <a:rPr lang="vi-VN" sz="2000" dirty="0">
                          <a:effectLst/>
                          <a:latin typeface="+mn-lt"/>
                          <a:ea typeface="Calibri"/>
                        </a:rPr>
                        <a:t>Loại hình và số lượng các </a:t>
                      </a:r>
                      <a:r>
                        <a:rPr lang="en-US" sz="2000" dirty="0">
                          <a:effectLst/>
                          <a:latin typeface="+mn-lt"/>
                          <a:ea typeface="Calibri"/>
                        </a:rPr>
                        <a:t>TSTT </a:t>
                      </a:r>
                      <a:r>
                        <a:rPr lang="vi-VN" sz="2000" dirty="0">
                          <a:effectLst/>
                          <a:latin typeface="+mn-lt"/>
                          <a:ea typeface="Calibri"/>
                        </a:rPr>
                        <a:t>được </a:t>
                      </a:r>
                      <a:r>
                        <a:rPr lang="vi-VN" sz="2000" b="1" dirty="0">
                          <a:solidFill>
                            <a:srgbClr val="FF0000"/>
                          </a:solidFill>
                          <a:effectLst/>
                          <a:latin typeface="+mn-lt"/>
                          <a:ea typeface="Calibri"/>
                        </a:rPr>
                        <a:t>xác định.</a:t>
                      </a:r>
                      <a:endParaRPr lang="en-US" sz="2000" b="1" dirty="0">
                        <a:solidFill>
                          <a:srgbClr val="FF0000"/>
                        </a:solidFill>
                        <a:effectLst/>
                        <a:latin typeface="+mn-lt"/>
                        <a:ea typeface="Calibri"/>
                      </a:endParaRPr>
                    </a:p>
                    <a:p>
                      <a:pPr marL="0" lvl="0" indent="0" algn="just">
                        <a:lnSpc>
                          <a:spcPts val="2000"/>
                        </a:lnSpc>
                        <a:spcBef>
                          <a:spcPts val="300"/>
                        </a:spcBef>
                        <a:spcAft>
                          <a:spcPts val="0"/>
                        </a:spcAft>
                        <a:buFontTx/>
                        <a:buNone/>
                        <a:tabLst>
                          <a:tab pos="257175" algn="l"/>
                        </a:tabLst>
                      </a:pPr>
                      <a:r>
                        <a:rPr lang="en-US" sz="2000" dirty="0">
                          <a:effectLst/>
                          <a:latin typeface="+mn-lt"/>
                          <a:ea typeface="Calibri"/>
                        </a:rPr>
                        <a:t>2. </a:t>
                      </a:r>
                      <a:r>
                        <a:rPr lang="vi-VN" sz="2000" dirty="0">
                          <a:effectLst/>
                          <a:latin typeface="+mn-lt"/>
                          <a:ea typeface="Calibri"/>
                        </a:rPr>
                        <a:t>Loại hình và số lượng các </a:t>
                      </a:r>
                      <a:r>
                        <a:rPr lang="en-US" sz="2000" dirty="0">
                          <a:effectLst/>
                          <a:latin typeface="+mn-lt"/>
                          <a:ea typeface="Calibri"/>
                        </a:rPr>
                        <a:t>TSTT </a:t>
                      </a:r>
                      <a:r>
                        <a:rPr lang="vi-VN" sz="2000" dirty="0">
                          <a:effectLst/>
                          <a:latin typeface="+mn-lt"/>
                          <a:ea typeface="Calibri"/>
                        </a:rPr>
                        <a:t>được </a:t>
                      </a:r>
                      <a:r>
                        <a:rPr lang="vi-VN" sz="2000" b="1" kern="1200" dirty="0">
                          <a:solidFill>
                            <a:srgbClr val="FF0000"/>
                          </a:solidFill>
                          <a:effectLst/>
                          <a:latin typeface="+mn-lt"/>
                          <a:ea typeface="Calibri"/>
                          <a:cs typeface="+mn-cs"/>
                        </a:rPr>
                        <a:t>giám sát.</a:t>
                      </a:r>
                      <a:endParaRPr lang="en-US" sz="2000" b="1" kern="1200" dirty="0">
                        <a:solidFill>
                          <a:srgbClr val="FF0000"/>
                        </a:solidFill>
                        <a:effectLst/>
                        <a:latin typeface="+mn-lt"/>
                        <a:ea typeface="Calibri"/>
                        <a:cs typeface="+mn-cs"/>
                      </a:endParaRPr>
                    </a:p>
                    <a:p>
                      <a:pPr marL="0" lvl="0" indent="0" algn="just">
                        <a:lnSpc>
                          <a:spcPts val="2000"/>
                        </a:lnSpc>
                        <a:spcBef>
                          <a:spcPts val="300"/>
                        </a:spcBef>
                        <a:spcAft>
                          <a:spcPts val="0"/>
                        </a:spcAft>
                        <a:buFontTx/>
                        <a:buNone/>
                        <a:tabLst>
                          <a:tab pos="257175" algn="l"/>
                        </a:tabLst>
                      </a:pPr>
                      <a:r>
                        <a:rPr lang="en-US" sz="2000" dirty="0">
                          <a:effectLst/>
                          <a:latin typeface="+mn-lt"/>
                          <a:ea typeface="Calibri"/>
                        </a:rPr>
                        <a:t>3. </a:t>
                      </a:r>
                      <a:r>
                        <a:rPr lang="vi-VN" sz="2000" dirty="0">
                          <a:effectLst/>
                          <a:latin typeface="+mn-lt"/>
                          <a:ea typeface="Calibri"/>
                        </a:rPr>
                        <a:t>Loại hình và số lượng các </a:t>
                      </a:r>
                      <a:r>
                        <a:rPr lang="en-US" sz="2000" dirty="0">
                          <a:effectLst/>
                          <a:latin typeface="+mn-lt"/>
                          <a:ea typeface="Calibri"/>
                        </a:rPr>
                        <a:t>TSTT </a:t>
                      </a:r>
                      <a:r>
                        <a:rPr lang="vi-VN" sz="2000" dirty="0">
                          <a:effectLst/>
                          <a:latin typeface="+mn-lt"/>
                          <a:ea typeface="Calibri"/>
                        </a:rPr>
                        <a:t>được đối sánh để </a:t>
                      </a:r>
                      <a:r>
                        <a:rPr lang="vi-VN" sz="2000" b="1" kern="1200" dirty="0">
                          <a:solidFill>
                            <a:srgbClr val="FF0000"/>
                          </a:solidFill>
                          <a:effectLst/>
                          <a:latin typeface="+mn-lt"/>
                          <a:ea typeface="Calibri"/>
                          <a:cs typeface="+mn-cs"/>
                        </a:rPr>
                        <a:t>cải tiến.</a:t>
                      </a:r>
                      <a:endParaRPr lang="en-US" sz="2000" b="1" kern="1200" dirty="0">
                        <a:solidFill>
                          <a:srgbClr val="FF0000"/>
                        </a:solidFill>
                        <a:effectLst/>
                        <a:latin typeface="+mn-lt"/>
                        <a:ea typeface="Calibri"/>
                        <a:cs typeface="+mn-cs"/>
                      </a:endParaRPr>
                    </a:p>
                  </a:txBody>
                  <a:tcPr marL="68580" marR="68580" marT="0" marB="0"/>
                </a:tc>
                <a:tc>
                  <a:txBody>
                    <a:bodyPr/>
                    <a:lstStyle/>
                    <a:p>
                      <a:pPr marL="342900" lvl="0" indent="-342900" algn="just">
                        <a:lnSpc>
                          <a:spcPct val="115000"/>
                        </a:lnSpc>
                        <a:spcBef>
                          <a:spcPts val="300"/>
                        </a:spcBef>
                        <a:spcAft>
                          <a:spcPts val="0"/>
                        </a:spcAft>
                        <a:buFont typeface="+mj-lt"/>
                        <a:buAutoNum type="arabicPeriod"/>
                        <a:tabLst>
                          <a:tab pos="207645" algn="l"/>
                        </a:tabLst>
                      </a:pPr>
                      <a:r>
                        <a:rPr lang="vi-VN" sz="1800" dirty="0">
                          <a:effectLst/>
                          <a:latin typeface="+mn-lt"/>
                          <a:ea typeface="Arial"/>
                        </a:rPr>
                        <a:t>CSGD có </a:t>
                      </a:r>
                      <a:r>
                        <a:rPr lang="vi-VN" sz="2000" b="1" kern="1200" dirty="0">
                          <a:solidFill>
                            <a:srgbClr val="FF0000"/>
                          </a:solidFill>
                          <a:effectLst/>
                          <a:latin typeface="+mn-lt"/>
                          <a:ea typeface="Calibri"/>
                          <a:cs typeface="+mn-cs"/>
                        </a:rPr>
                        <a:t>quy định cụ thể về các loại hình </a:t>
                      </a:r>
                      <a:r>
                        <a:rPr lang="vi-VN" sz="1800" dirty="0">
                          <a:effectLst/>
                          <a:latin typeface="+mn-lt"/>
                          <a:ea typeface="Arial"/>
                        </a:rPr>
                        <a:t>và số lượng các </a:t>
                      </a:r>
                      <a:r>
                        <a:rPr lang="en-US" sz="1800" dirty="0">
                          <a:effectLst/>
                          <a:latin typeface="+mn-lt"/>
                          <a:ea typeface="Calibri"/>
                        </a:rPr>
                        <a:t>TSTT</a:t>
                      </a:r>
                      <a:r>
                        <a:rPr lang="vi-VN" sz="1800" dirty="0">
                          <a:effectLst/>
                          <a:latin typeface="+mn-lt"/>
                          <a:ea typeface="Arial"/>
                        </a:rPr>
                        <a:t>, trong đó có quy định về việc </a:t>
                      </a:r>
                      <a:r>
                        <a:rPr lang="en-US" sz="1800" dirty="0">
                          <a:effectLst/>
                          <a:latin typeface="+mn-lt"/>
                          <a:ea typeface="Calibri"/>
                        </a:rPr>
                        <a:t>TSTT</a:t>
                      </a:r>
                      <a:r>
                        <a:rPr lang="vi-VN" sz="1800" dirty="0">
                          <a:effectLst/>
                          <a:latin typeface="+mn-lt"/>
                          <a:ea typeface="Arial"/>
                        </a:rPr>
                        <a:t>.</a:t>
                      </a:r>
                      <a:endParaRPr lang="en-US" sz="1800" dirty="0">
                        <a:effectLst/>
                        <a:latin typeface="+mn-lt"/>
                        <a:ea typeface="Arial"/>
                      </a:endParaRPr>
                    </a:p>
                    <a:p>
                      <a:pPr marL="342900" lvl="0" indent="-342900" algn="just">
                        <a:lnSpc>
                          <a:spcPct val="115000"/>
                        </a:lnSpc>
                        <a:spcBef>
                          <a:spcPts val="300"/>
                        </a:spcBef>
                        <a:spcAft>
                          <a:spcPts val="0"/>
                        </a:spcAft>
                        <a:buFont typeface="+mj-lt"/>
                        <a:buAutoNum type="arabicPeriod"/>
                        <a:tabLst>
                          <a:tab pos="207645" algn="l"/>
                        </a:tabLst>
                      </a:pPr>
                      <a:r>
                        <a:rPr lang="vi-VN" sz="1800" spc="-20" dirty="0">
                          <a:effectLst/>
                          <a:latin typeface="+mn-lt"/>
                          <a:ea typeface="Arial"/>
                        </a:rPr>
                        <a:t>Có </a:t>
                      </a:r>
                      <a:r>
                        <a:rPr lang="vi-VN" sz="2000" b="1" kern="1200" dirty="0">
                          <a:solidFill>
                            <a:srgbClr val="FF0000"/>
                          </a:solidFill>
                          <a:effectLst/>
                          <a:latin typeface="+mn-lt"/>
                          <a:ea typeface="Calibri"/>
                          <a:cs typeface="+mn-cs"/>
                        </a:rPr>
                        <a:t>hệ thống theo dõi, giám sát </a:t>
                      </a:r>
                      <a:r>
                        <a:rPr lang="vi-VN" sz="1800" spc="-20" dirty="0">
                          <a:effectLst/>
                          <a:latin typeface="+mn-lt"/>
                          <a:ea typeface="Arial"/>
                        </a:rPr>
                        <a:t>loại hình và số lượng các </a:t>
                      </a:r>
                      <a:r>
                        <a:rPr lang="en-US" sz="1800" dirty="0">
                          <a:effectLst/>
                          <a:latin typeface="+mn-lt"/>
                          <a:ea typeface="Calibri"/>
                        </a:rPr>
                        <a:t>TSTT </a:t>
                      </a:r>
                      <a:r>
                        <a:rPr lang="vi-VN" sz="1800" spc="-20" dirty="0">
                          <a:effectLst/>
                          <a:latin typeface="+mn-lt"/>
                          <a:ea typeface="Arial"/>
                        </a:rPr>
                        <a:t>(các quy định hướng dẫn, nguồn kinh phí đầu tư, hỗ trợ các </a:t>
                      </a:r>
                      <a:r>
                        <a:rPr lang="en-US" sz="1800" dirty="0">
                          <a:effectLst/>
                          <a:latin typeface="+mn-lt"/>
                          <a:ea typeface="Calibri"/>
                        </a:rPr>
                        <a:t>TSTT</a:t>
                      </a:r>
                      <a:r>
                        <a:rPr lang="vi-VN" sz="1800" spc="-20" dirty="0">
                          <a:effectLst/>
                          <a:latin typeface="+mn-lt"/>
                          <a:ea typeface="Arial"/>
                        </a:rPr>
                        <a:t>; tiêu chí, quy trình để đánh giá mức độ đáp ứng các chỉ tiêu về loại hình và số lượng các </a:t>
                      </a:r>
                      <a:r>
                        <a:rPr lang="en-US" sz="1800" dirty="0">
                          <a:effectLst/>
                          <a:latin typeface="+mn-lt"/>
                          <a:ea typeface="Calibri"/>
                        </a:rPr>
                        <a:t>TSTT</a:t>
                      </a:r>
                      <a:r>
                        <a:rPr lang="vi-VN" sz="1800" spc="-20" dirty="0">
                          <a:effectLst/>
                          <a:latin typeface="+mn-lt"/>
                          <a:ea typeface="Arial"/>
                        </a:rPr>
                        <a:t>, ...). Có CSDL được cập nhật về </a:t>
                      </a:r>
                      <a:r>
                        <a:rPr lang="en-US" sz="1800" dirty="0">
                          <a:effectLst/>
                          <a:latin typeface="+mn-lt"/>
                          <a:ea typeface="Calibri"/>
                        </a:rPr>
                        <a:t>TSTT</a:t>
                      </a:r>
                      <a:r>
                        <a:rPr lang="vi-VN" sz="1800" spc="-20" dirty="0">
                          <a:effectLst/>
                          <a:latin typeface="+mn-lt"/>
                          <a:ea typeface="Arial"/>
                        </a:rPr>
                        <a:t>.</a:t>
                      </a:r>
                      <a:endParaRPr lang="en-US" sz="1800" dirty="0">
                        <a:effectLst/>
                        <a:latin typeface="+mn-lt"/>
                        <a:ea typeface="Arial"/>
                      </a:endParaRPr>
                    </a:p>
                    <a:p>
                      <a:pPr marL="342900" lvl="0" indent="-342900" algn="just">
                        <a:lnSpc>
                          <a:spcPct val="115000"/>
                        </a:lnSpc>
                        <a:spcBef>
                          <a:spcPts val="300"/>
                        </a:spcBef>
                        <a:spcAft>
                          <a:spcPts val="0"/>
                        </a:spcAft>
                        <a:buFont typeface="+mj-lt"/>
                        <a:buAutoNum type="arabicPeriod"/>
                        <a:tabLst>
                          <a:tab pos="207645" algn="l"/>
                        </a:tabLst>
                      </a:pPr>
                      <a:r>
                        <a:rPr lang="vi-VN" sz="1800" dirty="0">
                          <a:effectLst/>
                          <a:latin typeface="+mn-lt"/>
                          <a:ea typeface="Arial"/>
                        </a:rPr>
                        <a:t>Thực hiện việc </a:t>
                      </a:r>
                      <a:r>
                        <a:rPr lang="vi-VN" sz="2000" b="1" kern="1200" dirty="0">
                          <a:solidFill>
                            <a:srgbClr val="FF0000"/>
                          </a:solidFill>
                          <a:effectLst/>
                          <a:latin typeface="+mn-lt"/>
                          <a:ea typeface="Calibri"/>
                          <a:cs typeface="+mn-cs"/>
                        </a:rPr>
                        <a:t>đối sánh </a:t>
                      </a:r>
                      <a:r>
                        <a:rPr lang="vi-VN" sz="1800" dirty="0">
                          <a:effectLst/>
                          <a:latin typeface="+mn-lt"/>
                          <a:ea typeface="Arial"/>
                        </a:rPr>
                        <a:t>loại hình và số lượng </a:t>
                      </a:r>
                      <a:r>
                        <a:rPr lang="vi-VN" sz="2000" b="1" kern="1200" dirty="0">
                          <a:solidFill>
                            <a:srgbClr val="FF0000"/>
                          </a:solidFill>
                          <a:effectLst/>
                          <a:latin typeface="+mn-lt"/>
                          <a:ea typeface="Calibri"/>
                          <a:cs typeface="+mn-cs"/>
                        </a:rPr>
                        <a:t>các </a:t>
                      </a:r>
                      <a:r>
                        <a:rPr lang="en-US" sz="2000" b="1" kern="1200" dirty="0">
                          <a:solidFill>
                            <a:srgbClr val="FF0000"/>
                          </a:solidFill>
                          <a:effectLst/>
                          <a:latin typeface="+mn-lt"/>
                          <a:ea typeface="Calibri"/>
                          <a:cs typeface="+mn-cs"/>
                        </a:rPr>
                        <a:t>TSTT</a:t>
                      </a:r>
                      <a:r>
                        <a:rPr lang="vi-VN" sz="1800" dirty="0">
                          <a:effectLst/>
                          <a:latin typeface="+mn-lt"/>
                          <a:ea typeface="Arial"/>
                        </a:rPr>
                        <a:t>; thực hiện việc rà soát, điều chỉnh các chỉ số về loại hình và số lượng các </a:t>
                      </a:r>
                      <a:r>
                        <a:rPr lang="en-US" sz="1800" dirty="0">
                          <a:effectLst/>
                          <a:latin typeface="+mn-lt"/>
                          <a:ea typeface="Calibri"/>
                        </a:rPr>
                        <a:t>TSTT </a:t>
                      </a:r>
                      <a:r>
                        <a:rPr lang="vi-VN" sz="1800" dirty="0">
                          <a:effectLst/>
                          <a:latin typeface="+mn-lt"/>
                          <a:ea typeface="Arial"/>
                        </a:rPr>
                        <a:t>hằng năm; có kế hoạch cải tiến chất lượng các hoạt động căn cứ thông tin phản hồi của các </a:t>
                      </a:r>
                      <a:r>
                        <a:rPr lang="en-US" sz="1800" dirty="0">
                          <a:effectLst/>
                          <a:latin typeface="+mn-lt"/>
                          <a:ea typeface="Arial"/>
                        </a:rPr>
                        <a:t>BLQ </a:t>
                      </a:r>
                      <a:r>
                        <a:rPr lang="vi-VN" sz="1800" dirty="0">
                          <a:effectLst/>
                          <a:latin typeface="+mn-lt"/>
                          <a:ea typeface="Arial"/>
                        </a:rPr>
                        <a:t>về loại hình và số lượng các </a:t>
                      </a:r>
                      <a:r>
                        <a:rPr lang="en-US" sz="1800" dirty="0">
                          <a:effectLst/>
                          <a:latin typeface="+mn-lt"/>
                          <a:ea typeface="Calibri"/>
                        </a:rPr>
                        <a:t>TSTT </a:t>
                      </a:r>
                      <a:r>
                        <a:rPr lang="vi-VN" sz="1800" dirty="0">
                          <a:effectLst/>
                          <a:latin typeface="+mn-lt"/>
                          <a:ea typeface="Arial"/>
                        </a:rPr>
                        <a:t>của CSGD.</a:t>
                      </a:r>
                      <a:endParaRPr lang="en-US" sz="1800" dirty="0">
                        <a:effectLst/>
                        <a:latin typeface="+mn-lt"/>
                        <a:ea typeface="Arial"/>
                      </a:endParaRPr>
                    </a:p>
                    <a:p>
                      <a:pPr marL="342900" lvl="0" indent="-342900" algn="just">
                        <a:lnSpc>
                          <a:spcPct val="115000"/>
                        </a:lnSpc>
                        <a:spcBef>
                          <a:spcPts val="300"/>
                        </a:spcBef>
                        <a:spcAft>
                          <a:spcPts val="0"/>
                        </a:spcAft>
                        <a:buFont typeface="+mj-lt"/>
                        <a:buAutoNum type="arabicPeriod"/>
                        <a:tabLst>
                          <a:tab pos="207645" algn="l"/>
                        </a:tabLst>
                      </a:pPr>
                      <a:r>
                        <a:rPr lang="vi-VN" sz="1800" dirty="0">
                          <a:effectLst/>
                          <a:latin typeface="+mn-lt"/>
                          <a:ea typeface="Arial"/>
                        </a:rPr>
                        <a:t>Thực hiện việc đối sánh về các loại hình và số lượng các </a:t>
                      </a:r>
                      <a:r>
                        <a:rPr lang="vi-VN" sz="2000" b="1" kern="1200" dirty="0">
                          <a:solidFill>
                            <a:srgbClr val="FF0000"/>
                          </a:solidFill>
                          <a:effectLst/>
                          <a:latin typeface="+mn-lt"/>
                          <a:ea typeface="Calibri"/>
                          <a:cs typeface="+mn-cs"/>
                        </a:rPr>
                        <a:t>công bố </a:t>
                      </a:r>
                      <a:r>
                        <a:rPr lang="en-US" sz="2000" b="1" kern="1200" dirty="0">
                          <a:solidFill>
                            <a:srgbClr val="FF0000"/>
                          </a:solidFill>
                          <a:effectLst/>
                          <a:latin typeface="+mn-lt"/>
                          <a:ea typeface="Calibri"/>
                          <a:cs typeface="+mn-cs"/>
                        </a:rPr>
                        <a:t>KH</a:t>
                      </a:r>
                      <a:r>
                        <a:rPr lang="vi-VN" sz="1800" dirty="0">
                          <a:effectLst/>
                          <a:latin typeface="+mn-lt"/>
                          <a:ea typeface="Arial"/>
                        </a:rPr>
                        <a:t>, bao gồm các trích dẫn.</a:t>
                      </a:r>
                      <a:endParaRPr lang="en-US" sz="1800" dirty="0">
                        <a:effectLst/>
                        <a:latin typeface="+mn-lt"/>
                        <a:ea typeface="Arial"/>
                      </a:endParaRPr>
                    </a:p>
                    <a:p>
                      <a:pPr marL="342900" lvl="0" indent="-342900" algn="just">
                        <a:lnSpc>
                          <a:spcPts val="2000"/>
                        </a:lnSpc>
                        <a:spcBef>
                          <a:spcPts val="300"/>
                        </a:spcBef>
                        <a:spcAft>
                          <a:spcPts val="0"/>
                        </a:spcAft>
                        <a:buFont typeface="+mj-lt"/>
                        <a:buAutoNum type="arabicPeriod"/>
                        <a:tabLst>
                          <a:tab pos="139700" algn="l"/>
                          <a:tab pos="291465" algn="l"/>
                        </a:tabLst>
                      </a:pPr>
                      <a:r>
                        <a:rPr lang="vi-VN" sz="1800" dirty="0">
                          <a:effectLst/>
                          <a:latin typeface="+mn-lt"/>
                          <a:ea typeface="Calibri"/>
                        </a:rPr>
                        <a:t>Có kế hoạch </a:t>
                      </a:r>
                      <a:r>
                        <a:rPr lang="vi-VN" sz="2000" b="1" kern="1200" dirty="0">
                          <a:solidFill>
                            <a:srgbClr val="FF0000"/>
                          </a:solidFill>
                          <a:effectLst/>
                          <a:latin typeface="+mn-lt"/>
                          <a:ea typeface="Calibri"/>
                          <a:cs typeface="+mn-cs"/>
                        </a:rPr>
                        <a:t>cải tiến </a:t>
                      </a:r>
                      <a:r>
                        <a:rPr lang="vi-VN" sz="1800" dirty="0">
                          <a:effectLst/>
                          <a:latin typeface="+mn-lt"/>
                          <a:ea typeface="Calibri"/>
                        </a:rPr>
                        <a:t>để nâng cao chất lượng và số lượng của các loại hình và số lượng các công bố </a:t>
                      </a:r>
                      <a:r>
                        <a:rPr lang="en-US" sz="1800" dirty="0">
                          <a:effectLst/>
                          <a:latin typeface="+mn-lt"/>
                          <a:ea typeface="Calibri"/>
                        </a:rPr>
                        <a:t>KH</a:t>
                      </a:r>
                      <a:r>
                        <a:rPr lang="vi-VN" sz="1800" dirty="0">
                          <a:effectLst/>
                          <a:latin typeface="+mn-lt"/>
                          <a:ea typeface="Calibri"/>
                        </a:rPr>
                        <a:t>, bao gồm các trích dẫn.</a:t>
                      </a:r>
                      <a:endParaRPr lang="en-US" sz="1800" dirty="0">
                        <a:effectLst/>
                        <a:latin typeface="+mn-lt"/>
                        <a:ea typeface="Calibri"/>
                      </a:endParaRPr>
                    </a:p>
                  </a:txBody>
                  <a:tcPr marL="68580" marR="68580" marT="0" marB="0">
                    <a:solidFill>
                      <a:schemeClr val="bg1"/>
                    </a:solidFill>
                  </a:tcPr>
                </a:tc>
                <a:tc>
                  <a:txBody>
                    <a:bodyPr/>
                    <a:lstStyle/>
                    <a:p>
                      <a:pPr marL="342900" lvl="0" indent="-342900" algn="just">
                        <a:lnSpc>
                          <a:spcPct val="115000"/>
                        </a:lnSpc>
                        <a:spcBef>
                          <a:spcPts val="300"/>
                        </a:spcBef>
                        <a:spcAft>
                          <a:spcPts val="0"/>
                        </a:spcAft>
                        <a:buFont typeface="Times New Roman"/>
                        <a:buChar char="-"/>
                        <a:tabLst>
                          <a:tab pos="182245" algn="l"/>
                        </a:tabLst>
                      </a:pPr>
                      <a:r>
                        <a:rPr lang="vi-VN" sz="1600" dirty="0">
                          <a:effectLst/>
                          <a:latin typeface="+mn-lt"/>
                          <a:ea typeface="Calibri"/>
                        </a:rPr>
                        <a:t>Văn bản quy định về hoạt động NCKH (trong đó có quy định về các loại hình và số lượng các </a:t>
                      </a:r>
                      <a:r>
                        <a:rPr lang="en-US" sz="1600" dirty="0">
                          <a:effectLst/>
                          <a:latin typeface="+mn-lt"/>
                          <a:ea typeface="Calibri"/>
                        </a:rPr>
                        <a:t>TSTT</a:t>
                      </a:r>
                      <a:r>
                        <a:rPr lang="vi-VN" sz="1600" dirty="0">
                          <a:effectLst/>
                          <a:latin typeface="+mn-lt"/>
                          <a:ea typeface="Calibri"/>
                        </a:rPr>
                        <a:t>)*.</a:t>
                      </a:r>
                      <a:endParaRPr lang="en-US" sz="1600" dirty="0">
                        <a:effectLst/>
                        <a:latin typeface="+mn-lt"/>
                        <a:ea typeface="Calibri"/>
                      </a:endParaRPr>
                    </a:p>
                    <a:p>
                      <a:pPr marL="342900" lvl="0" indent="-342900" algn="just">
                        <a:lnSpc>
                          <a:spcPct val="115000"/>
                        </a:lnSpc>
                        <a:spcBef>
                          <a:spcPts val="300"/>
                        </a:spcBef>
                        <a:spcAft>
                          <a:spcPts val="0"/>
                        </a:spcAft>
                        <a:buFont typeface="Times New Roman"/>
                        <a:buChar char="-"/>
                        <a:tabLst>
                          <a:tab pos="182245" algn="l"/>
                        </a:tabLst>
                      </a:pPr>
                      <a:r>
                        <a:rPr lang="vi-VN" sz="1600" dirty="0">
                          <a:effectLst/>
                          <a:latin typeface="+mn-lt"/>
                          <a:ea typeface="Calibri"/>
                        </a:rPr>
                        <a:t>CSDL (phiếu khảo sát, dữ liệu khảo sát gốc, báo cáo kết quả khảo sát) đánh giá về loại hình và số lượng các </a:t>
                      </a:r>
                      <a:r>
                        <a:rPr lang="en-US" sz="1600" dirty="0">
                          <a:effectLst/>
                          <a:latin typeface="+mn-lt"/>
                          <a:ea typeface="Calibri"/>
                        </a:rPr>
                        <a:t>TSTT </a:t>
                      </a:r>
                      <a:r>
                        <a:rPr lang="vi-VN" sz="1600" dirty="0">
                          <a:effectLst/>
                          <a:latin typeface="+mn-lt"/>
                          <a:ea typeface="Calibri"/>
                        </a:rPr>
                        <a:t>của CSGD</a:t>
                      </a:r>
                      <a:r>
                        <a:rPr lang="en-US" sz="1600" dirty="0">
                          <a:effectLst/>
                          <a:latin typeface="+mn-lt"/>
                          <a:ea typeface="Calibri"/>
                        </a:rPr>
                        <a:t>*</a:t>
                      </a:r>
                      <a:r>
                        <a:rPr lang="vi-VN" sz="1600" dirty="0">
                          <a:effectLst/>
                          <a:latin typeface="+mn-lt"/>
                          <a:ea typeface="Calibri"/>
                        </a:rPr>
                        <a:t>.</a:t>
                      </a:r>
                      <a:endParaRPr lang="en-US" sz="1600" dirty="0">
                        <a:effectLst/>
                        <a:latin typeface="+mn-lt"/>
                        <a:ea typeface="Calibri"/>
                      </a:endParaRPr>
                    </a:p>
                    <a:p>
                      <a:pPr marL="342900" lvl="0" indent="-342900" algn="just">
                        <a:lnSpc>
                          <a:spcPct val="115000"/>
                        </a:lnSpc>
                        <a:spcBef>
                          <a:spcPts val="300"/>
                        </a:spcBef>
                        <a:spcAft>
                          <a:spcPts val="0"/>
                        </a:spcAft>
                        <a:buFont typeface="Times New Roman"/>
                        <a:buChar char="-"/>
                        <a:tabLst>
                          <a:tab pos="224790" algn="l"/>
                        </a:tabLst>
                      </a:pPr>
                      <a:r>
                        <a:rPr lang="vi-VN" sz="1600" dirty="0">
                          <a:effectLst/>
                          <a:latin typeface="+mn-lt"/>
                          <a:ea typeface="Calibri"/>
                        </a:rPr>
                        <a:t>Bản đối sánh về loại hình và số lượng các </a:t>
                      </a:r>
                      <a:r>
                        <a:rPr lang="en-US" sz="1600" dirty="0">
                          <a:effectLst/>
                          <a:latin typeface="+mn-lt"/>
                          <a:ea typeface="Calibri"/>
                        </a:rPr>
                        <a:t>TSTT </a:t>
                      </a:r>
                      <a:r>
                        <a:rPr lang="vi-VN" sz="1600" dirty="0">
                          <a:effectLst/>
                          <a:latin typeface="+mn-lt"/>
                          <a:ea typeface="Calibri"/>
                        </a:rPr>
                        <a:t>Các biên bản họp rà soát, điều chỉnh; các quyết định điều chỉnh về loại hình và số lượng các </a:t>
                      </a:r>
                      <a:r>
                        <a:rPr lang="en-US" sz="1600" dirty="0">
                          <a:effectLst/>
                          <a:latin typeface="+mn-lt"/>
                          <a:ea typeface="Calibri"/>
                        </a:rPr>
                        <a:t>TSTT</a:t>
                      </a:r>
                      <a:r>
                        <a:rPr lang="vi-VN" sz="1600" dirty="0">
                          <a:effectLst/>
                          <a:latin typeface="+mn-lt"/>
                          <a:ea typeface="Calibri"/>
                        </a:rPr>
                        <a:t>.</a:t>
                      </a:r>
                      <a:endParaRPr lang="en-US" sz="1600" dirty="0">
                        <a:effectLst/>
                        <a:latin typeface="+mn-lt"/>
                        <a:ea typeface="Calibri"/>
                      </a:endParaRPr>
                    </a:p>
                    <a:p>
                      <a:pPr marL="457200" algn="just">
                        <a:lnSpc>
                          <a:spcPts val="2000"/>
                        </a:lnSpc>
                        <a:spcBef>
                          <a:spcPts val="300"/>
                        </a:spcBef>
                        <a:spcAft>
                          <a:spcPts val="0"/>
                        </a:spcAft>
                        <a:tabLst>
                          <a:tab pos="111760" algn="l"/>
                        </a:tabLst>
                      </a:pPr>
                      <a:r>
                        <a:rPr lang="vi-VN" sz="1800" dirty="0">
                          <a:effectLst/>
                          <a:latin typeface="+mn-lt"/>
                          <a:ea typeface="Calibri"/>
                        </a:rPr>
                        <a:t> </a:t>
                      </a:r>
                      <a:endParaRPr lang="en-US" sz="2000" dirty="0">
                        <a:effectLst/>
                        <a:latin typeface="+mn-lt"/>
                        <a:ea typeface="Calibri"/>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95843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82446" y="88493"/>
            <a:ext cx="12027108" cy="724307"/>
          </a:xfrm>
          <a:solidFill>
            <a:schemeClr val="accent6">
              <a:lumMod val="20000"/>
              <a:lumOff val="80000"/>
            </a:schemeClr>
          </a:solidFill>
        </p:spPr>
        <p:txBody>
          <a:bodyPr>
            <a:normAutofit fontScale="90000"/>
          </a:bodyPr>
          <a:lstStyle/>
          <a:p>
            <a:pPr lvl="0"/>
            <a:r>
              <a:rPr lang="en-US" sz="2400" b="1" i="0" kern="1200" dirty="0">
                <a:solidFill>
                  <a:srgbClr val="FF0000"/>
                </a:solidFill>
                <a:latin typeface="Arial" panose="020B0604020202020204" pitchFamily="34" charset="0"/>
                <a:cs typeface="Arial" panose="020B0604020202020204" pitchFamily="34" charset="0"/>
              </a:rPr>
              <a:t>23.5</a:t>
            </a:r>
            <a:r>
              <a:rPr lang="en-US" sz="2400" b="1" i="1" kern="1200" dirty="0">
                <a:latin typeface="Arial" panose="020B0604020202020204" pitchFamily="34" charset="0"/>
                <a:cs typeface="Arial" panose="020B0604020202020204" pitchFamily="34" charset="0"/>
              </a:rPr>
              <a:t>. </a:t>
            </a:r>
            <a:r>
              <a:rPr lang="en-US" sz="2400" b="1" kern="1200" dirty="0" err="1">
                <a:solidFill>
                  <a:srgbClr val="FF0000"/>
                </a:solidFill>
                <a:latin typeface="Arial" panose="020B0604020202020204" pitchFamily="34" charset="0"/>
                <a:ea typeface="+mn-ea"/>
                <a:cs typeface="Arial" pitchFamily="34" charset="0"/>
              </a:rPr>
              <a:t>Ngân</a:t>
            </a:r>
            <a:r>
              <a:rPr lang="en-US" sz="2400" b="1" kern="1200" dirty="0">
                <a:solidFill>
                  <a:srgbClr val="FF0000"/>
                </a:solidFill>
                <a:latin typeface="Arial" panose="020B0604020202020204" pitchFamily="34" charset="0"/>
                <a:ea typeface="+mn-ea"/>
                <a:cs typeface="Arial" pitchFamily="34" charset="0"/>
              </a:rPr>
              <a:t> </a:t>
            </a:r>
            <a:r>
              <a:rPr lang="en-US" sz="2400" b="1" kern="1200" dirty="0" err="1">
                <a:solidFill>
                  <a:srgbClr val="FF0000"/>
                </a:solidFill>
                <a:latin typeface="Arial" panose="020B0604020202020204" pitchFamily="34" charset="0"/>
                <a:ea typeface="+mn-ea"/>
                <a:cs typeface="Arial" pitchFamily="34" charset="0"/>
              </a:rPr>
              <a:t>qu</a:t>
            </a:r>
            <a:r>
              <a:rPr lang="vi-VN" sz="2400" b="1" kern="1200" dirty="0">
                <a:solidFill>
                  <a:srgbClr val="FF0000"/>
                </a:solidFill>
                <a:latin typeface="Arial" panose="020B0604020202020204" pitchFamily="34" charset="0"/>
                <a:ea typeface="+mn-ea"/>
                <a:cs typeface="Arial" pitchFamily="34" charset="0"/>
              </a:rPr>
              <a:t>ỹ </a:t>
            </a:r>
            <a:r>
              <a:rPr lang="vi-VN" sz="2400" kern="1200" dirty="0">
                <a:solidFill>
                  <a:schemeClr val="dk1"/>
                </a:solidFill>
                <a:latin typeface="Arial" panose="020B0604020202020204" pitchFamily="34" charset="0"/>
                <a:ea typeface="+mn-ea"/>
                <a:cs typeface="Arial" pitchFamily="34" charset="0"/>
              </a:rPr>
              <a:t>cho từng loại hoạt động </a:t>
            </a:r>
            <a:r>
              <a:rPr lang="en-US" sz="2400" kern="1200" dirty="0">
                <a:solidFill>
                  <a:schemeClr val="dk1"/>
                </a:solidFill>
                <a:latin typeface="Arial" panose="020B0604020202020204" pitchFamily="34" charset="0"/>
                <a:ea typeface="+mn-ea"/>
                <a:cs typeface="Arial" pitchFamily="34" charset="0"/>
              </a:rPr>
              <a:t>NC </a:t>
            </a:r>
            <a:r>
              <a:rPr lang="vi-VN" sz="2400" kern="1200" dirty="0">
                <a:solidFill>
                  <a:schemeClr val="dk1"/>
                </a:solidFill>
                <a:latin typeface="Arial" panose="020B0604020202020204" pitchFamily="34" charset="0"/>
                <a:ea typeface="+mn-ea"/>
                <a:cs typeface="Arial" pitchFamily="34" charset="0"/>
              </a:rPr>
              <a:t>được x</a:t>
            </a:r>
            <a:r>
              <a:rPr lang="en-US" sz="2400" kern="1200" dirty="0" err="1">
                <a:solidFill>
                  <a:schemeClr val="dk1"/>
                </a:solidFill>
                <a:latin typeface="Arial" panose="020B0604020202020204" pitchFamily="34" charset="0"/>
                <a:ea typeface="+mn-ea"/>
                <a:cs typeface="Arial" pitchFamily="34" charset="0"/>
              </a:rPr>
              <a:t>ác</a:t>
            </a:r>
            <a:r>
              <a:rPr lang="en-US" sz="2400" kern="1200" dirty="0">
                <a:solidFill>
                  <a:schemeClr val="dk1"/>
                </a:solidFill>
                <a:latin typeface="Arial" panose="020B0604020202020204" pitchFamily="34" charset="0"/>
                <a:ea typeface="+mn-ea"/>
                <a:cs typeface="Arial" pitchFamily="34" charset="0"/>
              </a:rPr>
              <a:t> l</a:t>
            </a:r>
            <a:r>
              <a:rPr lang="vi-VN" sz="2400" kern="1200" dirty="0">
                <a:solidFill>
                  <a:schemeClr val="dk1"/>
                </a:solidFill>
                <a:latin typeface="Arial" panose="020B0604020202020204" pitchFamily="34" charset="0"/>
                <a:ea typeface="+mn-ea"/>
                <a:cs typeface="Arial" pitchFamily="34" charset="0"/>
              </a:rPr>
              <a:t>ập, gi</a:t>
            </a:r>
            <a:r>
              <a:rPr lang="en-US" sz="2400" kern="1200" dirty="0" err="1">
                <a:solidFill>
                  <a:schemeClr val="dk1"/>
                </a:solidFill>
                <a:latin typeface="Arial" panose="020B0604020202020204" pitchFamily="34" charset="0"/>
                <a:ea typeface="+mn-ea"/>
                <a:cs typeface="Arial" pitchFamily="34" charset="0"/>
              </a:rPr>
              <a:t>ám</a:t>
            </a:r>
            <a:r>
              <a:rPr lang="en-US" sz="2400" kern="1200" dirty="0">
                <a:solidFill>
                  <a:schemeClr val="dk1"/>
                </a:solidFill>
                <a:latin typeface="Arial" panose="020B0604020202020204" pitchFamily="34" charset="0"/>
                <a:ea typeface="+mn-ea"/>
                <a:cs typeface="Arial" pitchFamily="34" charset="0"/>
              </a:rPr>
              <a:t> </a:t>
            </a:r>
            <a:r>
              <a:rPr lang="en-US" sz="2400" kern="1200" dirty="0" err="1">
                <a:solidFill>
                  <a:schemeClr val="dk1"/>
                </a:solidFill>
                <a:latin typeface="Arial" panose="020B0604020202020204" pitchFamily="34" charset="0"/>
                <a:ea typeface="+mn-ea"/>
                <a:cs typeface="Arial" pitchFamily="34" charset="0"/>
              </a:rPr>
              <a:t>sát</a:t>
            </a:r>
            <a:r>
              <a:rPr lang="en-US" sz="2400" kern="1200" dirty="0">
                <a:solidFill>
                  <a:schemeClr val="dk1"/>
                </a:solidFill>
                <a:latin typeface="Arial" panose="020B0604020202020204" pitchFamily="34" charset="0"/>
                <a:ea typeface="+mn-ea"/>
                <a:cs typeface="Arial" pitchFamily="34" charset="0"/>
              </a:rPr>
              <a:t> </a:t>
            </a:r>
            <a:r>
              <a:rPr lang="en-US" sz="2400" kern="1200" dirty="0" err="1">
                <a:solidFill>
                  <a:schemeClr val="dk1"/>
                </a:solidFill>
                <a:latin typeface="Arial" panose="020B0604020202020204" pitchFamily="34" charset="0"/>
                <a:ea typeface="+mn-ea"/>
                <a:cs typeface="Arial" pitchFamily="34" charset="0"/>
              </a:rPr>
              <a:t>và</a:t>
            </a:r>
            <a:r>
              <a:rPr lang="en-US" sz="2400" kern="1200" dirty="0">
                <a:solidFill>
                  <a:schemeClr val="dk1"/>
                </a:solidFill>
                <a:latin typeface="Arial" panose="020B0604020202020204" pitchFamily="34" charset="0"/>
                <a:ea typeface="+mn-ea"/>
                <a:cs typeface="Arial" pitchFamily="34" charset="0"/>
              </a:rPr>
              <a:t> đ</a:t>
            </a:r>
            <a:r>
              <a:rPr lang="vi-VN" sz="2400" kern="1200" dirty="0">
                <a:solidFill>
                  <a:schemeClr val="dk1"/>
                </a:solidFill>
                <a:latin typeface="Arial" panose="020B0604020202020204" pitchFamily="34" charset="0"/>
                <a:ea typeface="+mn-ea"/>
                <a:cs typeface="Arial" pitchFamily="34" charset="0"/>
              </a:rPr>
              <a:t>ối s</a:t>
            </a:r>
            <a:r>
              <a:rPr lang="en-US" sz="2400" kern="1200" dirty="0" err="1">
                <a:solidFill>
                  <a:schemeClr val="dk1"/>
                </a:solidFill>
                <a:latin typeface="Arial" panose="020B0604020202020204" pitchFamily="34" charset="0"/>
                <a:ea typeface="+mn-ea"/>
                <a:cs typeface="Arial" pitchFamily="34" charset="0"/>
              </a:rPr>
              <a:t>ánh</a:t>
            </a:r>
            <a:r>
              <a:rPr lang="en-US" sz="2400" kern="1200" dirty="0">
                <a:solidFill>
                  <a:schemeClr val="dk1"/>
                </a:solidFill>
                <a:latin typeface="Arial" panose="020B0604020202020204" pitchFamily="34" charset="0"/>
                <a:ea typeface="+mn-ea"/>
                <a:cs typeface="Arial" pitchFamily="34" charset="0"/>
              </a:rPr>
              <a:t> đ</a:t>
            </a:r>
            <a:r>
              <a:rPr lang="vi-VN" sz="2400" kern="1200" dirty="0">
                <a:solidFill>
                  <a:schemeClr val="dk1"/>
                </a:solidFill>
                <a:latin typeface="Arial" panose="020B0604020202020204" pitchFamily="34" charset="0"/>
                <a:ea typeface="+mn-ea"/>
                <a:cs typeface="Arial" pitchFamily="34" charset="0"/>
              </a:rPr>
              <a:t>ể cải tiến</a:t>
            </a:r>
            <a:endParaRPr lang="en-US" sz="2400" kern="1200" dirty="0">
              <a:solidFill>
                <a:schemeClr val="dk1"/>
              </a:solidFill>
              <a:latin typeface="Arial" panose="020B0604020202020204" pitchFamily="34" charset="0"/>
              <a:ea typeface="+mn-ea"/>
              <a:cs typeface="Arial" pitchFamily="34"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1112861651"/>
              </p:ext>
            </p:extLst>
          </p:nvPr>
        </p:nvGraphicFramePr>
        <p:xfrm>
          <a:off x="40640" y="716384"/>
          <a:ext cx="12068914" cy="6492240"/>
        </p:xfrm>
        <a:graphic>
          <a:graphicData uri="http://schemas.openxmlformats.org/drawingml/2006/table">
            <a:tbl>
              <a:tblPr firstRow="1" bandRow="1">
                <a:tableStyleId>{5C22544A-7EE6-4342-B048-85BDC9FD1C3A}</a:tableStyleId>
              </a:tblPr>
              <a:tblGrid>
                <a:gridCol w="1976332">
                  <a:extLst>
                    <a:ext uri="{9D8B030D-6E8A-4147-A177-3AD203B41FA5}">
                      <a16:colId xmlns:a16="http://schemas.microsoft.com/office/drawing/2014/main" xmlns="" val="1338212068"/>
                    </a:ext>
                  </a:extLst>
                </a:gridCol>
                <a:gridCol w="4129828">
                  <a:extLst>
                    <a:ext uri="{9D8B030D-6E8A-4147-A177-3AD203B41FA5}">
                      <a16:colId xmlns:a16="http://schemas.microsoft.com/office/drawing/2014/main" xmlns="" val="4227679062"/>
                    </a:ext>
                  </a:extLst>
                </a:gridCol>
                <a:gridCol w="5962754">
                  <a:extLst>
                    <a:ext uri="{9D8B030D-6E8A-4147-A177-3AD203B41FA5}">
                      <a16:colId xmlns:a16="http://schemas.microsoft.com/office/drawing/2014/main" xmlns="" val="2341633141"/>
                    </a:ext>
                  </a:extLst>
                </a:gridCol>
              </a:tblGrid>
              <a:tr h="2150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FF00"/>
                          </a:solidFill>
                          <a:effectLst/>
                          <a:latin typeface="Arial" panose="020B0604020202020204" pitchFamily="34" charset="0"/>
                          <a:ea typeface="+mn-ea"/>
                          <a:cs typeface="Arial" panose="020B0604020202020204" pitchFamily="34" charset="0"/>
                        </a:rPr>
                        <a:t>Y.C TC</a:t>
                      </a:r>
                    </a:p>
                  </a:txBody>
                  <a:tcPr/>
                </a:tc>
                <a:tc>
                  <a:txBody>
                    <a:bodyPr/>
                    <a:lstStyle/>
                    <a:p>
                      <a:r>
                        <a:rPr lang="en-US" sz="2400" dirty="0" err="1">
                          <a:solidFill>
                            <a:schemeClr val="tx1"/>
                          </a:solidFill>
                          <a:latin typeface="Arial" panose="020B0604020202020204" pitchFamily="34" charset="0"/>
                          <a:cs typeface="Arial" panose="020B0604020202020204" pitchFamily="34" charset="0"/>
                        </a:rPr>
                        <a:t>Mốc</a:t>
                      </a:r>
                      <a:r>
                        <a:rPr lang="en-US" sz="2400" dirty="0">
                          <a:solidFill>
                            <a:schemeClr val="tx1"/>
                          </a:solidFill>
                          <a:latin typeface="Arial" panose="020B0604020202020204" pitchFamily="34" charset="0"/>
                          <a:cs typeface="Arial" panose="020B0604020202020204" pitchFamily="34" charset="0"/>
                        </a:rPr>
                        <a:t> </a:t>
                      </a:r>
                      <a:r>
                        <a:rPr lang="en-US" sz="2400" dirty="0" err="1">
                          <a:solidFill>
                            <a:schemeClr val="tx1"/>
                          </a:solidFill>
                          <a:latin typeface="Arial" panose="020B0604020202020204" pitchFamily="34" charset="0"/>
                          <a:cs typeface="Arial" panose="020B0604020202020204" pitchFamily="34" charset="0"/>
                        </a:rPr>
                        <a:t>chuẩn</a:t>
                      </a:r>
                      <a:endParaRPr lang="en-US" sz="2400" dirty="0">
                        <a:solidFill>
                          <a:schemeClr val="tx1"/>
                        </a:solidFill>
                        <a:latin typeface="Arial" panose="020B0604020202020204" pitchFamily="34" charset="0"/>
                        <a:cs typeface="Arial" panose="020B0604020202020204" pitchFamily="34" charset="0"/>
                      </a:endParaRPr>
                    </a:p>
                  </a:txBody>
                  <a:tcPr>
                    <a:solidFill>
                      <a:schemeClr val="bg1"/>
                    </a:solidFill>
                  </a:tcPr>
                </a:tc>
                <a:tc>
                  <a:txBody>
                    <a:bodyPr/>
                    <a:lstStyle/>
                    <a:p>
                      <a:r>
                        <a:rPr lang="en-US" sz="2400" dirty="0">
                          <a:solidFill>
                            <a:schemeClr val="tx1"/>
                          </a:solidFill>
                          <a:latin typeface="Arial" panose="020B0604020202020204" pitchFamily="34" charset="0"/>
                          <a:cs typeface="Arial" panose="020B0604020202020204" pitchFamily="34" charset="0"/>
                        </a:rPr>
                        <a:t>Minh </a:t>
                      </a:r>
                      <a:r>
                        <a:rPr lang="en-US" sz="2400" dirty="0" err="1">
                          <a:solidFill>
                            <a:schemeClr val="tx1"/>
                          </a:solidFill>
                          <a:latin typeface="Arial" panose="020B0604020202020204" pitchFamily="34" charset="0"/>
                          <a:cs typeface="Arial" panose="020B0604020202020204" pitchFamily="34" charset="0"/>
                        </a:rPr>
                        <a:t>chứng</a:t>
                      </a:r>
                      <a:endParaRPr lang="en-US" sz="2400" dirty="0">
                        <a:solidFill>
                          <a:schemeClr val="tx1"/>
                        </a:solidFill>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160188">
                <a:tc>
                  <a:txBody>
                    <a:bodyPr/>
                    <a:lstStyle/>
                    <a:p>
                      <a:pPr marL="0" lvl="0" indent="0" algn="just">
                        <a:lnSpc>
                          <a:spcPts val="2500"/>
                        </a:lnSpc>
                        <a:spcBef>
                          <a:spcPts val="300"/>
                        </a:spcBef>
                        <a:spcAft>
                          <a:spcPts val="600"/>
                        </a:spcAft>
                        <a:buFontTx/>
                        <a:buNone/>
                        <a:tabLst>
                          <a:tab pos="238125" algn="l"/>
                        </a:tabLst>
                      </a:pPr>
                      <a:r>
                        <a:rPr lang="en-US" sz="1800" dirty="0">
                          <a:effectLst/>
                          <a:latin typeface="Arial" panose="020B0604020202020204" pitchFamily="34" charset="0"/>
                          <a:ea typeface="Calibri" panose="020F0502020204030204" pitchFamily="34" charset="0"/>
                          <a:cs typeface="Arial" panose="020B0604020202020204" pitchFamily="34" charset="0"/>
                        </a:rPr>
                        <a:t>1.</a:t>
                      </a:r>
                      <a:r>
                        <a:rPr lang="vi-VN" sz="1800" dirty="0">
                          <a:effectLst/>
                          <a:latin typeface="Arial" panose="020B0604020202020204" pitchFamily="34" charset="0"/>
                          <a:ea typeface="Calibri" panose="020F0502020204030204" pitchFamily="34" charset="0"/>
                          <a:cs typeface="Arial" panose="020B0604020202020204" pitchFamily="34" charset="0"/>
                        </a:rPr>
                        <a:t>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được </a:t>
                      </a:r>
                      <a:r>
                        <a:rPr lang="vi-VN"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xác định</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500"/>
                        </a:lnSpc>
                        <a:spcBef>
                          <a:spcPts val="300"/>
                        </a:spcBef>
                        <a:spcAft>
                          <a:spcPts val="600"/>
                        </a:spcAft>
                        <a:buFontTx/>
                        <a:buNone/>
                        <a:tabLst>
                          <a:tab pos="238125" algn="l"/>
                        </a:tabLst>
                      </a:pPr>
                      <a:r>
                        <a:rPr lang="en-US" sz="1800" dirty="0">
                          <a:effectLst/>
                          <a:latin typeface="Arial" panose="020B0604020202020204" pitchFamily="34" charset="0"/>
                          <a:ea typeface="Calibri" panose="020F0502020204030204" pitchFamily="34" charset="0"/>
                          <a:cs typeface="Arial" panose="020B0604020202020204" pitchFamily="34" charset="0"/>
                        </a:rPr>
                        <a:t>2.</a:t>
                      </a:r>
                      <a:r>
                        <a:rPr lang="vi-VN" sz="1800" dirty="0">
                          <a:effectLst/>
                          <a:latin typeface="Arial" panose="020B0604020202020204" pitchFamily="34" charset="0"/>
                          <a:ea typeface="Calibri" panose="020F0502020204030204" pitchFamily="34" charset="0"/>
                          <a:cs typeface="Arial" panose="020B0604020202020204" pitchFamily="34" charset="0"/>
                        </a:rPr>
                        <a:t>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được </a:t>
                      </a:r>
                      <a:r>
                        <a:rPr lang="vi-VN"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giám sát.</a:t>
                      </a:r>
                      <a:endParaRPr lang="en-US"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ts val="2500"/>
                        </a:lnSpc>
                        <a:spcBef>
                          <a:spcPts val="300"/>
                        </a:spcBef>
                        <a:spcAft>
                          <a:spcPts val="600"/>
                        </a:spcAft>
                        <a:buFontTx/>
                        <a:buNone/>
                        <a:tabLst>
                          <a:tab pos="238125" algn="l"/>
                        </a:tabLst>
                      </a:pPr>
                      <a:r>
                        <a:rPr lang="en-US" sz="1800" dirty="0">
                          <a:effectLst/>
                          <a:latin typeface="Arial" panose="020B0604020202020204" pitchFamily="34" charset="0"/>
                          <a:ea typeface="Calibri" panose="020F0502020204030204" pitchFamily="34" charset="0"/>
                          <a:cs typeface="Arial" panose="020B0604020202020204" pitchFamily="34" charset="0"/>
                        </a:rPr>
                        <a:t>3. </a:t>
                      </a:r>
                      <a:r>
                        <a:rPr lang="vi-VN" sz="1800" dirty="0">
                          <a:effectLst/>
                          <a:latin typeface="Arial" panose="020B0604020202020204" pitchFamily="34" charset="0"/>
                          <a:ea typeface="Calibri" panose="020F0502020204030204" pitchFamily="34" charset="0"/>
                          <a:cs typeface="Arial" panose="020B0604020202020204" pitchFamily="34" charset="0"/>
                        </a:rPr>
                        <a:t>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được </a:t>
                      </a:r>
                      <a:r>
                        <a:rPr lang="vi-VN"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đối sánh </a:t>
                      </a:r>
                      <a:r>
                        <a:rPr lang="vi-VN" sz="1800" dirty="0">
                          <a:effectLst/>
                          <a:latin typeface="Arial" panose="020B0604020202020204" pitchFamily="34" charset="0"/>
                          <a:ea typeface="Calibri" panose="020F0502020204030204" pitchFamily="34" charset="0"/>
                          <a:cs typeface="Arial" panose="020B0604020202020204" pitchFamily="34" charset="0"/>
                        </a:rPr>
                        <a:t>để cải tiến.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a:lnSpc>
                          <a:spcPts val="2000"/>
                        </a:lnSpc>
                        <a:spcBef>
                          <a:spcPts val="300"/>
                        </a:spcBef>
                        <a:spcAft>
                          <a:spcPts val="0"/>
                        </a:spcAft>
                        <a:buFont typeface="+mj-lt"/>
                        <a:buAutoNum type="arabicPeriod"/>
                        <a:tabLst>
                          <a:tab pos="174625" algn="l"/>
                        </a:tabLst>
                      </a:pPr>
                      <a:r>
                        <a:rPr lang="vi-VN" sz="1800" dirty="0">
                          <a:effectLst/>
                          <a:latin typeface="Arial" panose="020B0604020202020204" pitchFamily="34" charset="0"/>
                          <a:ea typeface="Calibri" panose="020F0502020204030204" pitchFamily="34" charset="0"/>
                          <a:cs typeface="Arial" panose="020B0604020202020204" pitchFamily="34" charset="0"/>
                        </a:rPr>
                        <a:t>CSGD </a:t>
                      </a:r>
                      <a:r>
                        <a:rPr lang="vi-VN"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văn bản quy định </a:t>
                      </a:r>
                      <a:r>
                        <a:rPr lang="vi-VN" sz="1800" dirty="0">
                          <a:effectLst/>
                          <a:latin typeface="Arial" panose="020B0604020202020204" pitchFamily="34" charset="0"/>
                          <a:ea typeface="Calibri" panose="020F0502020204030204" pitchFamily="34" charset="0"/>
                          <a:cs typeface="Arial" panose="020B0604020202020204" pitchFamily="34" charset="0"/>
                        </a:rPr>
                        <a:t>cụ thể việc </a:t>
                      </a:r>
                      <a:r>
                        <a:rPr lang="vi-VN" sz="18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phân bổ ngân quỹ </a:t>
                      </a:r>
                      <a:r>
                        <a:rPr lang="vi-VN" sz="1800" dirty="0">
                          <a:effectLst/>
                          <a:latin typeface="Arial" panose="020B0604020202020204" pitchFamily="34" charset="0"/>
                          <a:ea typeface="Calibri" panose="020F0502020204030204" pitchFamily="34" charset="0"/>
                          <a:cs typeface="Arial" panose="020B0604020202020204" pitchFamily="34" charset="0"/>
                        </a:rPr>
                        <a:t>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a:t>
                      </a:r>
                      <a:r>
                        <a:rPr lang="vi-VN" sz="1800" dirty="0">
                          <a:effectLst/>
                          <a:latin typeface="Arial" panose="020B0604020202020204" pitchFamily="34" charset="0"/>
                          <a:ea typeface="Calibri" panose="020F0502020204030204" pitchFamily="34" charset="0"/>
                          <a:cs typeface="Arial" panose="020B0604020202020204" pitchFamily="34" charset="0"/>
                        </a:rPr>
                        <a:t>. Tổng chi cho hoạt động NCKH và chuyển giao công nghệ đáp ứng các quy định hiện hành.</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ts val="2000"/>
                        </a:lnSpc>
                        <a:spcBef>
                          <a:spcPts val="300"/>
                        </a:spcBef>
                        <a:spcAft>
                          <a:spcPts val="0"/>
                        </a:spcAft>
                        <a:buFont typeface="+mj-lt"/>
                        <a:buAutoNum type="arabicPeriod"/>
                        <a:tabLst>
                          <a:tab pos="174625" algn="l"/>
                        </a:tabLst>
                      </a:pPr>
                      <a:r>
                        <a:rPr lang="vi-VN"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Có hệ thống thu thập thông tin </a:t>
                      </a:r>
                      <a:r>
                        <a:rPr lang="vi-VN" sz="1800" dirty="0">
                          <a:effectLst/>
                          <a:latin typeface="Arial" panose="020B0604020202020204" pitchFamily="34" charset="0"/>
                          <a:ea typeface="Calibri" panose="020F0502020204030204" pitchFamily="34" charset="0"/>
                          <a:cs typeface="Arial" panose="020B0604020202020204" pitchFamily="34" charset="0"/>
                        </a:rPr>
                        <a:t>phản hồi của GV, cán bộ nghiên cứu về mức độ phù hợp, minh bạch của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p>
                    <a:p>
                      <a:pPr marL="342900" lvl="0" indent="-342900" algn="just">
                        <a:lnSpc>
                          <a:spcPts val="2000"/>
                        </a:lnSpc>
                        <a:spcBef>
                          <a:spcPts val="300"/>
                        </a:spcBef>
                        <a:spcAft>
                          <a:spcPts val="0"/>
                        </a:spcAft>
                        <a:buFont typeface="+mj-lt"/>
                        <a:buAutoNum type="arabicPeriod"/>
                        <a:tabLst>
                          <a:tab pos="174625" algn="l"/>
                        </a:tabLst>
                      </a:pPr>
                      <a:r>
                        <a:rPr lang="vi-VN" sz="1800" dirty="0">
                          <a:effectLst/>
                          <a:latin typeface="Arial" panose="020B0604020202020204" pitchFamily="34" charset="0"/>
                          <a:ea typeface="Calibri" panose="020F0502020204030204" pitchFamily="34" charset="0"/>
                          <a:cs typeface="Arial" panose="020B0604020202020204" pitchFamily="34" charset="0"/>
                        </a:rPr>
                        <a:t>Có </a:t>
                      </a:r>
                      <a:r>
                        <a:rPr lang="vi-VN"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hệ thống giám sát việc phân bổ </a:t>
                      </a:r>
                      <a:r>
                        <a:rPr lang="vi-VN" sz="1800" dirty="0">
                          <a:effectLst/>
                          <a:latin typeface="Arial" panose="020B0604020202020204" pitchFamily="34" charset="0"/>
                          <a:ea typeface="Calibri" panose="020F0502020204030204" pitchFamily="34" charset="0"/>
                          <a:cs typeface="Arial" panose="020B0604020202020204" pitchFamily="34" charset="0"/>
                        </a:rPr>
                        <a:t>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(các quy định, hướng dẫn, tiêu chí, phương pháp đánh giá,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ts val="2000"/>
                        </a:lnSpc>
                        <a:spcBef>
                          <a:spcPts val="300"/>
                        </a:spcBef>
                        <a:spcAft>
                          <a:spcPts val="0"/>
                        </a:spcAft>
                        <a:buFont typeface="+mj-lt"/>
                        <a:buAutoNum type="arabicPeriod"/>
                        <a:tabLst>
                          <a:tab pos="174625" algn="l"/>
                        </a:tabLst>
                      </a:pPr>
                      <a:r>
                        <a:rPr lang="vi-VN" sz="1800" dirty="0">
                          <a:effectLst/>
                          <a:latin typeface="Arial" panose="020B0604020202020204" pitchFamily="34" charset="0"/>
                          <a:ea typeface="Calibri" panose="020F0502020204030204" pitchFamily="34" charset="0"/>
                          <a:cs typeface="Arial" panose="020B0604020202020204" pitchFamily="34" charset="0"/>
                        </a:rPr>
                        <a:t>Thực hiện </a:t>
                      </a:r>
                      <a:r>
                        <a:rPr lang="vi-VN" sz="1800" b="1" kern="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đối sánh</a:t>
                      </a:r>
                      <a:r>
                        <a:rPr lang="vi-VN" sz="1800" dirty="0">
                          <a:effectLst/>
                          <a:latin typeface="Arial" panose="020B0604020202020204" pitchFamily="34" charset="0"/>
                          <a:ea typeface="Calibri" panose="020F0502020204030204" pitchFamily="34" charset="0"/>
                          <a:cs typeface="Arial" panose="020B0604020202020204" pitchFamily="34" charset="0"/>
                        </a:rPr>
                        <a:t>, điều chỉnh về ngân quỹ cho từng loại hoạt động nghiên cứu hằng năm. Có kế hoạch nâng cao mức đầu tư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bg1"/>
                    </a:solidFill>
                  </a:tcPr>
                </a:tc>
                <a:tc>
                  <a:txBody>
                    <a:bodyPr/>
                    <a:lstStyle/>
                    <a:p>
                      <a:pPr marL="0" lvl="0" indent="0" algn="just">
                        <a:lnSpc>
                          <a:spcPct val="110000"/>
                        </a:lnSpc>
                        <a:spcAft>
                          <a:spcPts val="0"/>
                        </a:spcAft>
                        <a:buFontTx/>
                        <a:buNone/>
                        <a:tabLst>
                          <a:tab pos="17208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Kế hoạch, chiến lược phát triển KHCN và tài chính của CSGD, trong đó có xác lập các chỉ số về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7208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Văn bản quy định về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của CSGD*.</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72085" algn="l"/>
                        </a:tabLst>
                      </a:pPr>
                      <a:r>
                        <a:rPr lang="en-US" sz="1800" spc="-30" dirty="0">
                          <a:effectLst/>
                          <a:latin typeface="Arial" panose="020B0604020202020204" pitchFamily="34" charset="0"/>
                          <a:ea typeface="Calibri" panose="020F0502020204030204" pitchFamily="34" charset="0"/>
                          <a:cs typeface="Arial" panose="020B0604020202020204" pitchFamily="34" charset="0"/>
                        </a:rPr>
                        <a:t>-</a:t>
                      </a:r>
                      <a:r>
                        <a:rPr lang="vi-VN" sz="1800" spc="-30" dirty="0">
                          <a:effectLst/>
                          <a:latin typeface="Arial" panose="020B0604020202020204" pitchFamily="34" charset="0"/>
                          <a:ea typeface="Calibri" panose="020F0502020204030204" pitchFamily="34" charset="0"/>
                          <a:cs typeface="Arial" panose="020B0604020202020204" pitchFamily="34" charset="0"/>
                        </a:rPr>
                        <a:t>Báo cáo tài chính (trong đó có báo cáo về tài chính cho hoạt động nghiên cứu) từng năm của CSGD*.</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7208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CSDL về hoạt động của các quỹ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của CSGD*.</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7208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Hệ thống giám sát về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7208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Bản đối sánh về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8224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Văn bản quy định (quy trình, phương pháp, công cụ, hướng dẫn) về việc thu thập thông tin phản hồi của các bên liên quan về mức độ phù hợp của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82245"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CSDL (phiếu khảo sát, dữ liệu khảo sát gốc, báo cáo kết quả k</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sát) đánh giá về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a:t>
                      </a:r>
                      <a:r>
                        <a:rPr lang="en-US" sz="1800" dirty="0">
                          <a:effectLst/>
                          <a:latin typeface="Arial" panose="020B0604020202020204" pitchFamily="34" charset="0"/>
                          <a:ea typeface="Calibri" panose="020F0502020204030204" pitchFamily="34" charset="0"/>
                          <a:cs typeface="Arial" panose="020B0604020202020204" pitchFamily="34" charset="0"/>
                        </a:rPr>
                        <a:t> 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28270" algn="l"/>
                        </a:tabLst>
                      </a:pP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Các biên bản họp rà soát, điều chỉnh; các quyết định điều chỉnh về ngân quỹ cho từng loại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0000"/>
                        </a:lnSpc>
                        <a:spcAft>
                          <a:spcPts val="0"/>
                        </a:spcAft>
                        <a:buFontTx/>
                        <a:buNone/>
                        <a:tabLst>
                          <a:tab pos="128270" algn="l"/>
                        </a:tabLst>
                      </a:pPr>
                      <a:r>
                        <a:rPr lang="vi-VN" sz="1800" dirty="0">
                          <a:effectLst/>
                          <a:latin typeface="Arial" panose="020B0604020202020204" pitchFamily="34" charset="0"/>
                          <a:ea typeface="Calibri" panose="020F0502020204030204" pitchFamily="34" charset="0"/>
                          <a:cs typeface="Arial" panose="020B0604020202020204" pitchFamily="34" charset="0"/>
                        </a:rPr>
                        <a:t>Các quyết định, kết luận, </a:t>
                      </a:r>
                      <a:r>
                        <a:rPr lang="en-US" sz="1800" dirty="0" err="1">
                          <a:effectLst/>
                          <a:latin typeface="Arial" panose="020B0604020202020204" pitchFamily="34" charset="0"/>
                          <a:ea typeface="Calibri" panose="020F0502020204030204" pitchFamily="34" charset="0"/>
                          <a:cs typeface="Arial" panose="020B0604020202020204" pitchFamily="34" charset="0"/>
                        </a:rPr>
                        <a:t>việc</a:t>
                      </a:r>
                      <a:r>
                        <a:rPr lang="vi-VN" sz="1800" dirty="0">
                          <a:effectLst/>
                          <a:latin typeface="Arial" panose="020B0604020202020204" pitchFamily="34" charset="0"/>
                          <a:ea typeface="Calibri" panose="020F0502020204030204" pitchFamily="34" charset="0"/>
                          <a:cs typeface="Arial" panose="020B0604020202020204" pitchFamily="34" charset="0"/>
                        </a:rPr>
                        <a:t> đầu tư của CSGD thể hiện sự cải tiến chất lượng</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err="1">
                          <a:effectLst/>
                          <a:latin typeface="Arial" panose="020B0604020202020204" pitchFamily="34" charset="0"/>
                          <a:ea typeface="Calibri" panose="020F0502020204030204" pitchFamily="34" charset="0"/>
                          <a:cs typeface="Arial" panose="020B0604020202020204" pitchFamily="34" charset="0"/>
                        </a:rPr>
                        <a:t>thông</a:t>
                      </a:r>
                      <a:r>
                        <a:rPr lang="en-US" sz="1800" dirty="0">
                          <a:effectLst/>
                          <a:latin typeface="Arial" panose="020B0604020202020204" pitchFamily="34" charset="0"/>
                          <a:ea typeface="Calibri" panose="020F0502020204030204" pitchFamily="34" charset="0"/>
                          <a:cs typeface="Arial" panose="020B0604020202020204" pitchFamily="34" charset="0"/>
                        </a:rPr>
                        <a:t> qua</a:t>
                      </a:r>
                      <a:r>
                        <a:rPr lang="vi-VN" sz="1800" dirty="0">
                          <a:effectLst/>
                          <a:latin typeface="Arial" panose="020B0604020202020204" pitchFamily="34" charset="0"/>
                          <a:ea typeface="Calibri" panose="020F0502020204030204" pitchFamily="34" charset="0"/>
                          <a:cs typeface="Arial" panose="020B0604020202020204" pitchFamily="34" charset="0"/>
                        </a:rPr>
                        <a:t> h</a:t>
                      </a:r>
                      <a:r>
                        <a:rPr lang="en-US" sz="1800" dirty="0">
                          <a:effectLst/>
                          <a:latin typeface="Arial" panose="020B0604020202020204" pitchFamily="34" charset="0"/>
                          <a:ea typeface="Calibri" panose="020F0502020204030204" pitchFamily="34" charset="0"/>
                          <a:cs typeface="Arial" panose="020B0604020202020204" pitchFamily="34" charset="0"/>
                        </a:rPr>
                        <a:t>.</a:t>
                      </a:r>
                      <a:r>
                        <a:rPr lang="vi-VN" sz="1800" dirty="0">
                          <a:effectLst/>
                          <a:latin typeface="Arial" panose="020B0604020202020204" pitchFamily="34" charset="0"/>
                          <a:ea typeface="Calibri" panose="020F0502020204030204" pitchFamily="34" charset="0"/>
                          <a:cs typeface="Arial" panose="020B0604020202020204" pitchFamily="34" charset="0"/>
                        </a:rPr>
                        <a:t>động </a:t>
                      </a:r>
                      <a:r>
                        <a:rPr lang="en-US" sz="1800" dirty="0">
                          <a:effectLst/>
                          <a:latin typeface="Arial" panose="020B0604020202020204" pitchFamily="34" charset="0"/>
                          <a:ea typeface="Calibri" panose="020F0502020204030204" pitchFamily="34" charset="0"/>
                          <a:cs typeface="Arial" panose="020B0604020202020204" pitchFamily="34" charset="0"/>
                        </a:rPr>
                        <a:t>NC </a:t>
                      </a:r>
                      <a:r>
                        <a:rPr lang="vi-VN"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2052807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ài liệu" ma:contentTypeID="0x0101006B25285A68052C46A2090FE694600705" ma:contentTypeVersion="10" ma:contentTypeDescription="Tạo tài liệu mới." ma:contentTypeScope="" ma:versionID="dc0b6eb2e2109c371cc696be867522fa">
  <xsd:schema xmlns:xsd="http://www.w3.org/2001/XMLSchema" xmlns:xs="http://www.w3.org/2001/XMLSchema" xmlns:p="http://schemas.microsoft.com/office/2006/metadata/properties" xmlns:ns2="230cc20b-92d0-4bdf-892c-58e517b91ea5" xmlns:ns3="e29350eb-b09c-4c27-9ad1-018f79bc2ccd" targetNamespace="http://schemas.microsoft.com/office/2006/metadata/properties" ma:root="true" ma:fieldsID="fab878b398c2cd97f59725b4427bfbfa" ns2:_="" ns3:_="">
    <xsd:import namespace="230cc20b-92d0-4bdf-892c-58e517b91ea5"/>
    <xsd:import namespace="e29350eb-b09c-4c27-9ad1-018f79bc2cc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0cc20b-92d0-4bdf-892c-58e517b9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hẻ Hình ảnh" ma:readOnly="false" ma:fieldId="{5cf76f15-5ced-4ddc-b409-7134ff3c332f}" ma:taxonomyMulti="true" ma:sspId="0277f367-8423-4874-94e4-b0a6b4dec2e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350eb-b09c-4c27-9ad1-018f79bc2cc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ba00d0-3403-495f-bcc5-9f24da7a5d2b}" ma:internalName="TaxCatchAll" ma:showField="CatchAllData" ma:web="e29350eb-b09c-4c27-9ad1-018f79bc2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1B0447-2D31-4E54-9E86-7546252C5112}">
  <ds:schemaRefs>
    <ds:schemaRef ds:uri="http://schemas.microsoft.com/sharepoint/v3/contenttype/forms"/>
  </ds:schemaRefs>
</ds:datastoreItem>
</file>

<file path=customXml/itemProps2.xml><?xml version="1.0" encoding="utf-8"?>
<ds:datastoreItem xmlns:ds="http://schemas.openxmlformats.org/officeDocument/2006/customXml" ds:itemID="{18E82443-F0B5-48FF-8D72-5B5FEB8A62A7}"/>
</file>

<file path=docProps/app.xml><?xml version="1.0" encoding="utf-8"?>
<Properties xmlns="http://schemas.openxmlformats.org/officeDocument/2006/extended-properties" xmlns:vt="http://schemas.openxmlformats.org/officeDocument/2006/docPropsVTypes">
  <TotalTime>3865</TotalTime>
  <Words>4474</Words>
  <Application>Microsoft Office PowerPoint</Application>
  <PresentationFormat>Custom</PresentationFormat>
  <Paragraphs>155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TIÊU CHÍ , MỐC CHUẨN, MC LƯU Ý ĐỐI VỚI BC TĐG  TIÊU CHUẨN 23</vt:lpstr>
      <vt:lpstr>Vị trí  TC 23</vt:lpstr>
      <vt:lpstr>PowerPoint Presentation</vt:lpstr>
      <vt:lpstr> TC 23.1: Loại hình và khối lượng NC của đội ngũ  GV và cán bộ NC được xác lập, giám sát và đối sánh để cải tiến.  </vt:lpstr>
      <vt:lpstr> TC 23.1: K.quả NC và sáng tạo, bao gồm việc thương mại hóa, thử nghiệm chuyển giao, thành lập các đơn vị khởi nghiệp, v.v. được xác lập, giám sát và đối sánh để cải tiến </vt:lpstr>
      <vt:lpstr>23.2.  Loại hình và khối lượng nghiên cứu (LH và KL NC ) của người học được xác lập, giám sát và đối sánh để cải tiến</vt:lpstr>
      <vt:lpstr> 23.3. Loại hình và số lượng các công bố khoa học bao gồm cả các trích dẫn được xác lập, giám sát và đối sánh để cải tiến </vt:lpstr>
      <vt:lpstr>23.4. Loại hình và số lượng các tài sản trí tuệ được xác lập, giám sát và đối sánh để cải tiến</vt:lpstr>
      <vt:lpstr>23.5. Ngân quỹ cho từng loại hoạt động NC được xác lập, giám sát và đối sánh để cải tiến</vt:lpstr>
      <vt:lpstr>23.6. Kết quả NC và sáng tạo, bao gồm việc thương mại hóa, thử nghiệm chuyển giao, thành lập các đơn vị khởi nghiệp, v.v. được xác lập, giám sát và đối sánh để cải tiến</vt:lpstr>
      <vt:lpstr>PowerPoint Presentation</vt:lpstr>
      <vt:lpstr>PowerPoint Presentation</vt:lpstr>
      <vt:lpstr>Xin chân thành cảm ơn các Quý Thày/Cô  chú ý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yhct.daotao@gmail.com</dc:creator>
  <cp:lastModifiedBy>Linh Hoàng</cp:lastModifiedBy>
  <cp:revision>189</cp:revision>
  <dcterms:created xsi:type="dcterms:W3CDTF">2022-03-03T09:03:37Z</dcterms:created>
  <dcterms:modified xsi:type="dcterms:W3CDTF">2023-08-18T03:20:31Z</dcterms:modified>
</cp:coreProperties>
</file>