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9"/>
  </p:notesMasterIdLst>
  <p:handoutMasterIdLst>
    <p:handoutMasterId r:id="rId30"/>
  </p:handoutMasterIdLst>
  <p:sldIdLst>
    <p:sldId id="258" r:id="rId4"/>
    <p:sldId id="295" r:id="rId5"/>
    <p:sldId id="368" r:id="rId6"/>
    <p:sldId id="257" r:id="rId7"/>
    <p:sldId id="279" r:id="rId8"/>
    <p:sldId id="280" r:id="rId9"/>
    <p:sldId id="297" r:id="rId10"/>
    <p:sldId id="302" r:id="rId11"/>
    <p:sldId id="304" r:id="rId12"/>
    <p:sldId id="341" r:id="rId13"/>
    <p:sldId id="298" r:id="rId14"/>
    <p:sldId id="307" r:id="rId15"/>
    <p:sldId id="367" r:id="rId16"/>
    <p:sldId id="299" r:id="rId17"/>
    <p:sldId id="315" r:id="rId18"/>
    <p:sldId id="316" r:id="rId19"/>
    <p:sldId id="317" r:id="rId20"/>
    <p:sldId id="332" r:id="rId21"/>
    <p:sldId id="300" r:id="rId22"/>
    <p:sldId id="321" r:id="rId23"/>
    <p:sldId id="334" r:id="rId24"/>
    <p:sldId id="333" r:id="rId25"/>
    <p:sldId id="369" r:id="rId26"/>
    <p:sldId id="370" r:id="rId27"/>
    <p:sldId id="27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FF"/>
    <a:srgbClr val="FFFF00"/>
    <a:srgbClr val="0000FF"/>
    <a:srgbClr val="FF0000"/>
    <a:srgbClr val="CC0099"/>
    <a:srgbClr val="E19F27"/>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000" autoAdjust="0"/>
  </p:normalViewPr>
  <p:slideViewPr>
    <p:cSldViewPr snapToGrid="0">
      <p:cViewPr varScale="1">
        <p:scale>
          <a:sx n="84" d="100"/>
          <a:sy n="84" d="100"/>
        </p:scale>
        <p:origin x="-774" y="-90"/>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3200" b="1" kern="1200" dirty="0"/>
            <a:t>TC 13-  21</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28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800" b="1" kern="1200" dirty="0">
              <a:solidFill>
                <a:srgbClr val="0000FF"/>
              </a:solidFill>
              <a:latin typeface="Times New Roman" panose="02020603050405020304" pitchFamily="18" charset="0"/>
              <a:ea typeface="+mn-ea"/>
              <a:cs typeface="Times New Roman" panose="02020603050405020304" pitchFamily="18" charset="0"/>
            </a:rPr>
            <a:t>NĂNG</a:t>
          </a:r>
          <a:r>
            <a:rPr lang="en-US" sz="2800" b="1" kern="1200" dirty="0">
              <a:latin typeface="Times New Roman" panose="02020603050405020304" pitchFamily="18" charset="0"/>
              <a:cs typeface="Times New Roman" panose="02020603050405020304" pitchFamily="18" charset="0"/>
            </a:rPr>
            <a:t> </a:t>
          </a:r>
          <a:endParaRPr lang="en-US" sz="28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en-US" sz="3200" b="1" kern="1200" dirty="0" err="1">
              <a:solidFill>
                <a:srgbClr val="FF0000"/>
              </a:solidFill>
              <a:latin typeface="Calibri" panose="020F0502020204030204"/>
              <a:ea typeface="+mn-ea"/>
              <a:cs typeface="+mn-cs"/>
            </a:rPr>
            <a:t>Kết</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nối</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và</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phục</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vụ</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cộng</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đồng</a:t>
          </a:r>
          <a:r>
            <a:rPr lang="en-US" sz="3200" b="1" kern="1200" dirty="0">
              <a:solidFill>
                <a:srgbClr val="FF0000"/>
              </a:solidFill>
              <a:latin typeface="Calibri" panose="020F0502020204030204"/>
              <a:ea typeface="+mn-ea"/>
              <a:cs typeface="+mn-cs"/>
            </a:rPr>
            <a:t> : </a:t>
          </a:r>
          <a:r>
            <a:rPr lang="en-US" sz="3200" b="1" kern="1200" dirty="0">
              <a:solidFill>
                <a:srgbClr val="FF0000"/>
              </a:solidFill>
            </a:rPr>
            <a:t>21</a:t>
          </a:r>
          <a:endParaRPr lang="en-US" sz="4400" b="1" kern="1200"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07894" custLinFactNeighborY="25887"/>
      <dgm:spPr/>
    </dgm:pt>
    <dgm:pt modelId="{B2ED49E9-DD23-438F-BB32-61A853CAAB8B}" type="pres">
      <dgm:prSet presAssocID="{9CF78604-99BA-4BE7-8F49-1B589584B1BB}" presName="ParentText" presStyleLbl="node1" presStyleIdx="1" presStyleCnt="4" custScaleX="225006" custLinFactX="-5447" custLinFactNeighborX="-100000" custLinFactNeighborY="12554">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X="-10444" custLinFactNeighborX="-100000" custLinFactNeighborY="14792"/>
      <dgm:spPr/>
    </dgm:pt>
    <dgm:pt modelId="{BB9FE436-118D-4A9D-9673-EF1A46B68129}" type="pres">
      <dgm:prSet presAssocID="{221D5405-E6C7-4E94-9AE5-EDC827C4DAEA}" presName="ParentText" presStyleLbl="node1" presStyleIdx="2" presStyleCnt="4" custScaleX="303787" custScaleY="174164" custLinFactX="-34259" custLinFactNeighborX="-100000" custLinFactNeighborY="-24090">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290959" custScaleY="169995" custLinFactNeighborX="39290" custLinFactNeighborY="-35036">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09571" custScaleY="92366" custLinFactX="-66031" custLinFactNeighborX="-100000" custLinFactNeighborY="14057">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4E53C0-A0DA-41A2-AFE2-08CC420B3878}"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C1CC87DB-EF56-4CF6-8446-04A9A584C85E}">
      <dgm:prSet phldrT="[Text]" custT="1"/>
      <dgm:spPr>
        <a:solidFill>
          <a:schemeClr val="accent3">
            <a:lumMod val="20000"/>
            <a:lumOff val="80000"/>
          </a:schemeClr>
        </a:solidFill>
        <a:ln>
          <a:solidFill>
            <a:schemeClr val="accent5">
              <a:lumMod val="20000"/>
              <a:lumOff val="80000"/>
            </a:schemeClr>
          </a:solidFill>
        </a:ln>
      </dgm:spPr>
      <dgm:t>
        <a:bodyPr/>
        <a:lstStyle/>
        <a:p>
          <a:r>
            <a:rPr lang="en-US" sz="3200" b="1" dirty="0" err="1">
              <a:solidFill>
                <a:srgbClr val="FF0000"/>
              </a:solidFill>
              <a:latin typeface=".VnArial Narrow" panose="020B7200000000000000" pitchFamily="34" charset="0"/>
            </a:rPr>
            <a:t>Trường</a:t>
          </a:r>
          <a:r>
            <a:rPr lang="en-US" sz="3200" b="1" dirty="0">
              <a:solidFill>
                <a:srgbClr val="FF0000"/>
              </a:solidFill>
              <a:latin typeface=".VnArial Narrow" panose="020B7200000000000000" pitchFamily="34" charset="0"/>
            </a:rPr>
            <a:t> </a:t>
          </a:r>
          <a:r>
            <a:rPr lang="en-US" sz="3200" b="1" dirty="0" err="1">
              <a:solidFill>
                <a:srgbClr val="FF0000"/>
              </a:solidFill>
              <a:latin typeface=".VnArial Narrow" panose="020B7200000000000000" pitchFamily="34" charset="0"/>
            </a:rPr>
            <a:t>Đại</a:t>
          </a:r>
          <a:r>
            <a:rPr lang="en-US" sz="3200" b="1" dirty="0">
              <a:solidFill>
                <a:srgbClr val="FF0000"/>
              </a:solidFill>
              <a:latin typeface=".VnArial Narrow" panose="020B7200000000000000" pitchFamily="34" charset="0"/>
            </a:rPr>
            <a:t> </a:t>
          </a:r>
          <a:r>
            <a:rPr lang="en-US" sz="3200" b="1" dirty="0" err="1">
              <a:solidFill>
                <a:srgbClr val="FF0000"/>
              </a:solidFill>
              <a:latin typeface=".VnArial Narrow" panose="020B7200000000000000" pitchFamily="34" charset="0"/>
            </a:rPr>
            <a:t>học</a:t>
          </a:r>
          <a:endParaRPr lang="en-US" sz="3200" b="1" dirty="0">
            <a:solidFill>
              <a:srgbClr val="FF0000"/>
            </a:solidFill>
            <a:latin typeface=".VnArial Narrow" panose="020B7200000000000000" pitchFamily="34" charset="0"/>
          </a:endParaRPr>
        </a:p>
      </dgm:t>
    </dgm:pt>
    <dgm:pt modelId="{8B9736A6-B4D4-4CCB-872A-D04BFC60CAFE}" type="parTrans" cxnId="{81F00743-2631-40CC-821E-BAB0B38A8DCA}">
      <dgm:prSet/>
      <dgm:spPr/>
      <dgm:t>
        <a:bodyPr/>
        <a:lstStyle/>
        <a:p>
          <a:endParaRPr lang="en-US"/>
        </a:p>
      </dgm:t>
    </dgm:pt>
    <dgm:pt modelId="{70585FCA-EA1D-4EDA-9566-7FBF792E5A4E}" type="sibTrans" cxnId="{81F00743-2631-40CC-821E-BAB0B38A8DCA}">
      <dgm:prSet/>
      <dgm:spPr/>
      <dgm:t>
        <a:bodyPr/>
        <a:lstStyle/>
        <a:p>
          <a:endParaRPr lang="en-US"/>
        </a:p>
      </dgm:t>
    </dgm:pt>
    <dgm:pt modelId="{EB09A30B-A50A-4B5F-8574-815743DF3457}">
      <dgm:prSet phldrT="[Text]"/>
      <dgm:spPr>
        <a:solidFill>
          <a:schemeClr val="accent4"/>
        </a:solidFill>
        <a:ln>
          <a:solidFill>
            <a:srgbClr val="FFC000"/>
          </a:solidFill>
        </a:ln>
      </dgm:spPr>
      <dgm:t>
        <a:bodyPr/>
        <a:lstStyle/>
        <a:p>
          <a:r>
            <a:rPr lang="en-US" b="1" dirty="0" err="1">
              <a:solidFill>
                <a:schemeClr val="tx1"/>
              </a:solidFill>
            </a:rPr>
            <a:t>Dạy</a:t>
          </a:r>
          <a:r>
            <a:rPr lang="en-US" b="1" dirty="0">
              <a:solidFill>
                <a:schemeClr val="tx1"/>
              </a:solidFill>
            </a:rPr>
            <a:t> </a:t>
          </a:r>
          <a:r>
            <a:rPr lang="en-US" b="1" dirty="0" err="1">
              <a:solidFill>
                <a:schemeClr val="tx1"/>
              </a:solidFill>
            </a:rPr>
            <a:t>học</a:t>
          </a:r>
          <a:r>
            <a:rPr lang="en-US" b="1" dirty="0">
              <a:solidFill>
                <a:schemeClr val="tx1"/>
              </a:solidFill>
            </a:rPr>
            <a:t> </a:t>
          </a:r>
          <a:r>
            <a:rPr lang="en-US" b="1" dirty="0" err="1">
              <a:solidFill>
                <a:schemeClr val="tx1"/>
              </a:solidFill>
            </a:rPr>
            <a:t>trong</a:t>
          </a:r>
          <a:r>
            <a:rPr lang="en-US" b="1" dirty="0">
              <a:solidFill>
                <a:schemeClr val="tx1"/>
              </a:solidFill>
            </a:rPr>
            <a:t> </a:t>
          </a:r>
          <a:r>
            <a:rPr lang="en-US" b="1" dirty="0" err="1">
              <a:solidFill>
                <a:schemeClr val="tx1"/>
              </a:solidFill>
            </a:rPr>
            <a:t>môi</a:t>
          </a:r>
          <a:r>
            <a:rPr lang="en-US" b="1" dirty="0">
              <a:solidFill>
                <a:schemeClr val="tx1"/>
              </a:solidFill>
            </a:rPr>
            <a:t> </a:t>
          </a:r>
          <a:r>
            <a:rPr lang="en-US" b="1" dirty="0" err="1">
              <a:solidFill>
                <a:schemeClr val="tx1"/>
              </a:solidFill>
            </a:rPr>
            <a:t>trường</a:t>
          </a:r>
          <a:r>
            <a:rPr lang="en-US" b="1" dirty="0">
              <a:solidFill>
                <a:schemeClr val="tx1"/>
              </a:solidFill>
            </a:rPr>
            <a:t> </a:t>
          </a:r>
          <a:r>
            <a:rPr lang="en-US" b="1" dirty="0" err="1">
              <a:solidFill>
                <a:schemeClr val="tx1"/>
              </a:solidFill>
            </a:rPr>
            <a:t>cộng</a:t>
          </a:r>
          <a:r>
            <a:rPr lang="en-US" b="1" dirty="0">
              <a:solidFill>
                <a:schemeClr val="tx1"/>
              </a:solidFill>
            </a:rPr>
            <a:t> </a:t>
          </a:r>
          <a:r>
            <a:rPr lang="en-US" b="1" dirty="0" err="1">
              <a:solidFill>
                <a:schemeClr val="tx1"/>
              </a:solidFill>
            </a:rPr>
            <a:t>đồng</a:t>
          </a:r>
          <a:endParaRPr lang="en-US" b="1" dirty="0">
            <a:solidFill>
              <a:schemeClr val="tx1"/>
            </a:solidFill>
          </a:endParaRPr>
        </a:p>
      </dgm:t>
    </dgm:pt>
    <dgm:pt modelId="{5AD8D18F-D6B6-4FF9-8625-DA54882AC632}" type="parTrans" cxnId="{F8B34086-F002-48CE-81FE-E98F1F41ABD8}">
      <dgm:prSet/>
      <dgm:spPr>
        <a:solidFill>
          <a:srgbClr val="0000FF"/>
        </a:solidFill>
      </dgm:spPr>
      <dgm:t>
        <a:bodyPr/>
        <a:lstStyle/>
        <a:p>
          <a:endParaRPr lang="en-US"/>
        </a:p>
      </dgm:t>
    </dgm:pt>
    <dgm:pt modelId="{8F017907-B65B-4F27-B29F-90B0B4DA45D5}" type="sibTrans" cxnId="{F8B34086-F002-48CE-81FE-E98F1F41ABD8}">
      <dgm:prSet/>
      <dgm:spPr/>
      <dgm:t>
        <a:bodyPr/>
        <a:lstStyle/>
        <a:p>
          <a:endParaRPr lang="en-US"/>
        </a:p>
      </dgm:t>
    </dgm:pt>
    <dgm:pt modelId="{4D5C7EEA-4D18-4A15-BFE3-3214898CB888}">
      <dgm:prSet phldrT="[Text]" custT="1"/>
      <dgm:spPr/>
      <dgm:t>
        <a:bodyPr/>
        <a:lstStyle/>
        <a:p>
          <a:r>
            <a:rPr lang="en-US" sz="3200" b="1" dirty="0" err="1">
              <a:solidFill>
                <a:srgbClr val="FFFF00"/>
              </a:solidFill>
            </a:rPr>
            <a:t>Các</a:t>
          </a:r>
          <a:r>
            <a:rPr lang="en-US" sz="3200" b="1" dirty="0">
              <a:solidFill>
                <a:srgbClr val="FFFF00"/>
              </a:solidFill>
            </a:rPr>
            <a:t> </a:t>
          </a:r>
          <a:r>
            <a:rPr lang="en-US" sz="3200" b="1" dirty="0" err="1">
              <a:solidFill>
                <a:srgbClr val="FFFF00"/>
              </a:solidFill>
            </a:rPr>
            <a:t>hoạt</a:t>
          </a:r>
          <a:r>
            <a:rPr lang="en-US" sz="3200" b="1" dirty="0">
              <a:solidFill>
                <a:srgbClr val="FFFF00"/>
              </a:solidFill>
            </a:rPr>
            <a:t> </a:t>
          </a:r>
          <a:r>
            <a:rPr lang="en-US" sz="3200" b="1" dirty="0" err="1">
              <a:solidFill>
                <a:srgbClr val="FFFF00"/>
              </a:solidFill>
            </a:rPr>
            <a:t>động</a:t>
          </a:r>
          <a:r>
            <a:rPr lang="en-US" sz="3200" b="1" dirty="0">
              <a:solidFill>
                <a:srgbClr val="FFFF00"/>
              </a:solidFill>
            </a:rPr>
            <a:t> </a:t>
          </a:r>
          <a:r>
            <a:rPr lang="en-US" sz="3200" b="1" dirty="0" err="1">
              <a:solidFill>
                <a:srgbClr val="FFFF00"/>
              </a:solidFill>
            </a:rPr>
            <a:t>vì</a:t>
          </a:r>
          <a:r>
            <a:rPr lang="en-US" sz="3200" b="1" dirty="0">
              <a:solidFill>
                <a:srgbClr val="FFFF00"/>
              </a:solidFill>
            </a:rPr>
            <a:t> </a:t>
          </a:r>
          <a:r>
            <a:rPr lang="en-US" sz="3200" b="1" dirty="0" err="1">
              <a:solidFill>
                <a:srgbClr val="FFFF00"/>
              </a:solidFill>
            </a:rPr>
            <a:t>cộng</a:t>
          </a:r>
          <a:r>
            <a:rPr lang="en-US" sz="3200" b="1" dirty="0">
              <a:solidFill>
                <a:srgbClr val="FFFF00"/>
              </a:solidFill>
            </a:rPr>
            <a:t> </a:t>
          </a:r>
          <a:r>
            <a:rPr lang="en-US" sz="3200" b="1" dirty="0" err="1">
              <a:solidFill>
                <a:srgbClr val="FFFF00"/>
              </a:solidFill>
            </a:rPr>
            <a:t>đồng</a:t>
          </a:r>
          <a:r>
            <a:rPr lang="en-US" sz="2600" dirty="0"/>
            <a:t>: </a:t>
          </a:r>
          <a:r>
            <a:rPr lang="en-US" sz="2600" dirty="0" err="1"/>
            <a:t>tập</a:t>
          </a:r>
          <a:r>
            <a:rPr lang="en-US" sz="2600" dirty="0"/>
            <a:t> </a:t>
          </a:r>
          <a:r>
            <a:rPr lang="en-US" sz="2600" dirty="0" err="1"/>
            <a:t>huấn</a:t>
          </a:r>
          <a:r>
            <a:rPr lang="en-US" sz="2600" dirty="0"/>
            <a:t>, </a:t>
          </a:r>
          <a:r>
            <a:rPr lang="en-US" sz="2600" dirty="0" err="1"/>
            <a:t>thảo</a:t>
          </a:r>
          <a:r>
            <a:rPr lang="en-US" sz="2600" dirty="0"/>
            <a:t> </a:t>
          </a:r>
          <a:r>
            <a:rPr lang="en-US" sz="2600" dirty="0" err="1"/>
            <a:t>luận</a:t>
          </a:r>
          <a:r>
            <a:rPr lang="en-US" sz="2600" dirty="0"/>
            <a:t>, </a:t>
          </a:r>
          <a:r>
            <a:rPr lang="en-US" sz="2600" dirty="0" err="1"/>
            <a:t>cho</a:t>
          </a:r>
          <a:r>
            <a:rPr lang="en-US" sz="2600" dirty="0"/>
            <a:t> CĐ </a:t>
          </a:r>
          <a:r>
            <a:rPr lang="en-US" sz="2600" dirty="0" err="1"/>
            <a:t>sử</a:t>
          </a:r>
          <a:r>
            <a:rPr lang="en-US" sz="2600" dirty="0"/>
            <a:t> </a:t>
          </a:r>
          <a:r>
            <a:rPr lang="en-US" sz="2600" dirty="0" err="1"/>
            <a:t>dụng</a:t>
          </a:r>
          <a:r>
            <a:rPr lang="en-US" sz="2600" dirty="0"/>
            <a:t> </a:t>
          </a:r>
          <a:r>
            <a:rPr lang="en-US" sz="2600" dirty="0" err="1"/>
            <a:t>thư</a:t>
          </a:r>
          <a:r>
            <a:rPr lang="en-US" sz="2600" dirty="0"/>
            <a:t> </a:t>
          </a:r>
          <a:r>
            <a:rPr lang="en-US" sz="2600" dirty="0" err="1"/>
            <a:t>viện</a:t>
          </a:r>
          <a:r>
            <a:rPr lang="en-US" sz="2600" dirty="0"/>
            <a:t>, P.TH, </a:t>
          </a:r>
          <a:r>
            <a:rPr lang="en-US" sz="2600" dirty="0" err="1"/>
            <a:t>sân</a:t>
          </a:r>
          <a:r>
            <a:rPr lang="en-US" sz="2600" dirty="0"/>
            <a:t> </a:t>
          </a:r>
          <a:r>
            <a:rPr lang="en-US" sz="2600" dirty="0" err="1"/>
            <a:t>bóng</a:t>
          </a:r>
          <a:r>
            <a:rPr lang="en-US" sz="2600" dirty="0"/>
            <a:t>…</a:t>
          </a:r>
        </a:p>
      </dgm:t>
    </dgm:pt>
    <dgm:pt modelId="{4BA330F9-58EA-4A40-B821-18EE6F2AFEDD}" type="parTrans" cxnId="{6E1956AA-93B1-4C84-BCDD-BFDB0AB3317F}">
      <dgm:prSet/>
      <dgm:spPr>
        <a:solidFill>
          <a:srgbClr val="FF0000"/>
        </a:solidFill>
      </dgm:spPr>
      <dgm:t>
        <a:bodyPr/>
        <a:lstStyle/>
        <a:p>
          <a:endParaRPr lang="en-US"/>
        </a:p>
      </dgm:t>
    </dgm:pt>
    <dgm:pt modelId="{09364AB2-508C-45AC-B263-604238FA3F4A}" type="sibTrans" cxnId="{6E1956AA-93B1-4C84-BCDD-BFDB0AB3317F}">
      <dgm:prSet/>
      <dgm:spPr/>
      <dgm:t>
        <a:bodyPr/>
        <a:lstStyle/>
        <a:p>
          <a:endParaRPr lang="en-US"/>
        </a:p>
      </dgm:t>
    </dgm:pt>
    <dgm:pt modelId="{91F8E296-25DB-44EA-8730-126ACCDEB976}">
      <dgm:prSet phldrT="[Text]" custT="1"/>
      <dgm:spPr>
        <a:solidFill>
          <a:schemeClr val="accent5">
            <a:lumMod val="60000"/>
            <a:lumOff val="40000"/>
          </a:schemeClr>
        </a:solidFill>
      </dgm:spPr>
      <dgm:t>
        <a:bodyPr/>
        <a:lstStyle/>
        <a:p>
          <a:r>
            <a:rPr lang="en-US" sz="2800" b="1" dirty="0" err="1">
              <a:solidFill>
                <a:srgbClr val="0000FF"/>
              </a:solidFill>
            </a:rPr>
            <a:t>Các</a:t>
          </a:r>
          <a:r>
            <a:rPr lang="en-US" sz="2800" b="1" dirty="0">
              <a:solidFill>
                <a:srgbClr val="0000FF"/>
              </a:solidFill>
            </a:rPr>
            <a:t> </a:t>
          </a:r>
          <a:r>
            <a:rPr lang="en-US" sz="2800" b="1" dirty="0" err="1">
              <a:solidFill>
                <a:srgbClr val="0000FF"/>
              </a:solidFill>
            </a:rPr>
            <a:t>hạt</a:t>
          </a:r>
          <a:r>
            <a:rPr lang="en-US" sz="2800" b="1" dirty="0">
              <a:solidFill>
                <a:srgbClr val="0000FF"/>
              </a:solidFill>
            </a:rPr>
            <a:t> </a:t>
          </a:r>
          <a:r>
            <a:rPr lang="en-US" sz="2800" b="1" dirty="0" err="1">
              <a:solidFill>
                <a:srgbClr val="0000FF"/>
              </a:solidFill>
            </a:rPr>
            <a:t>động</a:t>
          </a:r>
          <a:r>
            <a:rPr lang="en-US" sz="2800" b="1" dirty="0">
              <a:solidFill>
                <a:srgbClr val="0000FF"/>
              </a:solidFill>
            </a:rPr>
            <a:t> </a:t>
          </a:r>
          <a:r>
            <a:rPr lang="en-US" sz="2800" b="1" dirty="0" err="1">
              <a:solidFill>
                <a:srgbClr val="0000FF"/>
              </a:solidFill>
            </a:rPr>
            <a:t>tình</a:t>
          </a:r>
          <a:r>
            <a:rPr lang="en-US" sz="2800" b="1" dirty="0">
              <a:solidFill>
                <a:srgbClr val="0000FF"/>
              </a:solidFill>
            </a:rPr>
            <a:t> </a:t>
          </a:r>
          <a:r>
            <a:rPr lang="en-US" sz="2800" b="1" dirty="0" err="1">
              <a:solidFill>
                <a:srgbClr val="0000FF"/>
              </a:solidFill>
            </a:rPr>
            <a:t>nguyện</a:t>
          </a:r>
          <a:r>
            <a:rPr lang="en-US" sz="2400" dirty="0"/>
            <a:t>: </a:t>
          </a:r>
          <a:r>
            <a:rPr lang="en-US" sz="2400" b="1" dirty="0" err="1">
              <a:latin typeface="Times New Roman" panose="02020603050405020304" pitchFamily="18" charset="0"/>
              <a:cs typeface="Times New Roman" panose="02020603050405020304" pitchFamily="18" charset="0"/>
            </a:rPr>
            <a:t>hiến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máu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đạo</a:t>
          </a:r>
          <a:r>
            <a:rPr lang="en-US" sz="2400" b="1" dirty="0">
              <a:latin typeface="Times New Roman" panose="02020603050405020304" pitchFamily="18" charset="0"/>
              <a:cs typeface="Times New Roman" panose="02020603050405020304" pitchFamily="18" charset="0"/>
            </a:rPr>
            <a:t>..</a:t>
          </a:r>
        </a:p>
      </dgm:t>
    </dgm:pt>
    <dgm:pt modelId="{36CDEBEF-1B89-4EE3-B04F-DD8443E3F0E5}" type="parTrans" cxnId="{A1648FAA-7535-4D02-8E94-C6F8D0EEF710}">
      <dgm:prSet/>
      <dgm:spPr>
        <a:solidFill>
          <a:srgbClr val="0000FF"/>
        </a:solidFill>
      </dgm:spPr>
      <dgm:t>
        <a:bodyPr/>
        <a:lstStyle/>
        <a:p>
          <a:endParaRPr lang="en-US"/>
        </a:p>
      </dgm:t>
    </dgm:pt>
    <dgm:pt modelId="{7AE36C48-7E77-4B1A-B6A9-57B0BBC23EEE}" type="sibTrans" cxnId="{A1648FAA-7535-4D02-8E94-C6F8D0EEF710}">
      <dgm:prSet/>
      <dgm:spPr/>
      <dgm:t>
        <a:bodyPr/>
        <a:lstStyle/>
        <a:p>
          <a:endParaRPr lang="en-US"/>
        </a:p>
      </dgm:t>
    </dgm:pt>
    <dgm:pt modelId="{77E503DA-951A-4844-916B-E37F26B915C4}">
      <dgm:prSet phldrT="[Text]"/>
      <dgm:spPr/>
      <dgm:t>
        <a:bodyPr/>
        <a:lstStyle/>
        <a:p>
          <a:r>
            <a:rPr lang="en-US" b="1" dirty="0"/>
            <a:t>NCKH </a:t>
          </a:r>
          <a:r>
            <a:rPr lang="en-US" b="1" dirty="0" err="1"/>
            <a:t>dựa</a:t>
          </a:r>
          <a:r>
            <a:rPr lang="en-US" b="1" dirty="0"/>
            <a:t> </a:t>
          </a:r>
          <a:r>
            <a:rPr lang="en-US" b="1" dirty="0" err="1"/>
            <a:t>vào</a:t>
          </a:r>
          <a:r>
            <a:rPr lang="en-US" b="1" dirty="0"/>
            <a:t> </a:t>
          </a:r>
          <a:r>
            <a:rPr lang="en-US" b="1" dirty="0" err="1"/>
            <a:t>cộng</a:t>
          </a:r>
          <a:r>
            <a:rPr lang="en-US" b="1" dirty="0"/>
            <a:t> </a:t>
          </a:r>
          <a:r>
            <a:rPr lang="en-US" b="1" dirty="0" err="1"/>
            <a:t>đồng</a:t>
          </a:r>
          <a:endParaRPr lang="en-US" b="1" dirty="0"/>
        </a:p>
      </dgm:t>
    </dgm:pt>
    <dgm:pt modelId="{BFCFCE24-15A1-4E59-BD16-ED191A4C596D}" type="parTrans" cxnId="{109F4B5E-1B30-44CE-83C8-F322D024647D}">
      <dgm:prSet/>
      <dgm:spPr>
        <a:solidFill>
          <a:srgbClr val="FF0000"/>
        </a:solidFill>
      </dgm:spPr>
      <dgm:t>
        <a:bodyPr/>
        <a:lstStyle/>
        <a:p>
          <a:endParaRPr lang="en-US"/>
        </a:p>
      </dgm:t>
    </dgm:pt>
    <dgm:pt modelId="{75A29018-23CF-4488-A09A-DCDBDDE079B4}" type="sibTrans" cxnId="{109F4B5E-1B30-44CE-83C8-F322D024647D}">
      <dgm:prSet/>
      <dgm:spPr/>
      <dgm:t>
        <a:bodyPr/>
        <a:lstStyle/>
        <a:p>
          <a:endParaRPr lang="en-US"/>
        </a:p>
      </dgm:t>
    </dgm:pt>
    <dgm:pt modelId="{0A000ADC-54F7-475D-B2CE-5D33D05A8373}" type="pres">
      <dgm:prSet presAssocID="{104E53C0-A0DA-41A2-AFE2-08CC420B3878}" presName="Name0" presStyleCnt="0">
        <dgm:presLayoutVars>
          <dgm:chMax val="1"/>
          <dgm:dir/>
          <dgm:animLvl val="ctr"/>
          <dgm:resizeHandles val="exact"/>
        </dgm:presLayoutVars>
      </dgm:prSet>
      <dgm:spPr/>
      <dgm:t>
        <a:bodyPr/>
        <a:lstStyle/>
        <a:p>
          <a:endParaRPr lang="en-US"/>
        </a:p>
      </dgm:t>
    </dgm:pt>
    <dgm:pt modelId="{FFCB3345-719E-454E-A401-B0E60261381A}" type="pres">
      <dgm:prSet presAssocID="{C1CC87DB-EF56-4CF6-8446-04A9A584C85E}" presName="centerShape" presStyleLbl="node0" presStyleIdx="0" presStyleCnt="1" custScaleX="189404" custScaleY="97179"/>
      <dgm:spPr/>
      <dgm:t>
        <a:bodyPr/>
        <a:lstStyle/>
        <a:p>
          <a:endParaRPr lang="en-US"/>
        </a:p>
      </dgm:t>
    </dgm:pt>
    <dgm:pt modelId="{99931C2E-892F-4C31-B5E7-AD0436C90D7E}" type="pres">
      <dgm:prSet presAssocID="{5AD8D18F-D6B6-4FF9-8625-DA54882AC632}" presName="parTrans" presStyleLbl="sibTrans2D1" presStyleIdx="0" presStyleCnt="4"/>
      <dgm:spPr/>
      <dgm:t>
        <a:bodyPr/>
        <a:lstStyle/>
        <a:p>
          <a:endParaRPr lang="en-US"/>
        </a:p>
      </dgm:t>
    </dgm:pt>
    <dgm:pt modelId="{3494BED4-6289-449B-B69B-3D68C980B2DC}" type="pres">
      <dgm:prSet presAssocID="{5AD8D18F-D6B6-4FF9-8625-DA54882AC632}" presName="connectorText" presStyleLbl="sibTrans2D1" presStyleIdx="0" presStyleCnt="4"/>
      <dgm:spPr/>
      <dgm:t>
        <a:bodyPr/>
        <a:lstStyle/>
        <a:p>
          <a:endParaRPr lang="en-US"/>
        </a:p>
      </dgm:t>
    </dgm:pt>
    <dgm:pt modelId="{6893D80C-DE9E-4C92-A569-5F048D2C8A3A}" type="pres">
      <dgm:prSet presAssocID="{EB09A30B-A50A-4B5F-8574-815743DF3457}" presName="node" presStyleLbl="node1" presStyleIdx="0" presStyleCnt="4" custScaleX="327338">
        <dgm:presLayoutVars>
          <dgm:bulletEnabled val="1"/>
        </dgm:presLayoutVars>
      </dgm:prSet>
      <dgm:spPr/>
      <dgm:t>
        <a:bodyPr/>
        <a:lstStyle/>
        <a:p>
          <a:endParaRPr lang="en-US"/>
        </a:p>
      </dgm:t>
    </dgm:pt>
    <dgm:pt modelId="{31B89F2D-9D4D-469E-BD42-8035205E2BB8}" type="pres">
      <dgm:prSet presAssocID="{4BA330F9-58EA-4A40-B821-18EE6F2AFEDD}" presName="parTrans" presStyleLbl="sibTrans2D1" presStyleIdx="1" presStyleCnt="4"/>
      <dgm:spPr/>
      <dgm:t>
        <a:bodyPr/>
        <a:lstStyle/>
        <a:p>
          <a:endParaRPr lang="en-US"/>
        </a:p>
      </dgm:t>
    </dgm:pt>
    <dgm:pt modelId="{47C53140-AFEA-4A26-9370-F43D1D7EA56E}" type="pres">
      <dgm:prSet presAssocID="{4BA330F9-58EA-4A40-B821-18EE6F2AFEDD}" presName="connectorText" presStyleLbl="sibTrans2D1" presStyleIdx="1" presStyleCnt="4"/>
      <dgm:spPr/>
      <dgm:t>
        <a:bodyPr/>
        <a:lstStyle/>
        <a:p>
          <a:endParaRPr lang="en-US"/>
        </a:p>
      </dgm:t>
    </dgm:pt>
    <dgm:pt modelId="{EBDC9415-9831-4DEE-B8C5-09F5DAA88EA0}" type="pres">
      <dgm:prSet presAssocID="{4D5C7EEA-4D18-4A15-BFE3-3214898CB888}" presName="node" presStyleLbl="node1" presStyleIdx="1" presStyleCnt="4" custScaleX="297218" custScaleY="234371" custRadScaleRad="215457" custRadScaleInc="596">
        <dgm:presLayoutVars>
          <dgm:bulletEnabled val="1"/>
        </dgm:presLayoutVars>
      </dgm:prSet>
      <dgm:spPr/>
      <dgm:t>
        <a:bodyPr/>
        <a:lstStyle/>
        <a:p>
          <a:endParaRPr lang="en-US"/>
        </a:p>
      </dgm:t>
    </dgm:pt>
    <dgm:pt modelId="{6BA5359D-9F04-430B-A949-74914CE07B9A}" type="pres">
      <dgm:prSet presAssocID="{36CDEBEF-1B89-4EE3-B04F-DD8443E3F0E5}" presName="parTrans" presStyleLbl="sibTrans2D1" presStyleIdx="2" presStyleCnt="4"/>
      <dgm:spPr/>
      <dgm:t>
        <a:bodyPr/>
        <a:lstStyle/>
        <a:p>
          <a:endParaRPr lang="en-US"/>
        </a:p>
      </dgm:t>
    </dgm:pt>
    <dgm:pt modelId="{BDFAC548-F806-4ACF-A928-F4915B7A63F7}" type="pres">
      <dgm:prSet presAssocID="{36CDEBEF-1B89-4EE3-B04F-DD8443E3F0E5}" presName="connectorText" presStyleLbl="sibTrans2D1" presStyleIdx="2" presStyleCnt="4"/>
      <dgm:spPr/>
      <dgm:t>
        <a:bodyPr/>
        <a:lstStyle/>
        <a:p>
          <a:endParaRPr lang="en-US"/>
        </a:p>
      </dgm:t>
    </dgm:pt>
    <dgm:pt modelId="{5BE81E64-06D2-467C-90E8-18A3C2076185}" type="pres">
      <dgm:prSet presAssocID="{91F8E296-25DB-44EA-8730-126ACCDEB976}" presName="node" presStyleLbl="node1" presStyleIdx="2" presStyleCnt="4" custScaleX="311562">
        <dgm:presLayoutVars>
          <dgm:bulletEnabled val="1"/>
        </dgm:presLayoutVars>
      </dgm:prSet>
      <dgm:spPr/>
      <dgm:t>
        <a:bodyPr/>
        <a:lstStyle/>
        <a:p>
          <a:endParaRPr lang="en-US"/>
        </a:p>
      </dgm:t>
    </dgm:pt>
    <dgm:pt modelId="{D3620FDE-499B-4188-A5F2-BDEABFA2B8C2}" type="pres">
      <dgm:prSet presAssocID="{BFCFCE24-15A1-4E59-BD16-ED191A4C596D}" presName="parTrans" presStyleLbl="sibTrans2D1" presStyleIdx="3" presStyleCnt="4"/>
      <dgm:spPr/>
      <dgm:t>
        <a:bodyPr/>
        <a:lstStyle/>
        <a:p>
          <a:endParaRPr lang="en-US"/>
        </a:p>
      </dgm:t>
    </dgm:pt>
    <dgm:pt modelId="{9CD87CD9-3E12-4439-9329-80CAB975F744}" type="pres">
      <dgm:prSet presAssocID="{BFCFCE24-15A1-4E59-BD16-ED191A4C596D}" presName="connectorText" presStyleLbl="sibTrans2D1" presStyleIdx="3" presStyleCnt="4"/>
      <dgm:spPr/>
      <dgm:t>
        <a:bodyPr/>
        <a:lstStyle/>
        <a:p>
          <a:endParaRPr lang="en-US"/>
        </a:p>
      </dgm:t>
    </dgm:pt>
    <dgm:pt modelId="{F145F998-7F1B-41E4-8E10-F4CCF340292B}" type="pres">
      <dgm:prSet presAssocID="{77E503DA-951A-4844-916B-E37F26B915C4}" presName="node" presStyleLbl="node1" presStyleIdx="3" presStyleCnt="4" custScaleX="245168" custRadScaleRad="188442" custRadScaleInc="-681">
        <dgm:presLayoutVars>
          <dgm:bulletEnabled val="1"/>
        </dgm:presLayoutVars>
      </dgm:prSet>
      <dgm:spPr/>
      <dgm:t>
        <a:bodyPr/>
        <a:lstStyle/>
        <a:p>
          <a:endParaRPr lang="en-US"/>
        </a:p>
      </dgm:t>
    </dgm:pt>
  </dgm:ptLst>
  <dgm:cxnLst>
    <dgm:cxn modelId="{249ED656-C951-499E-8914-C6FCC2C495DC}" type="presOf" srcId="{77E503DA-951A-4844-916B-E37F26B915C4}" destId="{F145F998-7F1B-41E4-8E10-F4CCF340292B}" srcOrd="0" destOrd="0" presId="urn:microsoft.com/office/officeart/2005/8/layout/radial5"/>
    <dgm:cxn modelId="{AEA556DE-6E75-4408-AC4A-2F5513B56816}" type="presOf" srcId="{BFCFCE24-15A1-4E59-BD16-ED191A4C596D}" destId="{D3620FDE-499B-4188-A5F2-BDEABFA2B8C2}" srcOrd="0" destOrd="0" presId="urn:microsoft.com/office/officeart/2005/8/layout/radial5"/>
    <dgm:cxn modelId="{0B1207D5-3DC5-4E2B-9909-A039455A60E3}" type="presOf" srcId="{104E53C0-A0DA-41A2-AFE2-08CC420B3878}" destId="{0A000ADC-54F7-475D-B2CE-5D33D05A8373}" srcOrd="0" destOrd="0" presId="urn:microsoft.com/office/officeart/2005/8/layout/radial5"/>
    <dgm:cxn modelId="{35C3F007-4AD5-4389-9131-223B59D1C91D}" type="presOf" srcId="{36CDEBEF-1B89-4EE3-B04F-DD8443E3F0E5}" destId="{6BA5359D-9F04-430B-A949-74914CE07B9A}" srcOrd="0" destOrd="0" presId="urn:microsoft.com/office/officeart/2005/8/layout/radial5"/>
    <dgm:cxn modelId="{CC4D9581-75BC-4C84-A732-AF69632D278A}" type="presOf" srcId="{4BA330F9-58EA-4A40-B821-18EE6F2AFEDD}" destId="{47C53140-AFEA-4A26-9370-F43D1D7EA56E}" srcOrd="1" destOrd="0" presId="urn:microsoft.com/office/officeart/2005/8/layout/radial5"/>
    <dgm:cxn modelId="{DFEFAEC7-9B86-496C-BAD7-559F67A87E08}" type="presOf" srcId="{EB09A30B-A50A-4B5F-8574-815743DF3457}" destId="{6893D80C-DE9E-4C92-A569-5F048D2C8A3A}" srcOrd="0" destOrd="0" presId="urn:microsoft.com/office/officeart/2005/8/layout/radial5"/>
    <dgm:cxn modelId="{F1AAA6DF-6711-476B-8B50-CBCAD9A99651}" type="presOf" srcId="{4BA330F9-58EA-4A40-B821-18EE6F2AFEDD}" destId="{31B89F2D-9D4D-469E-BD42-8035205E2BB8}" srcOrd="0" destOrd="0" presId="urn:microsoft.com/office/officeart/2005/8/layout/radial5"/>
    <dgm:cxn modelId="{7D9DA420-E5D4-4637-9D2D-533CBEE3BD29}" type="presOf" srcId="{5AD8D18F-D6B6-4FF9-8625-DA54882AC632}" destId="{3494BED4-6289-449B-B69B-3D68C980B2DC}" srcOrd="1" destOrd="0" presId="urn:microsoft.com/office/officeart/2005/8/layout/radial5"/>
    <dgm:cxn modelId="{109F4B5E-1B30-44CE-83C8-F322D024647D}" srcId="{C1CC87DB-EF56-4CF6-8446-04A9A584C85E}" destId="{77E503DA-951A-4844-916B-E37F26B915C4}" srcOrd="3" destOrd="0" parTransId="{BFCFCE24-15A1-4E59-BD16-ED191A4C596D}" sibTransId="{75A29018-23CF-4488-A09A-DCDBDDE079B4}"/>
    <dgm:cxn modelId="{3C29F5E3-ABB8-4147-BCC1-9986BD8D18B3}" type="presOf" srcId="{5AD8D18F-D6B6-4FF9-8625-DA54882AC632}" destId="{99931C2E-892F-4C31-B5E7-AD0436C90D7E}" srcOrd="0" destOrd="0" presId="urn:microsoft.com/office/officeart/2005/8/layout/radial5"/>
    <dgm:cxn modelId="{3290ED14-FEE1-4DD9-A2D8-DF9478DCB9B4}" type="presOf" srcId="{36CDEBEF-1B89-4EE3-B04F-DD8443E3F0E5}" destId="{BDFAC548-F806-4ACF-A928-F4915B7A63F7}" srcOrd="1" destOrd="0" presId="urn:microsoft.com/office/officeart/2005/8/layout/radial5"/>
    <dgm:cxn modelId="{E5DDAF1F-7648-41B2-AB80-4F3B9A7E2754}" type="presOf" srcId="{BFCFCE24-15A1-4E59-BD16-ED191A4C596D}" destId="{9CD87CD9-3E12-4439-9329-80CAB975F744}" srcOrd="1" destOrd="0" presId="urn:microsoft.com/office/officeart/2005/8/layout/radial5"/>
    <dgm:cxn modelId="{6DE0FECF-09A1-4D6F-AEBD-4147A455E6A0}" type="presOf" srcId="{4D5C7EEA-4D18-4A15-BFE3-3214898CB888}" destId="{EBDC9415-9831-4DEE-B8C5-09F5DAA88EA0}" srcOrd="0" destOrd="0" presId="urn:microsoft.com/office/officeart/2005/8/layout/radial5"/>
    <dgm:cxn modelId="{81F00743-2631-40CC-821E-BAB0B38A8DCA}" srcId="{104E53C0-A0DA-41A2-AFE2-08CC420B3878}" destId="{C1CC87DB-EF56-4CF6-8446-04A9A584C85E}" srcOrd="0" destOrd="0" parTransId="{8B9736A6-B4D4-4CCB-872A-D04BFC60CAFE}" sibTransId="{70585FCA-EA1D-4EDA-9566-7FBF792E5A4E}"/>
    <dgm:cxn modelId="{A1648FAA-7535-4D02-8E94-C6F8D0EEF710}" srcId="{C1CC87DB-EF56-4CF6-8446-04A9A584C85E}" destId="{91F8E296-25DB-44EA-8730-126ACCDEB976}" srcOrd="2" destOrd="0" parTransId="{36CDEBEF-1B89-4EE3-B04F-DD8443E3F0E5}" sibTransId="{7AE36C48-7E77-4B1A-B6A9-57B0BBC23EEE}"/>
    <dgm:cxn modelId="{F8B34086-F002-48CE-81FE-E98F1F41ABD8}" srcId="{C1CC87DB-EF56-4CF6-8446-04A9A584C85E}" destId="{EB09A30B-A50A-4B5F-8574-815743DF3457}" srcOrd="0" destOrd="0" parTransId="{5AD8D18F-D6B6-4FF9-8625-DA54882AC632}" sibTransId="{8F017907-B65B-4F27-B29F-90B0B4DA45D5}"/>
    <dgm:cxn modelId="{6E1956AA-93B1-4C84-BCDD-BFDB0AB3317F}" srcId="{C1CC87DB-EF56-4CF6-8446-04A9A584C85E}" destId="{4D5C7EEA-4D18-4A15-BFE3-3214898CB888}" srcOrd="1" destOrd="0" parTransId="{4BA330F9-58EA-4A40-B821-18EE6F2AFEDD}" sibTransId="{09364AB2-508C-45AC-B263-604238FA3F4A}"/>
    <dgm:cxn modelId="{5095A0E7-7F48-49D9-B295-20F29EB743B1}" type="presOf" srcId="{91F8E296-25DB-44EA-8730-126ACCDEB976}" destId="{5BE81E64-06D2-467C-90E8-18A3C2076185}" srcOrd="0" destOrd="0" presId="urn:microsoft.com/office/officeart/2005/8/layout/radial5"/>
    <dgm:cxn modelId="{02D75CF2-8A00-4B4C-B975-C37BF4CFE1E5}" type="presOf" srcId="{C1CC87DB-EF56-4CF6-8446-04A9A584C85E}" destId="{FFCB3345-719E-454E-A401-B0E60261381A}" srcOrd="0" destOrd="0" presId="urn:microsoft.com/office/officeart/2005/8/layout/radial5"/>
    <dgm:cxn modelId="{CBCFA2E7-4E08-41FF-B2BA-3A5C59300EAB}" type="presParOf" srcId="{0A000ADC-54F7-475D-B2CE-5D33D05A8373}" destId="{FFCB3345-719E-454E-A401-B0E60261381A}" srcOrd="0" destOrd="0" presId="urn:microsoft.com/office/officeart/2005/8/layout/radial5"/>
    <dgm:cxn modelId="{8E6B28D4-7815-41C1-8910-556DC75FBBDE}" type="presParOf" srcId="{0A000ADC-54F7-475D-B2CE-5D33D05A8373}" destId="{99931C2E-892F-4C31-B5E7-AD0436C90D7E}" srcOrd="1" destOrd="0" presId="urn:microsoft.com/office/officeart/2005/8/layout/radial5"/>
    <dgm:cxn modelId="{DCC70F71-EA08-4262-AAA3-6F05ECFA7C7B}" type="presParOf" srcId="{99931C2E-892F-4C31-B5E7-AD0436C90D7E}" destId="{3494BED4-6289-449B-B69B-3D68C980B2DC}" srcOrd="0" destOrd="0" presId="urn:microsoft.com/office/officeart/2005/8/layout/radial5"/>
    <dgm:cxn modelId="{F3F9E0FF-E9C6-479E-BAC4-41286D069C92}" type="presParOf" srcId="{0A000ADC-54F7-475D-B2CE-5D33D05A8373}" destId="{6893D80C-DE9E-4C92-A569-5F048D2C8A3A}" srcOrd="2" destOrd="0" presId="urn:microsoft.com/office/officeart/2005/8/layout/radial5"/>
    <dgm:cxn modelId="{98678A7B-4C1C-4DC8-997D-3DB5F34C1EB8}" type="presParOf" srcId="{0A000ADC-54F7-475D-B2CE-5D33D05A8373}" destId="{31B89F2D-9D4D-469E-BD42-8035205E2BB8}" srcOrd="3" destOrd="0" presId="urn:microsoft.com/office/officeart/2005/8/layout/radial5"/>
    <dgm:cxn modelId="{50ECAE9C-9B60-46B5-9D94-56CE7757B29C}" type="presParOf" srcId="{31B89F2D-9D4D-469E-BD42-8035205E2BB8}" destId="{47C53140-AFEA-4A26-9370-F43D1D7EA56E}" srcOrd="0" destOrd="0" presId="urn:microsoft.com/office/officeart/2005/8/layout/radial5"/>
    <dgm:cxn modelId="{96BF91D8-2F34-4B30-B4A0-75EA79286027}" type="presParOf" srcId="{0A000ADC-54F7-475D-B2CE-5D33D05A8373}" destId="{EBDC9415-9831-4DEE-B8C5-09F5DAA88EA0}" srcOrd="4" destOrd="0" presId="urn:microsoft.com/office/officeart/2005/8/layout/radial5"/>
    <dgm:cxn modelId="{8B9D8EFB-E691-4B84-8F56-4AE30F1593B3}" type="presParOf" srcId="{0A000ADC-54F7-475D-B2CE-5D33D05A8373}" destId="{6BA5359D-9F04-430B-A949-74914CE07B9A}" srcOrd="5" destOrd="0" presId="urn:microsoft.com/office/officeart/2005/8/layout/radial5"/>
    <dgm:cxn modelId="{8E4EB3F4-E88A-40CC-80F0-B4BB39F502AC}" type="presParOf" srcId="{6BA5359D-9F04-430B-A949-74914CE07B9A}" destId="{BDFAC548-F806-4ACF-A928-F4915B7A63F7}" srcOrd="0" destOrd="0" presId="urn:microsoft.com/office/officeart/2005/8/layout/radial5"/>
    <dgm:cxn modelId="{E0A83498-05A9-4CD3-89D0-06654839C004}" type="presParOf" srcId="{0A000ADC-54F7-475D-B2CE-5D33D05A8373}" destId="{5BE81E64-06D2-467C-90E8-18A3C2076185}" srcOrd="6" destOrd="0" presId="urn:microsoft.com/office/officeart/2005/8/layout/radial5"/>
    <dgm:cxn modelId="{42D4BDB4-A09B-42B5-8AE0-D90D8E0C1A84}" type="presParOf" srcId="{0A000ADC-54F7-475D-B2CE-5D33D05A8373}" destId="{D3620FDE-499B-4188-A5F2-BDEABFA2B8C2}" srcOrd="7" destOrd="0" presId="urn:microsoft.com/office/officeart/2005/8/layout/radial5"/>
    <dgm:cxn modelId="{3A687CEB-B451-4B29-8066-818E6453D309}" type="presParOf" srcId="{D3620FDE-499B-4188-A5F2-BDEABFA2B8C2}" destId="{9CD87CD9-3E12-4439-9329-80CAB975F744}" srcOrd="0" destOrd="0" presId="urn:microsoft.com/office/officeart/2005/8/layout/radial5"/>
    <dgm:cxn modelId="{140B26FE-217A-4841-9024-0F15273F4F03}" type="presParOf" srcId="{0A000ADC-54F7-475D-B2CE-5D33D05A8373}" destId="{F145F998-7F1B-41E4-8E10-F4CCF340292B}"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FC92A-3243-4110-8507-B84CE5839F0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02F155C-20B0-4447-A448-C14BF9280736}">
      <dgm:prSet phldrT="[Text]"/>
      <dgm:spPr/>
      <dgm:t>
        <a:bodyPr/>
        <a:lstStyle/>
        <a:p>
          <a:r>
            <a:rPr lang="en-US" b="1"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dirty="0"/>
        </a:p>
      </dgm:t>
    </dgm:pt>
    <dgm:pt modelId="{F270EAF6-329B-4FC4-AD86-41A054C8830F}" type="parTrans" cxnId="{E59C8FEB-86C0-49F5-9417-EDE95DE98FCE}">
      <dgm:prSet/>
      <dgm:spPr/>
      <dgm:t>
        <a:bodyPr/>
        <a:lstStyle/>
        <a:p>
          <a:endParaRPr lang="en-US"/>
        </a:p>
      </dgm:t>
    </dgm:pt>
    <dgm:pt modelId="{EC8CF6D9-73AC-4369-81BB-CB8790DA4C7A}" type="sibTrans" cxnId="{E59C8FEB-86C0-49F5-9417-EDE95DE98FCE}">
      <dgm:prSet/>
      <dgm:spPr/>
      <dgm:t>
        <a:bodyPr/>
        <a:lstStyle/>
        <a:p>
          <a:endParaRPr lang="en-US"/>
        </a:p>
      </dgm:t>
    </dgm:pt>
    <dgm:pt modelId="{43AD508E-7022-4E40-BDCE-F7204ADD5563}" type="asst">
      <dgm:prSet phldrT="[Text]"/>
      <dgm:spPr>
        <a:solidFill>
          <a:schemeClr val="accent4"/>
        </a:solidFill>
        <a:ln>
          <a:solidFill>
            <a:schemeClr val="accent4">
              <a:lumMod val="20000"/>
              <a:lumOff val="80000"/>
            </a:schemeClr>
          </a:solidFill>
        </a:ln>
      </dgm:spPr>
      <dgm:t>
        <a:bodyPr/>
        <a:lstStyle/>
        <a:p>
          <a:r>
            <a:rPr lang="en-US" b="1" dirty="0">
              <a:effectLst/>
              <a:latin typeface="+mn-lt"/>
              <a:cs typeface="Times New Roman" panose="02020603050405020304" pitchFamily="18" charset="0"/>
            </a:rPr>
            <a:t>TT 12/2017/TT-BGDĐT</a:t>
          </a:r>
          <a:endParaRPr lang="en-US" dirty="0"/>
        </a:p>
      </dgm:t>
    </dgm:pt>
    <dgm:pt modelId="{E808E6DF-ECDF-403E-9F8C-2FDF7AD4CD8F}" type="parTrans" cxnId="{B876F5D1-BCD7-483C-A488-C5C59A4581FD}">
      <dgm:prSet/>
      <dgm:spPr/>
      <dgm:t>
        <a:bodyPr/>
        <a:lstStyle/>
        <a:p>
          <a:endParaRPr lang="en-US"/>
        </a:p>
      </dgm:t>
    </dgm:pt>
    <dgm:pt modelId="{82C4069A-7093-48D2-9012-39733142AE1E}" type="sibTrans" cxnId="{B876F5D1-BCD7-483C-A488-C5C59A4581FD}">
      <dgm:prSet/>
      <dgm:spPr/>
      <dgm:t>
        <a:bodyPr/>
        <a:lstStyle/>
        <a:p>
          <a:endParaRPr lang="en-US"/>
        </a:p>
      </dgm:t>
    </dgm:pt>
    <dgm:pt modelId="{7068194A-F686-4189-99E0-ED9FB99C5DE9}">
      <dgm:prSet phldrT="[Text]" custT="1"/>
      <dgm:spPr>
        <a:solidFill>
          <a:srgbClr val="FFFF00"/>
        </a:solidFill>
      </dgm:spPr>
      <dgm:t>
        <a:bodyPr/>
        <a:lstStyle/>
        <a:p>
          <a:r>
            <a:rPr lang="en-US" sz="2200" b="1" kern="1200" dirty="0">
              <a:solidFill>
                <a:srgbClr val="0070C0"/>
              </a:solidFill>
              <a:effectLst/>
              <a:latin typeface="+mn-lt"/>
              <a:cs typeface="Times New Roman" panose="02020603050405020304" pitchFamily="18" charset="0"/>
            </a:rPr>
            <a:t>CV 1668/QLCL-KĐCLGD, 2019,</a:t>
          </a:r>
        </a:p>
        <a:p>
          <a:r>
            <a:rPr lang="en-US" sz="2200" b="1" kern="1200" dirty="0" err="1">
              <a:solidFill>
                <a:srgbClr val="0070C0"/>
              </a:solidFill>
              <a:effectLst/>
              <a:latin typeface="Calibri" panose="020F0502020204030204"/>
              <a:ea typeface="+mn-ea"/>
              <a:cs typeface="Times New Roman" panose="02020603050405020304" pitchFamily="18" charset="0"/>
            </a:rPr>
            <a:t>Bảng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hướng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dẫn</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p>
      </dgm:t>
    </dgm:pt>
    <dgm:pt modelId="{DE46C72A-9121-48F9-9102-82DC59A4C90A}" type="parTrans" cxnId="{F722FA28-38AC-4395-AC6E-898DE33A13ED}">
      <dgm:prSet/>
      <dgm:spPr/>
      <dgm:t>
        <a:bodyPr/>
        <a:lstStyle/>
        <a:p>
          <a:endParaRPr lang="en-US"/>
        </a:p>
      </dgm:t>
    </dgm:pt>
    <dgm:pt modelId="{D3FEA156-3B27-4CB7-8B57-E337ED78B380}" type="sibTrans" cxnId="{F722FA28-38AC-4395-AC6E-898DE33A13ED}">
      <dgm:prSet/>
      <dgm:spPr/>
      <dgm:t>
        <a:bodyPr/>
        <a:lstStyle/>
        <a:p>
          <a:endParaRPr lang="en-US"/>
        </a:p>
      </dgm:t>
    </dgm:pt>
    <dgm:pt modelId="{FEA3627E-C2C3-4A26-9BB3-BD26A0C79B3B}">
      <dgm:prSet phldrT="[Text]"/>
      <dgm:spPr/>
      <dgm:t>
        <a:bodyPr/>
        <a:lstStyle/>
        <a:p>
          <a:r>
            <a:rPr lang="en-US" b="1" dirty="0">
              <a:solidFill>
                <a:srgbClr val="FFFF00"/>
              </a:solidFill>
              <a:effectLst/>
              <a:latin typeface="+mn-lt"/>
              <a:cs typeface="Times New Roman" panose="02020603050405020304" pitchFamily="18" charset="0"/>
            </a:rPr>
            <a:t>768/QLCL-KĐCLGD, </a:t>
          </a:r>
          <a:r>
            <a:rPr lang="en-US" dirty="0"/>
            <a:t>20/4/2018,  </a:t>
          </a:r>
          <a:r>
            <a:rPr lang="en-US" b="1" dirty="0" err="1">
              <a:solidFill>
                <a:srgbClr val="0070C0"/>
              </a:solidFill>
              <a:effectLst/>
              <a:latin typeface="Calibri" panose="020F0502020204030204"/>
              <a:ea typeface="+mn-ea"/>
              <a:cs typeface="Times New Roman" panose="02020603050405020304" pitchFamily="18" charset="0"/>
            </a:rPr>
            <a:t>Bảng</a:t>
          </a:r>
          <a:r>
            <a:rPr lang="en-US" b="1" dirty="0">
              <a:solidFill>
                <a:srgbClr val="0070C0"/>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hướng</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dẫn</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đánh</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giá</a:t>
          </a:r>
          <a:r>
            <a:rPr lang="en-US" b="1" dirty="0">
              <a:solidFill>
                <a:schemeClr val="bg1"/>
              </a:solidFill>
              <a:effectLst/>
              <a:latin typeface="Calibri" panose="020F0502020204030204"/>
              <a:ea typeface="+mn-ea"/>
              <a:cs typeface="Times New Roman" panose="02020603050405020304" pitchFamily="18" charset="0"/>
            </a:rPr>
            <a:t> </a:t>
          </a:r>
          <a:endParaRPr lang="en-US" dirty="0">
            <a:solidFill>
              <a:schemeClr val="bg1"/>
            </a:solidFill>
          </a:endParaRPr>
        </a:p>
      </dgm:t>
    </dgm:pt>
    <dgm:pt modelId="{091BC376-E691-4DF2-A27B-9D3C3E9C17D8}" type="parTrans" cxnId="{B065B7E9-9ADB-4204-9736-C01B4787BBAD}">
      <dgm:prSet/>
      <dgm:spPr/>
      <dgm:t>
        <a:bodyPr/>
        <a:lstStyle/>
        <a:p>
          <a:endParaRPr lang="en-US"/>
        </a:p>
      </dgm:t>
    </dgm:pt>
    <dgm:pt modelId="{5B039B9C-548A-46CF-AE79-65772E4949DB}" type="sibTrans" cxnId="{B065B7E9-9ADB-4204-9736-C01B4787BBAD}">
      <dgm:prSet/>
      <dgm:spPr/>
      <dgm:t>
        <a:bodyPr/>
        <a:lstStyle/>
        <a:p>
          <a:endParaRPr lang="en-US"/>
        </a:p>
      </dgm:t>
    </dgm:pt>
    <dgm:pt modelId="{513F469C-FA3A-465E-977A-AD6273D171FE}">
      <dgm:prSet phldrT="[Text]" custT="1"/>
      <dgm:spPr>
        <a:solidFill>
          <a:srgbClr val="FFFF00"/>
        </a:solidFill>
      </dgm:spPr>
      <dgm:t>
        <a:bodyPr/>
        <a:lstStyle/>
        <a:p>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tự đánh giá </a:t>
          </a:r>
          <a:r>
            <a:rPr lang="en-US" sz="2000" b="1" kern="1200" dirty="0">
              <a:solidFill>
                <a:srgbClr val="00B0F0"/>
              </a:solidFill>
              <a:effectLst/>
              <a:latin typeface="Calibri" panose="020F0502020204030204"/>
              <a:ea typeface="+mn-ea"/>
              <a:cs typeface="Times New Roman" panose="02020603050405020304" pitchFamily="18" charset="0"/>
            </a:rPr>
            <a:t>CSGD ĐH</a:t>
          </a:r>
        </a:p>
      </dgm:t>
    </dgm:pt>
    <dgm:pt modelId="{02363D59-D29C-43F3-8529-975C600C4529}" type="parTrans" cxnId="{FDC89421-133E-4F4B-9A0C-7333F602370A}">
      <dgm:prSet/>
      <dgm:spPr/>
      <dgm:t>
        <a:bodyPr/>
        <a:lstStyle/>
        <a:p>
          <a:endParaRPr lang="en-US"/>
        </a:p>
      </dgm:t>
    </dgm:pt>
    <dgm:pt modelId="{9543F9A7-F8CD-4B81-B300-064758A0CA23}" type="sibTrans" cxnId="{FDC89421-133E-4F4B-9A0C-7333F602370A}">
      <dgm:prSet/>
      <dgm:spPr/>
      <dgm:t>
        <a:bodyPr/>
        <a:lstStyle/>
        <a:p>
          <a:endParaRPr lang="en-US"/>
        </a:p>
      </dgm:t>
    </dgm:pt>
    <dgm:pt modelId="{6C07D7FE-B1AB-4F9B-8D13-A3568800C384}" type="pres">
      <dgm:prSet presAssocID="{FFDFC92A-3243-4110-8507-B84CE5839F04}" presName="hierChild1" presStyleCnt="0">
        <dgm:presLayoutVars>
          <dgm:orgChart val="1"/>
          <dgm:chPref val="1"/>
          <dgm:dir/>
          <dgm:animOne val="branch"/>
          <dgm:animLvl val="lvl"/>
          <dgm:resizeHandles/>
        </dgm:presLayoutVars>
      </dgm:prSet>
      <dgm:spPr/>
      <dgm:t>
        <a:bodyPr/>
        <a:lstStyle/>
        <a:p>
          <a:endParaRPr lang="en-US"/>
        </a:p>
      </dgm:t>
    </dgm:pt>
    <dgm:pt modelId="{D805A0F5-72EA-43AC-B722-584A0FEC6E8A}" type="pres">
      <dgm:prSet presAssocID="{702F155C-20B0-4447-A448-C14BF9280736}" presName="hierRoot1" presStyleCnt="0">
        <dgm:presLayoutVars>
          <dgm:hierBranch val="init"/>
        </dgm:presLayoutVars>
      </dgm:prSet>
      <dgm:spPr/>
    </dgm:pt>
    <dgm:pt modelId="{A69F216E-BBEC-4DB1-A719-7D7897492378}" type="pres">
      <dgm:prSet presAssocID="{702F155C-20B0-4447-A448-C14BF9280736}" presName="rootComposite1" presStyleCnt="0"/>
      <dgm:spPr/>
    </dgm:pt>
    <dgm:pt modelId="{B77BC328-ABF4-4778-8545-E4B0BFCE9F16}" type="pres">
      <dgm:prSet presAssocID="{702F155C-20B0-4447-A448-C14BF9280736}" presName="rootText1" presStyleLbl="node0" presStyleIdx="0" presStyleCnt="1" custScaleX="253729" custScaleY="144332">
        <dgm:presLayoutVars>
          <dgm:chPref val="3"/>
        </dgm:presLayoutVars>
      </dgm:prSet>
      <dgm:spPr/>
      <dgm:t>
        <a:bodyPr/>
        <a:lstStyle/>
        <a:p>
          <a:endParaRPr lang="en-US"/>
        </a:p>
      </dgm:t>
    </dgm:pt>
    <dgm:pt modelId="{026792E7-CD63-4CCC-A39E-3CBE46422F15}" type="pres">
      <dgm:prSet presAssocID="{702F155C-20B0-4447-A448-C14BF9280736}" presName="rootConnector1" presStyleLbl="node1" presStyleIdx="0" presStyleCnt="0"/>
      <dgm:spPr/>
      <dgm:t>
        <a:bodyPr/>
        <a:lstStyle/>
        <a:p>
          <a:endParaRPr lang="en-US"/>
        </a:p>
      </dgm:t>
    </dgm:pt>
    <dgm:pt modelId="{9AB20D89-5CFF-4223-ACB4-D78E46245EE8}" type="pres">
      <dgm:prSet presAssocID="{702F155C-20B0-4447-A448-C14BF9280736}" presName="hierChild2" presStyleCnt="0"/>
      <dgm:spPr/>
    </dgm:pt>
    <dgm:pt modelId="{A7D05877-33EF-4D57-A9A4-17C9B3987E72}" type="pres">
      <dgm:prSet presAssocID="{DE46C72A-9121-48F9-9102-82DC59A4C90A}" presName="Name37" presStyleLbl="parChTrans1D2" presStyleIdx="0" presStyleCnt="4"/>
      <dgm:spPr/>
      <dgm:t>
        <a:bodyPr/>
        <a:lstStyle/>
        <a:p>
          <a:endParaRPr lang="en-US"/>
        </a:p>
      </dgm:t>
    </dgm:pt>
    <dgm:pt modelId="{AB938E17-4B23-4986-ABDC-6B701335EAD6}" type="pres">
      <dgm:prSet presAssocID="{7068194A-F686-4189-99E0-ED9FB99C5DE9}" presName="hierRoot2" presStyleCnt="0">
        <dgm:presLayoutVars>
          <dgm:hierBranch val="init"/>
        </dgm:presLayoutVars>
      </dgm:prSet>
      <dgm:spPr/>
    </dgm:pt>
    <dgm:pt modelId="{AA6BD11A-FADA-4BD0-88A9-B643083C0365}" type="pres">
      <dgm:prSet presAssocID="{7068194A-F686-4189-99E0-ED9FB99C5DE9}" presName="rootComposite" presStyleCnt="0"/>
      <dgm:spPr/>
    </dgm:pt>
    <dgm:pt modelId="{4D12CADE-4147-4782-AF23-8AB9AFE992E8}" type="pres">
      <dgm:prSet presAssocID="{7068194A-F686-4189-99E0-ED9FB99C5DE9}" presName="rootText" presStyleLbl="node2" presStyleIdx="0" presStyleCnt="3" custScaleX="148444">
        <dgm:presLayoutVars>
          <dgm:chPref val="3"/>
        </dgm:presLayoutVars>
      </dgm:prSet>
      <dgm:spPr/>
      <dgm:t>
        <a:bodyPr/>
        <a:lstStyle/>
        <a:p>
          <a:endParaRPr lang="en-US"/>
        </a:p>
      </dgm:t>
    </dgm:pt>
    <dgm:pt modelId="{CF49DE3F-F2DF-4F25-B692-81C444941267}" type="pres">
      <dgm:prSet presAssocID="{7068194A-F686-4189-99E0-ED9FB99C5DE9}" presName="rootConnector" presStyleLbl="node2" presStyleIdx="0" presStyleCnt="3"/>
      <dgm:spPr/>
      <dgm:t>
        <a:bodyPr/>
        <a:lstStyle/>
        <a:p>
          <a:endParaRPr lang="en-US"/>
        </a:p>
      </dgm:t>
    </dgm:pt>
    <dgm:pt modelId="{52D056B0-516E-4E0E-A275-425A334935FA}" type="pres">
      <dgm:prSet presAssocID="{7068194A-F686-4189-99E0-ED9FB99C5DE9}" presName="hierChild4" presStyleCnt="0"/>
      <dgm:spPr/>
    </dgm:pt>
    <dgm:pt modelId="{B6A3DBC6-FD67-4DA4-A07B-94D860857AE5}" type="pres">
      <dgm:prSet presAssocID="{7068194A-F686-4189-99E0-ED9FB99C5DE9}" presName="hierChild5" presStyleCnt="0"/>
      <dgm:spPr/>
    </dgm:pt>
    <dgm:pt modelId="{0EB98652-2423-4134-A008-06AA11177297}" type="pres">
      <dgm:prSet presAssocID="{091BC376-E691-4DF2-A27B-9D3C3E9C17D8}" presName="Name37" presStyleLbl="parChTrans1D2" presStyleIdx="1" presStyleCnt="4"/>
      <dgm:spPr/>
      <dgm:t>
        <a:bodyPr/>
        <a:lstStyle/>
        <a:p>
          <a:endParaRPr lang="en-US"/>
        </a:p>
      </dgm:t>
    </dgm:pt>
    <dgm:pt modelId="{9A25B517-2D05-41C6-8D4B-58334EBAACE8}" type="pres">
      <dgm:prSet presAssocID="{FEA3627E-C2C3-4A26-9BB3-BD26A0C79B3B}" presName="hierRoot2" presStyleCnt="0">
        <dgm:presLayoutVars>
          <dgm:hierBranch val="init"/>
        </dgm:presLayoutVars>
      </dgm:prSet>
      <dgm:spPr/>
    </dgm:pt>
    <dgm:pt modelId="{55D68FD8-3F45-41F3-B220-612320091D27}" type="pres">
      <dgm:prSet presAssocID="{FEA3627E-C2C3-4A26-9BB3-BD26A0C79B3B}" presName="rootComposite" presStyleCnt="0"/>
      <dgm:spPr/>
    </dgm:pt>
    <dgm:pt modelId="{E0D81147-0E78-42A5-BEB4-44870D153886}" type="pres">
      <dgm:prSet presAssocID="{FEA3627E-C2C3-4A26-9BB3-BD26A0C79B3B}" presName="rootText" presStyleLbl="node2" presStyleIdx="1" presStyleCnt="3" custScaleX="134946">
        <dgm:presLayoutVars>
          <dgm:chPref val="3"/>
        </dgm:presLayoutVars>
      </dgm:prSet>
      <dgm:spPr/>
      <dgm:t>
        <a:bodyPr/>
        <a:lstStyle/>
        <a:p>
          <a:endParaRPr lang="en-US"/>
        </a:p>
      </dgm:t>
    </dgm:pt>
    <dgm:pt modelId="{933F6404-64FC-4888-808E-6C1B05BF358F}" type="pres">
      <dgm:prSet presAssocID="{FEA3627E-C2C3-4A26-9BB3-BD26A0C79B3B}" presName="rootConnector" presStyleLbl="node2" presStyleIdx="1" presStyleCnt="3"/>
      <dgm:spPr/>
      <dgm:t>
        <a:bodyPr/>
        <a:lstStyle/>
        <a:p>
          <a:endParaRPr lang="en-US"/>
        </a:p>
      </dgm:t>
    </dgm:pt>
    <dgm:pt modelId="{CB9929C2-704C-4644-95A3-76D8F7670FD7}" type="pres">
      <dgm:prSet presAssocID="{FEA3627E-C2C3-4A26-9BB3-BD26A0C79B3B}" presName="hierChild4" presStyleCnt="0"/>
      <dgm:spPr/>
    </dgm:pt>
    <dgm:pt modelId="{7E1D2EF1-4B83-48B4-87C4-8F4E560EC8F8}" type="pres">
      <dgm:prSet presAssocID="{FEA3627E-C2C3-4A26-9BB3-BD26A0C79B3B}" presName="hierChild5" presStyleCnt="0"/>
      <dgm:spPr/>
    </dgm:pt>
    <dgm:pt modelId="{7CF01A06-AC07-4F14-BBBD-F98602B9FD48}" type="pres">
      <dgm:prSet presAssocID="{02363D59-D29C-43F3-8529-975C600C4529}" presName="Name37" presStyleLbl="parChTrans1D2" presStyleIdx="2" presStyleCnt="4"/>
      <dgm:spPr/>
      <dgm:t>
        <a:bodyPr/>
        <a:lstStyle/>
        <a:p>
          <a:endParaRPr lang="en-US"/>
        </a:p>
      </dgm:t>
    </dgm:pt>
    <dgm:pt modelId="{A15E36DE-3245-42C4-A21C-4C03D80DB2EC}" type="pres">
      <dgm:prSet presAssocID="{513F469C-FA3A-465E-977A-AD6273D171FE}" presName="hierRoot2" presStyleCnt="0">
        <dgm:presLayoutVars>
          <dgm:hierBranch val="init"/>
        </dgm:presLayoutVars>
      </dgm:prSet>
      <dgm:spPr/>
    </dgm:pt>
    <dgm:pt modelId="{1A603FBF-A198-4F5F-99CB-9EC5AEAD845D}" type="pres">
      <dgm:prSet presAssocID="{513F469C-FA3A-465E-977A-AD6273D171FE}" presName="rootComposite" presStyleCnt="0"/>
      <dgm:spPr/>
    </dgm:pt>
    <dgm:pt modelId="{83141FAB-8C88-44ED-8221-840554040888}" type="pres">
      <dgm:prSet presAssocID="{513F469C-FA3A-465E-977A-AD6273D171FE}" presName="rootText" presStyleLbl="node2" presStyleIdx="2" presStyleCnt="3" custScaleX="125081" custLinFactNeighborX="17479" custLinFactNeighborY="-1705">
        <dgm:presLayoutVars>
          <dgm:chPref val="3"/>
        </dgm:presLayoutVars>
      </dgm:prSet>
      <dgm:spPr/>
      <dgm:t>
        <a:bodyPr/>
        <a:lstStyle/>
        <a:p>
          <a:endParaRPr lang="en-US"/>
        </a:p>
      </dgm:t>
    </dgm:pt>
    <dgm:pt modelId="{42C382A8-A0AD-486D-9709-445EDD827D94}" type="pres">
      <dgm:prSet presAssocID="{513F469C-FA3A-465E-977A-AD6273D171FE}" presName="rootConnector" presStyleLbl="node2" presStyleIdx="2" presStyleCnt="3"/>
      <dgm:spPr/>
      <dgm:t>
        <a:bodyPr/>
        <a:lstStyle/>
        <a:p>
          <a:endParaRPr lang="en-US"/>
        </a:p>
      </dgm:t>
    </dgm:pt>
    <dgm:pt modelId="{58E6612B-0E10-4756-A0DC-1C90EDEEFC66}" type="pres">
      <dgm:prSet presAssocID="{513F469C-FA3A-465E-977A-AD6273D171FE}" presName="hierChild4" presStyleCnt="0"/>
      <dgm:spPr/>
    </dgm:pt>
    <dgm:pt modelId="{C9AAAA02-8736-44B0-959D-930785EA00BA}" type="pres">
      <dgm:prSet presAssocID="{513F469C-FA3A-465E-977A-AD6273D171FE}" presName="hierChild5" presStyleCnt="0"/>
      <dgm:spPr/>
    </dgm:pt>
    <dgm:pt modelId="{FD22CDE9-FBFB-4202-8359-0B5D89DB3242}" type="pres">
      <dgm:prSet presAssocID="{702F155C-20B0-4447-A448-C14BF9280736}" presName="hierChild3" presStyleCnt="0"/>
      <dgm:spPr/>
    </dgm:pt>
    <dgm:pt modelId="{ED335423-B2E5-4972-8145-C22FA8936CD2}" type="pres">
      <dgm:prSet presAssocID="{E808E6DF-ECDF-403E-9F8C-2FDF7AD4CD8F}" presName="Name111" presStyleLbl="parChTrans1D2" presStyleIdx="3" presStyleCnt="4"/>
      <dgm:spPr/>
      <dgm:t>
        <a:bodyPr/>
        <a:lstStyle/>
        <a:p>
          <a:endParaRPr lang="en-US"/>
        </a:p>
      </dgm:t>
    </dgm:pt>
    <dgm:pt modelId="{D7E155A9-F621-479B-93F7-23D3C95C39C5}" type="pres">
      <dgm:prSet presAssocID="{43AD508E-7022-4E40-BDCE-F7204ADD5563}" presName="hierRoot3" presStyleCnt="0">
        <dgm:presLayoutVars>
          <dgm:hierBranch val="init"/>
        </dgm:presLayoutVars>
      </dgm:prSet>
      <dgm:spPr/>
    </dgm:pt>
    <dgm:pt modelId="{975CC0A5-4196-40F3-BCF7-BE664822F3A0}" type="pres">
      <dgm:prSet presAssocID="{43AD508E-7022-4E40-BDCE-F7204ADD5563}" presName="rootComposite3" presStyleCnt="0"/>
      <dgm:spPr/>
    </dgm:pt>
    <dgm:pt modelId="{56ED5D4A-B5E5-436C-B93B-14E077FE796E}" type="pres">
      <dgm:prSet presAssocID="{43AD508E-7022-4E40-BDCE-F7204ADD5563}" presName="rootText3" presStyleLbl="asst1" presStyleIdx="0" presStyleCnt="1" custScaleX="146949" custScaleY="91018">
        <dgm:presLayoutVars>
          <dgm:chPref val="3"/>
        </dgm:presLayoutVars>
      </dgm:prSet>
      <dgm:spPr/>
      <dgm:t>
        <a:bodyPr/>
        <a:lstStyle/>
        <a:p>
          <a:endParaRPr lang="en-US"/>
        </a:p>
      </dgm:t>
    </dgm:pt>
    <dgm:pt modelId="{8E5CCA38-1581-47A9-BED8-381B2927FF87}" type="pres">
      <dgm:prSet presAssocID="{43AD508E-7022-4E40-BDCE-F7204ADD5563}" presName="rootConnector3" presStyleLbl="asst1" presStyleIdx="0" presStyleCnt="1"/>
      <dgm:spPr/>
      <dgm:t>
        <a:bodyPr/>
        <a:lstStyle/>
        <a:p>
          <a:endParaRPr lang="en-US"/>
        </a:p>
      </dgm:t>
    </dgm:pt>
    <dgm:pt modelId="{229793CE-D073-4AB1-B336-46BA25F4CDBC}" type="pres">
      <dgm:prSet presAssocID="{43AD508E-7022-4E40-BDCE-F7204ADD5563}" presName="hierChild6" presStyleCnt="0"/>
      <dgm:spPr/>
    </dgm:pt>
    <dgm:pt modelId="{D8F0D6C6-5417-4520-AF9D-26A39163014C}" type="pres">
      <dgm:prSet presAssocID="{43AD508E-7022-4E40-BDCE-F7204ADD5563}" presName="hierChild7" presStyleCnt="0"/>
      <dgm:spPr/>
    </dgm:pt>
  </dgm:ptLst>
  <dgm:cxnLst>
    <dgm:cxn modelId="{C451D025-EFA3-4FBE-BF5C-EC314FF569CD}" type="presOf" srcId="{02363D59-D29C-43F3-8529-975C600C4529}" destId="{7CF01A06-AC07-4F14-BBBD-F98602B9FD48}" srcOrd="0" destOrd="0" presId="urn:microsoft.com/office/officeart/2005/8/layout/orgChart1"/>
    <dgm:cxn modelId="{7F94ADED-0A03-4A87-A4D6-ACA1AAC528C2}" type="presOf" srcId="{DE46C72A-9121-48F9-9102-82DC59A4C90A}" destId="{A7D05877-33EF-4D57-A9A4-17C9B3987E72}" srcOrd="0" destOrd="0" presId="urn:microsoft.com/office/officeart/2005/8/layout/orgChart1"/>
    <dgm:cxn modelId="{212AD67F-A89F-444E-ADD8-23F6E4CA931A}" type="presOf" srcId="{43AD508E-7022-4E40-BDCE-F7204ADD5563}" destId="{56ED5D4A-B5E5-436C-B93B-14E077FE796E}" srcOrd="0" destOrd="0" presId="urn:microsoft.com/office/officeart/2005/8/layout/orgChart1"/>
    <dgm:cxn modelId="{B065B7E9-9ADB-4204-9736-C01B4787BBAD}" srcId="{702F155C-20B0-4447-A448-C14BF9280736}" destId="{FEA3627E-C2C3-4A26-9BB3-BD26A0C79B3B}" srcOrd="2" destOrd="0" parTransId="{091BC376-E691-4DF2-A27B-9D3C3E9C17D8}" sibTransId="{5B039B9C-548A-46CF-AE79-65772E4949DB}"/>
    <dgm:cxn modelId="{BFBCABBA-AD6C-433C-BA9F-BCB2E789BB50}" type="presOf" srcId="{E808E6DF-ECDF-403E-9F8C-2FDF7AD4CD8F}" destId="{ED335423-B2E5-4972-8145-C22FA8936CD2}" srcOrd="0" destOrd="0" presId="urn:microsoft.com/office/officeart/2005/8/layout/orgChart1"/>
    <dgm:cxn modelId="{F722FA28-38AC-4395-AC6E-898DE33A13ED}" srcId="{702F155C-20B0-4447-A448-C14BF9280736}" destId="{7068194A-F686-4189-99E0-ED9FB99C5DE9}" srcOrd="1" destOrd="0" parTransId="{DE46C72A-9121-48F9-9102-82DC59A4C90A}" sibTransId="{D3FEA156-3B27-4CB7-8B57-E337ED78B380}"/>
    <dgm:cxn modelId="{FDC89421-133E-4F4B-9A0C-7333F602370A}" srcId="{702F155C-20B0-4447-A448-C14BF9280736}" destId="{513F469C-FA3A-465E-977A-AD6273D171FE}" srcOrd="3" destOrd="0" parTransId="{02363D59-D29C-43F3-8529-975C600C4529}" sibTransId="{9543F9A7-F8CD-4B81-B300-064758A0CA23}"/>
    <dgm:cxn modelId="{06A92654-D59F-4379-B6C3-053855AA25E5}" type="presOf" srcId="{513F469C-FA3A-465E-977A-AD6273D171FE}" destId="{83141FAB-8C88-44ED-8221-840554040888}" srcOrd="0" destOrd="0" presId="urn:microsoft.com/office/officeart/2005/8/layout/orgChart1"/>
    <dgm:cxn modelId="{BF2EDCD8-9B1F-4F71-A118-E3D7F5955952}" type="presOf" srcId="{FFDFC92A-3243-4110-8507-B84CE5839F04}" destId="{6C07D7FE-B1AB-4F9B-8D13-A3568800C384}" srcOrd="0" destOrd="0" presId="urn:microsoft.com/office/officeart/2005/8/layout/orgChart1"/>
    <dgm:cxn modelId="{A87599FC-0435-4782-9190-BC73BD2D365F}" type="presOf" srcId="{FEA3627E-C2C3-4A26-9BB3-BD26A0C79B3B}" destId="{E0D81147-0E78-42A5-BEB4-44870D153886}" srcOrd="0" destOrd="0" presId="urn:microsoft.com/office/officeart/2005/8/layout/orgChart1"/>
    <dgm:cxn modelId="{CE296701-C30F-4568-B0B2-91CDC57BEC28}" type="presOf" srcId="{513F469C-FA3A-465E-977A-AD6273D171FE}" destId="{42C382A8-A0AD-486D-9709-445EDD827D94}" srcOrd="1" destOrd="0" presId="urn:microsoft.com/office/officeart/2005/8/layout/orgChart1"/>
    <dgm:cxn modelId="{76BD2691-1A24-4341-8BE7-F6F84A7575B8}" type="presOf" srcId="{702F155C-20B0-4447-A448-C14BF9280736}" destId="{026792E7-CD63-4CCC-A39E-3CBE46422F15}" srcOrd="1" destOrd="0" presId="urn:microsoft.com/office/officeart/2005/8/layout/orgChart1"/>
    <dgm:cxn modelId="{DBEAE92C-96EF-42E7-AEAA-EC21FA96FCB5}" type="presOf" srcId="{7068194A-F686-4189-99E0-ED9FB99C5DE9}" destId="{4D12CADE-4147-4782-AF23-8AB9AFE992E8}" srcOrd="0" destOrd="0" presId="urn:microsoft.com/office/officeart/2005/8/layout/orgChart1"/>
    <dgm:cxn modelId="{88A7511A-C822-4A8D-972D-CB2760A864FE}" type="presOf" srcId="{43AD508E-7022-4E40-BDCE-F7204ADD5563}" destId="{8E5CCA38-1581-47A9-BED8-381B2927FF87}" srcOrd="1" destOrd="0" presId="urn:microsoft.com/office/officeart/2005/8/layout/orgChart1"/>
    <dgm:cxn modelId="{E59C8FEB-86C0-49F5-9417-EDE95DE98FCE}" srcId="{FFDFC92A-3243-4110-8507-B84CE5839F04}" destId="{702F155C-20B0-4447-A448-C14BF9280736}" srcOrd="0" destOrd="0" parTransId="{F270EAF6-329B-4FC4-AD86-41A054C8830F}" sibTransId="{EC8CF6D9-73AC-4369-81BB-CB8790DA4C7A}"/>
    <dgm:cxn modelId="{F33AAE13-0AA0-493D-B70F-760F0D4F716A}" type="presOf" srcId="{7068194A-F686-4189-99E0-ED9FB99C5DE9}" destId="{CF49DE3F-F2DF-4F25-B692-81C444941267}" srcOrd="1" destOrd="0" presId="urn:microsoft.com/office/officeart/2005/8/layout/orgChart1"/>
    <dgm:cxn modelId="{B876F5D1-BCD7-483C-A488-C5C59A4581FD}" srcId="{702F155C-20B0-4447-A448-C14BF9280736}" destId="{43AD508E-7022-4E40-BDCE-F7204ADD5563}" srcOrd="0" destOrd="0" parTransId="{E808E6DF-ECDF-403E-9F8C-2FDF7AD4CD8F}" sibTransId="{82C4069A-7093-48D2-9012-39733142AE1E}"/>
    <dgm:cxn modelId="{6497071E-1EE6-4DDA-A9B0-CEE3BC8908A2}" type="presOf" srcId="{702F155C-20B0-4447-A448-C14BF9280736}" destId="{B77BC328-ABF4-4778-8545-E4B0BFCE9F16}" srcOrd="0" destOrd="0" presId="urn:microsoft.com/office/officeart/2005/8/layout/orgChart1"/>
    <dgm:cxn modelId="{B5FD4BCF-90D3-434E-A79E-DA2563882396}" type="presOf" srcId="{091BC376-E691-4DF2-A27B-9D3C3E9C17D8}" destId="{0EB98652-2423-4134-A008-06AA11177297}" srcOrd="0" destOrd="0" presId="urn:microsoft.com/office/officeart/2005/8/layout/orgChart1"/>
    <dgm:cxn modelId="{5D685D58-5281-43B4-866A-0FF9499F97E6}" type="presOf" srcId="{FEA3627E-C2C3-4A26-9BB3-BD26A0C79B3B}" destId="{933F6404-64FC-4888-808E-6C1B05BF358F}" srcOrd="1" destOrd="0" presId="urn:microsoft.com/office/officeart/2005/8/layout/orgChart1"/>
    <dgm:cxn modelId="{05FE4A25-8673-4998-AF50-604B1EA38303}" type="presParOf" srcId="{6C07D7FE-B1AB-4F9B-8D13-A3568800C384}" destId="{D805A0F5-72EA-43AC-B722-584A0FEC6E8A}" srcOrd="0" destOrd="0" presId="urn:microsoft.com/office/officeart/2005/8/layout/orgChart1"/>
    <dgm:cxn modelId="{2A52AFF0-61E5-4B72-AE7A-FF79E89CEEE8}" type="presParOf" srcId="{D805A0F5-72EA-43AC-B722-584A0FEC6E8A}" destId="{A69F216E-BBEC-4DB1-A719-7D7897492378}" srcOrd="0" destOrd="0" presId="urn:microsoft.com/office/officeart/2005/8/layout/orgChart1"/>
    <dgm:cxn modelId="{7956EF72-F3A7-49AF-8191-B870B4593193}" type="presParOf" srcId="{A69F216E-BBEC-4DB1-A719-7D7897492378}" destId="{B77BC328-ABF4-4778-8545-E4B0BFCE9F16}" srcOrd="0" destOrd="0" presId="urn:microsoft.com/office/officeart/2005/8/layout/orgChart1"/>
    <dgm:cxn modelId="{1E5756C9-A049-4262-AAE5-38E0ECA01356}" type="presParOf" srcId="{A69F216E-BBEC-4DB1-A719-7D7897492378}" destId="{026792E7-CD63-4CCC-A39E-3CBE46422F15}" srcOrd="1" destOrd="0" presId="urn:microsoft.com/office/officeart/2005/8/layout/orgChart1"/>
    <dgm:cxn modelId="{5552C410-A2B8-4EDF-AC15-1F3EA5FDC842}" type="presParOf" srcId="{D805A0F5-72EA-43AC-B722-584A0FEC6E8A}" destId="{9AB20D89-5CFF-4223-ACB4-D78E46245EE8}" srcOrd="1" destOrd="0" presId="urn:microsoft.com/office/officeart/2005/8/layout/orgChart1"/>
    <dgm:cxn modelId="{BBD91681-EDE6-47B2-867F-863AD21EC355}" type="presParOf" srcId="{9AB20D89-5CFF-4223-ACB4-D78E46245EE8}" destId="{A7D05877-33EF-4D57-A9A4-17C9B3987E72}" srcOrd="0" destOrd="0" presId="urn:microsoft.com/office/officeart/2005/8/layout/orgChart1"/>
    <dgm:cxn modelId="{F5697AF4-8564-4ECF-9329-44FD8CC4116E}" type="presParOf" srcId="{9AB20D89-5CFF-4223-ACB4-D78E46245EE8}" destId="{AB938E17-4B23-4986-ABDC-6B701335EAD6}" srcOrd="1" destOrd="0" presId="urn:microsoft.com/office/officeart/2005/8/layout/orgChart1"/>
    <dgm:cxn modelId="{B749DD75-1A7F-4BBF-9BEC-456F648A9E72}" type="presParOf" srcId="{AB938E17-4B23-4986-ABDC-6B701335EAD6}" destId="{AA6BD11A-FADA-4BD0-88A9-B643083C0365}" srcOrd="0" destOrd="0" presId="urn:microsoft.com/office/officeart/2005/8/layout/orgChart1"/>
    <dgm:cxn modelId="{EEFB9A48-2AF2-4E83-8BFC-D68D5E5B3616}" type="presParOf" srcId="{AA6BD11A-FADA-4BD0-88A9-B643083C0365}" destId="{4D12CADE-4147-4782-AF23-8AB9AFE992E8}" srcOrd="0" destOrd="0" presId="urn:microsoft.com/office/officeart/2005/8/layout/orgChart1"/>
    <dgm:cxn modelId="{4E74ED32-E2F4-4706-A7F7-198A7D8FD3B4}" type="presParOf" srcId="{AA6BD11A-FADA-4BD0-88A9-B643083C0365}" destId="{CF49DE3F-F2DF-4F25-B692-81C444941267}" srcOrd="1" destOrd="0" presId="urn:microsoft.com/office/officeart/2005/8/layout/orgChart1"/>
    <dgm:cxn modelId="{E24E7F31-BEBA-48BD-A40C-41B5D5AEEB75}" type="presParOf" srcId="{AB938E17-4B23-4986-ABDC-6B701335EAD6}" destId="{52D056B0-516E-4E0E-A275-425A334935FA}" srcOrd="1" destOrd="0" presId="urn:microsoft.com/office/officeart/2005/8/layout/orgChart1"/>
    <dgm:cxn modelId="{2DEA3F50-6168-43DA-96BE-15579D78A471}" type="presParOf" srcId="{AB938E17-4B23-4986-ABDC-6B701335EAD6}" destId="{B6A3DBC6-FD67-4DA4-A07B-94D860857AE5}" srcOrd="2" destOrd="0" presId="urn:microsoft.com/office/officeart/2005/8/layout/orgChart1"/>
    <dgm:cxn modelId="{12E06E37-A235-46B5-8746-CCDF13230294}" type="presParOf" srcId="{9AB20D89-5CFF-4223-ACB4-D78E46245EE8}" destId="{0EB98652-2423-4134-A008-06AA11177297}" srcOrd="2" destOrd="0" presId="urn:microsoft.com/office/officeart/2005/8/layout/orgChart1"/>
    <dgm:cxn modelId="{68F93F0A-E439-4FC9-868E-3C070D7AB255}" type="presParOf" srcId="{9AB20D89-5CFF-4223-ACB4-D78E46245EE8}" destId="{9A25B517-2D05-41C6-8D4B-58334EBAACE8}" srcOrd="3" destOrd="0" presId="urn:microsoft.com/office/officeart/2005/8/layout/orgChart1"/>
    <dgm:cxn modelId="{2F983D6B-2C88-4FB2-9A14-ACF85E005BA3}" type="presParOf" srcId="{9A25B517-2D05-41C6-8D4B-58334EBAACE8}" destId="{55D68FD8-3F45-41F3-B220-612320091D27}" srcOrd="0" destOrd="0" presId="urn:microsoft.com/office/officeart/2005/8/layout/orgChart1"/>
    <dgm:cxn modelId="{92CC9F2D-6647-41D8-A320-C86840FF3D57}" type="presParOf" srcId="{55D68FD8-3F45-41F3-B220-612320091D27}" destId="{E0D81147-0E78-42A5-BEB4-44870D153886}" srcOrd="0" destOrd="0" presId="urn:microsoft.com/office/officeart/2005/8/layout/orgChart1"/>
    <dgm:cxn modelId="{12CE144D-FE0F-4B9E-B8A8-2729E7274CFF}" type="presParOf" srcId="{55D68FD8-3F45-41F3-B220-612320091D27}" destId="{933F6404-64FC-4888-808E-6C1B05BF358F}" srcOrd="1" destOrd="0" presId="urn:microsoft.com/office/officeart/2005/8/layout/orgChart1"/>
    <dgm:cxn modelId="{FDE55FC0-FC63-40E6-962A-564C71798CBB}" type="presParOf" srcId="{9A25B517-2D05-41C6-8D4B-58334EBAACE8}" destId="{CB9929C2-704C-4644-95A3-76D8F7670FD7}" srcOrd="1" destOrd="0" presId="urn:microsoft.com/office/officeart/2005/8/layout/orgChart1"/>
    <dgm:cxn modelId="{46A77923-B045-43AE-811D-D66BB91B3003}" type="presParOf" srcId="{9A25B517-2D05-41C6-8D4B-58334EBAACE8}" destId="{7E1D2EF1-4B83-48B4-87C4-8F4E560EC8F8}" srcOrd="2" destOrd="0" presId="urn:microsoft.com/office/officeart/2005/8/layout/orgChart1"/>
    <dgm:cxn modelId="{686F6093-A33B-48F4-AE26-805D37AEAF1E}" type="presParOf" srcId="{9AB20D89-5CFF-4223-ACB4-D78E46245EE8}" destId="{7CF01A06-AC07-4F14-BBBD-F98602B9FD48}" srcOrd="4" destOrd="0" presId="urn:microsoft.com/office/officeart/2005/8/layout/orgChart1"/>
    <dgm:cxn modelId="{CA612AA6-9376-48CC-B761-86A70254D9FB}" type="presParOf" srcId="{9AB20D89-5CFF-4223-ACB4-D78E46245EE8}" destId="{A15E36DE-3245-42C4-A21C-4C03D80DB2EC}" srcOrd="5" destOrd="0" presId="urn:microsoft.com/office/officeart/2005/8/layout/orgChart1"/>
    <dgm:cxn modelId="{93396328-DD49-4B3C-9629-8A481C7057A9}" type="presParOf" srcId="{A15E36DE-3245-42C4-A21C-4C03D80DB2EC}" destId="{1A603FBF-A198-4F5F-99CB-9EC5AEAD845D}" srcOrd="0" destOrd="0" presId="urn:microsoft.com/office/officeart/2005/8/layout/orgChart1"/>
    <dgm:cxn modelId="{8770C363-AE90-4D77-84E3-347D6003CB55}" type="presParOf" srcId="{1A603FBF-A198-4F5F-99CB-9EC5AEAD845D}" destId="{83141FAB-8C88-44ED-8221-840554040888}" srcOrd="0" destOrd="0" presId="urn:microsoft.com/office/officeart/2005/8/layout/orgChart1"/>
    <dgm:cxn modelId="{1B98DA42-5FED-497D-892D-9962464F34EF}" type="presParOf" srcId="{1A603FBF-A198-4F5F-99CB-9EC5AEAD845D}" destId="{42C382A8-A0AD-486D-9709-445EDD827D94}" srcOrd="1" destOrd="0" presId="urn:microsoft.com/office/officeart/2005/8/layout/orgChart1"/>
    <dgm:cxn modelId="{CA3C156C-035C-463D-83C0-E9DFED71AF31}" type="presParOf" srcId="{A15E36DE-3245-42C4-A21C-4C03D80DB2EC}" destId="{58E6612B-0E10-4756-A0DC-1C90EDEEFC66}" srcOrd="1" destOrd="0" presId="urn:microsoft.com/office/officeart/2005/8/layout/orgChart1"/>
    <dgm:cxn modelId="{CF3BD66F-19C3-4D45-BF0A-E8A7F1027F08}" type="presParOf" srcId="{A15E36DE-3245-42C4-A21C-4C03D80DB2EC}" destId="{C9AAAA02-8736-44B0-959D-930785EA00BA}" srcOrd="2" destOrd="0" presId="urn:microsoft.com/office/officeart/2005/8/layout/orgChart1"/>
    <dgm:cxn modelId="{4216DCDA-C65B-412B-89F2-A89949D9E0F9}" type="presParOf" srcId="{D805A0F5-72EA-43AC-B722-584A0FEC6E8A}" destId="{FD22CDE9-FBFB-4202-8359-0B5D89DB3242}" srcOrd="2" destOrd="0" presId="urn:microsoft.com/office/officeart/2005/8/layout/orgChart1"/>
    <dgm:cxn modelId="{4EFC1C15-FAC2-4D2D-82C0-7E5AF499365D}" type="presParOf" srcId="{FD22CDE9-FBFB-4202-8359-0B5D89DB3242}" destId="{ED335423-B2E5-4972-8145-C22FA8936CD2}" srcOrd="0" destOrd="0" presId="urn:microsoft.com/office/officeart/2005/8/layout/orgChart1"/>
    <dgm:cxn modelId="{EC9AF47A-2CE5-4AC2-81B8-FEDD618874B2}" type="presParOf" srcId="{FD22CDE9-FBFB-4202-8359-0B5D89DB3242}" destId="{D7E155A9-F621-479B-93F7-23D3C95C39C5}" srcOrd="1" destOrd="0" presId="urn:microsoft.com/office/officeart/2005/8/layout/orgChart1"/>
    <dgm:cxn modelId="{BC07909F-C624-4591-A393-ADC9EB89FC73}" type="presParOf" srcId="{D7E155A9-F621-479B-93F7-23D3C95C39C5}" destId="{975CC0A5-4196-40F3-BCF7-BE664822F3A0}" srcOrd="0" destOrd="0" presId="urn:microsoft.com/office/officeart/2005/8/layout/orgChart1"/>
    <dgm:cxn modelId="{F202086C-E9C0-49D5-AFF7-0555C45BE887}" type="presParOf" srcId="{975CC0A5-4196-40F3-BCF7-BE664822F3A0}" destId="{56ED5D4A-B5E5-436C-B93B-14E077FE796E}" srcOrd="0" destOrd="0" presId="urn:microsoft.com/office/officeart/2005/8/layout/orgChart1"/>
    <dgm:cxn modelId="{1E8FDC2C-D526-404D-8275-F0A094A6C964}" type="presParOf" srcId="{975CC0A5-4196-40F3-BCF7-BE664822F3A0}" destId="{8E5CCA38-1581-47A9-BED8-381B2927FF87}" srcOrd="1" destOrd="0" presId="urn:microsoft.com/office/officeart/2005/8/layout/orgChart1"/>
    <dgm:cxn modelId="{322AACBC-B7FC-4D42-B152-CB2DBE1BBAA7}" type="presParOf" srcId="{D7E155A9-F621-479B-93F7-23D3C95C39C5}" destId="{229793CE-D073-4AB1-B336-46BA25F4CDBC}" srcOrd="1" destOrd="0" presId="urn:microsoft.com/office/officeart/2005/8/layout/orgChart1"/>
    <dgm:cxn modelId="{FE4B85EB-94F7-4E86-8ABD-39DFCF04850B}" type="presParOf" srcId="{D7E155A9-F621-479B-93F7-23D3C95C39C5}" destId="{D8F0D6C6-5417-4520-AF9D-26A39163014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CDBAD2-3207-441A-901F-08B50E42153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78DFDF5A-2D68-4DC0-8EEF-76511EAC5BB1}">
      <dgm:prSet phldrT="[Text]"/>
      <dgm:spPr/>
      <dgm:t>
        <a:bodyPr/>
        <a:lstStyle/>
        <a:p>
          <a:endParaRPr lang="en-US" dirty="0"/>
        </a:p>
      </dgm:t>
    </dgm:pt>
    <dgm:pt modelId="{A5FA114E-1702-4E9E-B379-AC612D9E4959}" type="sibTrans" cxnId="{A25BB396-D4AA-45B4-BE01-13B0C8FEB95D}">
      <dgm:prSet/>
      <dgm:spPr/>
      <dgm:t>
        <a:bodyPr/>
        <a:lstStyle/>
        <a:p>
          <a:endParaRPr lang="en-US"/>
        </a:p>
      </dgm:t>
    </dgm:pt>
    <dgm:pt modelId="{7B5455BE-0983-4F91-866D-F76BB13A1E92}" type="parTrans" cxnId="{A25BB396-D4AA-45B4-BE01-13B0C8FEB95D}">
      <dgm:prSet/>
      <dgm:spPr/>
      <dgm:t>
        <a:bodyPr/>
        <a:lstStyle/>
        <a:p>
          <a:endParaRPr lang="en-US"/>
        </a:p>
      </dgm:t>
    </dgm:pt>
    <dgm:pt modelId="{29695D0E-9B20-42D1-B735-81CCD7FE0CF6}">
      <dgm:prSet custT="1"/>
      <dgm:spPr/>
      <dgm:t>
        <a:bodyPr/>
        <a:lstStyle/>
        <a:p>
          <a:r>
            <a:rPr lang="en-US" sz="2000" dirty="0"/>
            <a:t>QĐ 57/2015/QĐ-</a:t>
          </a:r>
          <a:r>
            <a:rPr lang="en-US" sz="2000" dirty="0" err="1"/>
            <a:t>TTg</a:t>
          </a:r>
          <a:r>
            <a:rPr lang="en-US" sz="2000" dirty="0"/>
            <a:t>, </a:t>
          </a:r>
          <a:r>
            <a:rPr lang="en-US" sz="2000" i="1" dirty="0"/>
            <a:t>16/</a:t>
          </a:r>
          <a:r>
            <a:rPr lang="vi-VN" sz="2000" i="1" dirty="0"/>
            <a:t> </a:t>
          </a:r>
          <a:r>
            <a:rPr lang="en-US" sz="2000" i="1" dirty="0"/>
            <a:t>11/2015, </a:t>
          </a:r>
          <a:r>
            <a:rPr lang="en-US" sz="2000" dirty="0"/>
            <a:t>Q</a:t>
          </a:r>
          <a:r>
            <a:rPr lang="vi-VN" sz="2000" dirty="0"/>
            <a:t>uy định chính sách đối với hoạt động tình nguyện </a:t>
          </a:r>
          <a:r>
            <a:rPr lang="en-US" sz="2400" dirty="0"/>
            <a:t>…</a:t>
          </a:r>
        </a:p>
      </dgm:t>
    </dgm:pt>
    <dgm:pt modelId="{22474018-488A-4484-A453-7E6B35CA806F}" type="parTrans" cxnId="{A1CDCF6B-B25C-4E69-80F3-E59C9FCA28E2}">
      <dgm:prSet/>
      <dgm:spPr/>
      <dgm:t>
        <a:bodyPr/>
        <a:lstStyle/>
        <a:p>
          <a:endParaRPr lang="en-US"/>
        </a:p>
      </dgm:t>
    </dgm:pt>
    <dgm:pt modelId="{FBDCB9F4-06AB-401A-9D90-17DE6F32BDE7}" type="sibTrans" cxnId="{A1CDCF6B-B25C-4E69-80F3-E59C9FCA28E2}">
      <dgm:prSet/>
      <dgm:spPr/>
      <dgm:t>
        <a:bodyPr/>
        <a:lstStyle/>
        <a:p>
          <a:endParaRPr lang="en-US"/>
        </a:p>
      </dgm:t>
    </dgm:pt>
    <dgm:pt modelId="{2C9213D4-222B-4793-B142-14F66AE4A4E5}">
      <dgm:prSet custT="1"/>
      <dgm:spPr/>
      <dgm:t>
        <a:bodyPr/>
        <a:lstStyle/>
        <a:p>
          <a:endParaRPr lang="en-US" sz="2000" b="1" dirty="0"/>
        </a:p>
        <a:p>
          <a:r>
            <a:rPr lang="en-US" sz="2000" b="1" dirty="0"/>
            <a:t>NĐ 17/2021/NĐ-CP,</a:t>
          </a:r>
          <a:r>
            <a:rPr lang="vi-VN" sz="2000" b="1" i="1" dirty="0"/>
            <a:t> 09</a:t>
          </a:r>
          <a:r>
            <a:rPr lang="en-US" sz="2000" b="1" i="1" dirty="0"/>
            <a:t>/</a:t>
          </a:r>
          <a:r>
            <a:rPr lang="vi-VN" sz="2000" b="1" i="1" dirty="0"/>
            <a:t>3</a:t>
          </a:r>
          <a:r>
            <a:rPr lang="en-US" sz="2000" b="1" i="1" dirty="0"/>
            <a:t>/2</a:t>
          </a:r>
          <a:r>
            <a:rPr lang="vi-VN" sz="2000" b="1" i="1" dirty="0"/>
            <a:t>021</a:t>
          </a:r>
          <a:r>
            <a:rPr lang="en-US" sz="2000" b="1" i="1" dirty="0"/>
            <a:t>, </a:t>
          </a:r>
          <a:r>
            <a:rPr lang="en-US" sz="2000" b="1" dirty="0" err="1"/>
            <a:t>quy</a:t>
          </a:r>
          <a:r>
            <a:rPr lang="en-US" sz="2000" b="1" dirty="0"/>
            <a:t> </a:t>
          </a:r>
          <a:r>
            <a:rPr lang="en-US" sz="2000" b="1" dirty="0" err="1"/>
            <a:t>định</a:t>
          </a:r>
          <a:r>
            <a:rPr lang="en-US" sz="2000" b="1" dirty="0"/>
            <a:t> </a:t>
          </a:r>
          <a:r>
            <a:rPr lang="en-US" sz="2000" b="1" dirty="0" err="1"/>
            <a:t>chính</a:t>
          </a:r>
          <a:r>
            <a:rPr lang="en-US" sz="2000" b="1" dirty="0"/>
            <a:t> </a:t>
          </a:r>
          <a:r>
            <a:rPr lang="en-US" sz="2000" b="1" dirty="0" err="1"/>
            <a:t>sách</a:t>
          </a:r>
          <a:r>
            <a:rPr lang="en-US" sz="2000" b="1" dirty="0"/>
            <a:t> </a:t>
          </a:r>
          <a:r>
            <a:rPr lang="en-US" sz="2000" b="1" dirty="0" err="1"/>
            <a:t>đối</a:t>
          </a:r>
          <a:r>
            <a:rPr lang="en-US" sz="2000" b="1" dirty="0"/>
            <a:t> </a:t>
          </a:r>
          <a:r>
            <a:rPr lang="en-US" sz="2000" b="1" dirty="0" err="1"/>
            <a:t>với</a:t>
          </a:r>
          <a:r>
            <a:rPr lang="en-US" sz="2000" b="1" dirty="0"/>
            <a:t> </a:t>
          </a:r>
          <a:r>
            <a:rPr lang="en-US" sz="2000" b="1" dirty="0" err="1"/>
            <a:t>thanh</a:t>
          </a:r>
          <a:r>
            <a:rPr lang="en-US" sz="2000" b="1" dirty="0"/>
            <a:t> </a:t>
          </a:r>
          <a:r>
            <a:rPr lang="en-US" sz="2000" b="1" dirty="0" err="1"/>
            <a:t>niên</a:t>
          </a:r>
          <a:r>
            <a:rPr lang="en-US" sz="2000" b="1" dirty="0"/>
            <a:t> </a:t>
          </a:r>
          <a:r>
            <a:rPr lang="en-US" sz="2000" b="1" dirty="0" err="1"/>
            <a:t>xung</a:t>
          </a:r>
          <a:r>
            <a:rPr lang="en-US" sz="2000" b="1" dirty="0"/>
            <a:t> </a:t>
          </a:r>
          <a:r>
            <a:rPr lang="en-US" sz="2000" b="1" dirty="0" err="1"/>
            <a:t>phong</a:t>
          </a:r>
          <a:r>
            <a:rPr lang="en-US" sz="2000" b="1" dirty="0"/>
            <a:t>, </a:t>
          </a:r>
          <a:r>
            <a:rPr lang="en-US" sz="2000" b="1" dirty="0" err="1"/>
            <a:t>thanh</a:t>
          </a:r>
          <a:r>
            <a:rPr lang="en-US" sz="2000" b="1" dirty="0"/>
            <a:t> </a:t>
          </a:r>
          <a:r>
            <a:rPr lang="en-US" sz="2000" b="1" dirty="0" err="1"/>
            <a:t>niên</a:t>
          </a:r>
          <a:r>
            <a:rPr lang="en-US" sz="2000" b="1" dirty="0"/>
            <a:t> </a:t>
          </a:r>
          <a:r>
            <a:rPr lang="en-US" sz="2000" b="1" dirty="0" err="1"/>
            <a:t>tình</a:t>
          </a:r>
          <a:r>
            <a:rPr lang="en-US" sz="2000" b="1" dirty="0"/>
            <a:t> </a:t>
          </a:r>
          <a:r>
            <a:rPr lang="en-US" sz="2000" b="1" dirty="0" err="1"/>
            <a:t>nguyện</a:t>
          </a:r>
          <a:r>
            <a:rPr lang="en-US" sz="2000" b="1" dirty="0"/>
            <a:t> …</a:t>
          </a:r>
        </a:p>
      </dgm:t>
    </dgm:pt>
    <dgm:pt modelId="{45F8EB5C-B550-4036-A7B2-414D9F403229}" type="parTrans" cxnId="{0BBE12B2-38F3-4478-9496-D828B406B2C0}">
      <dgm:prSet/>
      <dgm:spPr/>
      <dgm:t>
        <a:bodyPr/>
        <a:lstStyle/>
        <a:p>
          <a:endParaRPr lang="en-US"/>
        </a:p>
      </dgm:t>
    </dgm:pt>
    <dgm:pt modelId="{90B0D579-2E83-4E60-8AC8-C6BF8076AE11}" type="sibTrans" cxnId="{0BBE12B2-38F3-4478-9496-D828B406B2C0}">
      <dgm:prSet/>
      <dgm:spPr/>
      <dgm:t>
        <a:bodyPr/>
        <a:lstStyle/>
        <a:p>
          <a:endParaRPr lang="en-US"/>
        </a:p>
      </dgm:t>
    </dgm:pt>
    <dgm:pt modelId="{6996797C-0F77-4F2A-917E-2751EFB09E3C}">
      <dgm:prSet custT="1"/>
      <dgm:spPr/>
      <dgm:t>
        <a:bodyPr/>
        <a:lstStyle/>
        <a:p>
          <a:r>
            <a:rPr lang="en-US" sz="2400" b="1" dirty="0"/>
            <a:t>16/2015/TT-BGDĐT, </a:t>
          </a:r>
          <a:r>
            <a:rPr lang="en-US" sz="2400" b="1" i="1" dirty="0"/>
            <a:t>12 </a:t>
          </a:r>
          <a:r>
            <a:rPr lang="en-US" sz="2400" b="1" i="1" dirty="0" err="1"/>
            <a:t>tháng</a:t>
          </a:r>
          <a:r>
            <a:rPr lang="en-US" sz="2400" b="1" i="1" dirty="0"/>
            <a:t> 08 </a:t>
          </a:r>
          <a:r>
            <a:rPr lang="en-US" sz="2400" b="1" i="1" dirty="0" err="1"/>
            <a:t>năm</a:t>
          </a:r>
          <a:r>
            <a:rPr lang="en-US" sz="2400" b="1" i="1" dirty="0"/>
            <a:t> 2015, </a:t>
          </a:r>
          <a:r>
            <a:rPr lang="en-US" sz="2400" b="1" dirty="0" err="1"/>
            <a:t>Quy</a:t>
          </a:r>
          <a:r>
            <a:rPr lang="en-US" sz="2400" b="1" dirty="0"/>
            <a:t> </a:t>
          </a:r>
          <a:r>
            <a:rPr lang="en-US" sz="2400" b="1" dirty="0" err="1"/>
            <a:t>chế</a:t>
          </a:r>
          <a:r>
            <a:rPr lang="en-US" sz="2400" b="1" dirty="0"/>
            <a:t> ĐGKQ </a:t>
          </a:r>
          <a:r>
            <a:rPr lang="en-US" sz="2400" b="1" dirty="0" err="1"/>
            <a:t>rèn</a:t>
          </a:r>
          <a:r>
            <a:rPr lang="en-US" sz="2400" b="1" dirty="0"/>
            <a:t> </a:t>
          </a:r>
          <a:r>
            <a:rPr lang="en-US" sz="2400" b="1" dirty="0" err="1"/>
            <a:t>luyện</a:t>
          </a:r>
          <a:r>
            <a:rPr lang="en-US" sz="2400" b="1" dirty="0"/>
            <a:t> </a:t>
          </a:r>
          <a:r>
            <a:rPr lang="en-US" sz="2400" b="1" dirty="0" err="1"/>
            <a:t>của</a:t>
          </a:r>
          <a:r>
            <a:rPr lang="en-US" sz="2400" b="1" dirty="0"/>
            <a:t> </a:t>
          </a:r>
          <a:r>
            <a:rPr lang="en-US" sz="2400" b="1" dirty="0" err="1"/>
            <a:t>người</a:t>
          </a:r>
          <a:r>
            <a:rPr lang="en-US" sz="2400" b="1" dirty="0"/>
            <a:t> </a:t>
          </a:r>
          <a:r>
            <a:rPr lang="en-US" sz="2400" b="1" dirty="0" err="1"/>
            <a:t>học</a:t>
          </a:r>
          <a:r>
            <a:rPr lang="en-US" sz="2400" b="1" dirty="0"/>
            <a:t> </a:t>
          </a:r>
          <a:r>
            <a:rPr lang="en-US" sz="2400" b="1" dirty="0" err="1"/>
            <a:t>được</a:t>
          </a:r>
          <a:r>
            <a:rPr lang="en-US" sz="2400" b="1" dirty="0"/>
            <a:t> </a:t>
          </a:r>
          <a:r>
            <a:rPr lang="en-US" sz="2400" b="1" dirty="0" err="1"/>
            <a:t>đào</a:t>
          </a:r>
          <a:r>
            <a:rPr lang="en-US" sz="2400" b="1" dirty="0"/>
            <a:t> </a:t>
          </a:r>
          <a:r>
            <a:rPr lang="en-US" sz="2400" b="1" dirty="0" err="1"/>
            <a:t>tạo</a:t>
          </a:r>
          <a:r>
            <a:rPr lang="en-US" sz="2400" b="1" dirty="0"/>
            <a:t> </a:t>
          </a:r>
          <a:r>
            <a:rPr lang="en-US" sz="2400" b="1" dirty="0" err="1"/>
            <a:t>trình</a:t>
          </a:r>
          <a:r>
            <a:rPr lang="en-US" sz="2400" b="1" dirty="0"/>
            <a:t> </a:t>
          </a:r>
          <a:r>
            <a:rPr lang="en-US" sz="2400" b="1" dirty="0" err="1"/>
            <a:t>độ</a:t>
          </a:r>
          <a:r>
            <a:rPr lang="en-US" sz="2400" b="1" dirty="0"/>
            <a:t> ĐH </a:t>
          </a:r>
          <a:r>
            <a:rPr lang="en-US" sz="2400" b="1" dirty="0" err="1"/>
            <a:t>hệ</a:t>
          </a:r>
          <a:r>
            <a:rPr lang="en-US" sz="2400" b="1" dirty="0"/>
            <a:t> </a:t>
          </a:r>
          <a:r>
            <a:rPr lang="en-US" sz="2400" b="1" dirty="0" err="1"/>
            <a:t>chính</a:t>
          </a:r>
          <a:r>
            <a:rPr lang="en-US" sz="2400" b="1" dirty="0"/>
            <a:t> </a:t>
          </a:r>
          <a:r>
            <a:rPr lang="en-US" sz="2400" b="1" dirty="0" err="1"/>
            <a:t>quy</a:t>
          </a:r>
          <a:endParaRPr lang="en-US" sz="2400" b="1" dirty="0"/>
        </a:p>
      </dgm:t>
    </dgm:pt>
    <dgm:pt modelId="{E838D833-BEF5-4A31-BBA6-EEBB1AFD8621}" type="parTrans" cxnId="{39B9F184-7303-4941-801E-6F71DA62D0DA}">
      <dgm:prSet/>
      <dgm:spPr/>
      <dgm:t>
        <a:bodyPr/>
        <a:lstStyle/>
        <a:p>
          <a:endParaRPr lang="en-US"/>
        </a:p>
      </dgm:t>
    </dgm:pt>
    <dgm:pt modelId="{875D8585-7610-4445-B547-78DA0EB2A7A8}" type="sibTrans" cxnId="{39B9F184-7303-4941-801E-6F71DA62D0DA}">
      <dgm:prSet/>
      <dgm:spPr/>
      <dgm:t>
        <a:bodyPr/>
        <a:lstStyle/>
        <a:p>
          <a:endParaRPr lang="en-US"/>
        </a:p>
      </dgm:t>
    </dgm:pt>
    <dgm:pt modelId="{B126853D-2884-4A61-BB49-F61972D59DDF}">
      <dgm:prSet custT="1"/>
      <dgm:spPr/>
      <dgm:t>
        <a:bodyPr/>
        <a:lstStyle/>
        <a:p>
          <a:r>
            <a:rPr lang="en-US" sz="2000" b="1" dirty="0"/>
            <a:t>10/2016/TT-BGDĐT</a:t>
          </a:r>
          <a:r>
            <a:rPr lang="vi-VN" sz="2000" b="1" i="1" dirty="0"/>
            <a:t> gày 0</a:t>
          </a:r>
          <a:r>
            <a:rPr lang="en-US" sz="2000" b="1" i="1" dirty="0"/>
            <a:t>5</a:t>
          </a:r>
          <a:r>
            <a:rPr lang="vi-VN" sz="2000" b="1" i="1" dirty="0"/>
            <a:t> tháng 0</a:t>
          </a:r>
          <a:r>
            <a:rPr lang="en-US" sz="2000" b="1" i="1" dirty="0"/>
            <a:t>4</a:t>
          </a:r>
          <a:r>
            <a:rPr lang="vi-VN" sz="2000" b="1" i="1" dirty="0"/>
            <a:t> năm 20</a:t>
          </a:r>
          <a:r>
            <a:rPr lang="en-US" sz="2000" b="1" i="1" dirty="0"/>
            <a:t>16, </a:t>
          </a:r>
          <a:r>
            <a:rPr lang="en-US" sz="2000" b="1" dirty="0" err="1"/>
            <a:t>công</a:t>
          </a:r>
          <a:r>
            <a:rPr lang="en-US" sz="2000" b="1" dirty="0"/>
            <a:t> </a:t>
          </a:r>
          <a:r>
            <a:rPr lang="en-US" sz="2000" b="1" dirty="0" err="1"/>
            <a:t>tác</a:t>
          </a:r>
          <a:r>
            <a:rPr lang="en-US" sz="2000" b="1" dirty="0"/>
            <a:t> </a:t>
          </a:r>
          <a:r>
            <a:rPr lang="en-US" sz="2000" b="1" dirty="0" err="1"/>
            <a:t>sinh</a:t>
          </a:r>
          <a:r>
            <a:rPr lang="en-US" sz="2000" b="1" dirty="0"/>
            <a:t> </a:t>
          </a:r>
          <a:r>
            <a:rPr lang="en-US" sz="2000" b="1" dirty="0" err="1"/>
            <a:t>viên</a:t>
          </a:r>
          <a:r>
            <a:rPr lang="en-US" sz="2000" b="1" dirty="0"/>
            <a:t> </a:t>
          </a:r>
          <a:r>
            <a:rPr lang="en-US" sz="2000" b="1" dirty="0" err="1"/>
            <a:t>đối</a:t>
          </a:r>
          <a:r>
            <a:rPr lang="en-US" sz="2000" b="1" dirty="0"/>
            <a:t> </a:t>
          </a:r>
          <a:r>
            <a:rPr lang="en-US" sz="2000" b="1" dirty="0" err="1"/>
            <a:t>với</a:t>
          </a:r>
          <a:r>
            <a:rPr lang="en-US" sz="2000" b="1" dirty="0"/>
            <a:t> CTĐT </a:t>
          </a:r>
          <a:r>
            <a:rPr lang="en-US" sz="2000" b="1" dirty="0" err="1"/>
            <a:t>đại</a:t>
          </a:r>
          <a:r>
            <a:rPr lang="en-US" sz="2000" b="1" dirty="0"/>
            <a:t> </a:t>
          </a:r>
          <a:r>
            <a:rPr lang="en-US" sz="2000" b="1" dirty="0" err="1"/>
            <a:t>học</a:t>
          </a:r>
          <a:r>
            <a:rPr lang="en-US" sz="2000" b="1" dirty="0"/>
            <a:t> </a:t>
          </a:r>
          <a:r>
            <a:rPr lang="en-US" sz="2000" b="1" dirty="0" err="1"/>
            <a:t>hệ</a:t>
          </a:r>
          <a:r>
            <a:rPr lang="en-US" sz="2000" b="1" dirty="0"/>
            <a:t> </a:t>
          </a:r>
          <a:r>
            <a:rPr lang="en-US" sz="2000" b="1" dirty="0" err="1"/>
            <a:t>chính</a:t>
          </a:r>
          <a:r>
            <a:rPr lang="en-US" sz="2000" b="1" dirty="0"/>
            <a:t> </a:t>
          </a:r>
          <a:r>
            <a:rPr lang="en-US" sz="2000" b="1" dirty="0" err="1"/>
            <a:t>quy</a:t>
          </a:r>
          <a:endParaRPr lang="en-US" sz="2000" b="1" dirty="0"/>
        </a:p>
      </dgm:t>
    </dgm:pt>
    <dgm:pt modelId="{25A5DF7E-45D3-4B85-944C-7FB30718CF86}" type="parTrans" cxnId="{80D05D28-EB45-488F-8980-19DCCE5FFCA1}">
      <dgm:prSet/>
      <dgm:spPr/>
      <dgm:t>
        <a:bodyPr/>
        <a:lstStyle/>
        <a:p>
          <a:endParaRPr lang="en-US"/>
        </a:p>
      </dgm:t>
    </dgm:pt>
    <dgm:pt modelId="{99BE2AE5-6D4E-4CB3-8AA0-7C7751D70A89}" type="sibTrans" cxnId="{80D05D28-EB45-488F-8980-19DCCE5FFCA1}">
      <dgm:prSet/>
      <dgm:spPr/>
      <dgm:t>
        <a:bodyPr/>
        <a:lstStyle/>
        <a:p>
          <a:endParaRPr lang="en-US"/>
        </a:p>
      </dgm:t>
    </dgm:pt>
    <dgm:pt modelId="{0A77D23C-A5D9-4D3D-A2C6-9907C3256554}">
      <dgm:prSet custT="1"/>
      <dgm:spPr>
        <a:solidFill>
          <a:schemeClr val="accent2"/>
        </a:solidFill>
      </dgm:spPr>
      <dgm:t>
        <a:bodyPr/>
        <a:lstStyle/>
        <a:p>
          <a:r>
            <a:rPr lang="en-US" sz="2000" b="1" dirty="0" err="1"/>
            <a:t>Số</a:t>
          </a:r>
          <a:r>
            <a:rPr lang="en-US" sz="2000" b="1" dirty="0"/>
            <a:t>: 07/2022/TT-BGDĐT, 23/5/22</a:t>
          </a:r>
          <a:r>
            <a:rPr lang="en-US" sz="2000" dirty="0"/>
            <a:t>, </a:t>
          </a:r>
          <a:r>
            <a:rPr lang="en-US" sz="2000" b="1" dirty="0" err="1"/>
            <a:t>công</a:t>
          </a:r>
          <a:r>
            <a:rPr lang="en-US" sz="2000" b="1" dirty="0"/>
            <a:t> </a:t>
          </a:r>
          <a:r>
            <a:rPr lang="en-US" sz="2000" b="1" dirty="0" err="1"/>
            <a:t>tác</a:t>
          </a:r>
          <a:r>
            <a:rPr lang="en-US" sz="2000" b="1" dirty="0"/>
            <a:t> </a:t>
          </a:r>
          <a:r>
            <a:rPr lang="en-US" sz="2000" b="1" dirty="0" err="1"/>
            <a:t>tư</a:t>
          </a:r>
          <a:r>
            <a:rPr lang="en-US" sz="2000" b="1" dirty="0"/>
            <a:t> </a:t>
          </a:r>
          <a:r>
            <a:rPr lang="en-US" sz="2000" b="1" dirty="0" err="1"/>
            <a:t>vấn</a:t>
          </a:r>
          <a:r>
            <a:rPr lang="en-US" sz="2000" b="1" dirty="0"/>
            <a:t> </a:t>
          </a:r>
          <a:r>
            <a:rPr lang="en-US" sz="2000" b="1" dirty="0" err="1"/>
            <a:t>nghề</a:t>
          </a:r>
          <a:r>
            <a:rPr lang="en-US" sz="2000" b="1" dirty="0"/>
            <a:t> </a:t>
          </a:r>
          <a:r>
            <a:rPr lang="en-US" sz="2000" b="1" dirty="0" err="1"/>
            <a:t>nghiệp</a:t>
          </a:r>
          <a:r>
            <a:rPr lang="en-US" sz="2000" b="1" dirty="0"/>
            <a:t>, </a:t>
          </a:r>
          <a:r>
            <a:rPr lang="en-US" sz="2000" b="1" dirty="0" err="1"/>
            <a:t>việc</a:t>
          </a:r>
          <a:r>
            <a:rPr lang="en-US" sz="2000" b="1" dirty="0"/>
            <a:t> </a:t>
          </a:r>
          <a:r>
            <a:rPr lang="en-US" sz="2000" b="1" dirty="0" err="1"/>
            <a:t>làm</a:t>
          </a:r>
          <a:r>
            <a:rPr lang="en-US" sz="2000" b="1" dirty="0"/>
            <a:t> </a:t>
          </a:r>
          <a:r>
            <a:rPr lang="en-US" sz="2000" b="1" dirty="0" err="1"/>
            <a:t>và</a:t>
          </a:r>
          <a:r>
            <a:rPr lang="en-US" sz="2000" b="1" dirty="0"/>
            <a:t> </a:t>
          </a:r>
          <a:r>
            <a:rPr lang="en-US" sz="2000" b="1" dirty="0" err="1"/>
            <a:t>hỗ</a:t>
          </a:r>
          <a:r>
            <a:rPr lang="en-US" sz="2000" b="1" dirty="0"/>
            <a:t> </a:t>
          </a:r>
          <a:r>
            <a:rPr lang="en-US" sz="2000" b="1" dirty="0" err="1"/>
            <a:t>trợ</a:t>
          </a:r>
          <a:r>
            <a:rPr lang="en-US" sz="2000" b="1" dirty="0"/>
            <a:t> </a:t>
          </a:r>
          <a:r>
            <a:rPr lang="en-US" sz="2000" b="1" dirty="0" err="1"/>
            <a:t>khởi</a:t>
          </a:r>
          <a:r>
            <a:rPr lang="en-US" sz="2000" b="1" dirty="0"/>
            <a:t> </a:t>
          </a:r>
          <a:r>
            <a:rPr lang="en-US" sz="2000" b="1" dirty="0" err="1"/>
            <a:t>nghiệp</a:t>
          </a:r>
          <a:r>
            <a:rPr lang="en-US" sz="2000" b="1" dirty="0"/>
            <a:t> </a:t>
          </a:r>
          <a:r>
            <a:rPr lang="en-US" sz="2000" b="1" dirty="0" err="1"/>
            <a:t>trong</a:t>
          </a:r>
          <a:r>
            <a:rPr lang="en-US" sz="2000" b="1" dirty="0"/>
            <a:t> </a:t>
          </a:r>
          <a:r>
            <a:rPr lang="en-US" sz="2000" b="1" dirty="0" err="1"/>
            <a:t>các</a:t>
          </a:r>
          <a:r>
            <a:rPr lang="en-US" sz="2000" b="1" dirty="0"/>
            <a:t> </a:t>
          </a:r>
          <a:r>
            <a:rPr lang="en-US" sz="2000" b="1" dirty="0" err="1"/>
            <a:t>cơ</a:t>
          </a:r>
          <a:r>
            <a:rPr lang="en-US" sz="2000" b="1" dirty="0"/>
            <a:t> </a:t>
          </a:r>
          <a:r>
            <a:rPr lang="en-US" sz="2000" b="1" dirty="0" err="1"/>
            <a:t>sở</a:t>
          </a:r>
          <a:r>
            <a:rPr lang="en-US" sz="2000" b="1" dirty="0"/>
            <a:t> </a:t>
          </a:r>
          <a:r>
            <a:rPr lang="en-US" sz="2000" b="1" dirty="0" err="1"/>
            <a:t>giáo</a:t>
          </a:r>
          <a:r>
            <a:rPr lang="en-US" sz="2000" b="1" dirty="0"/>
            <a:t> </a:t>
          </a:r>
          <a:r>
            <a:rPr lang="en-US" sz="2000" b="1" dirty="0" err="1"/>
            <a:t>dục</a:t>
          </a:r>
          <a:endParaRPr lang="en-US" sz="2000" dirty="0"/>
        </a:p>
      </dgm:t>
    </dgm:pt>
    <dgm:pt modelId="{E0A0F2C7-B0D8-4015-A317-FC58546C28CC}" type="parTrans" cxnId="{F99D75A7-DEEE-4446-8914-966B27150A31}">
      <dgm:prSet/>
      <dgm:spPr/>
      <dgm:t>
        <a:bodyPr/>
        <a:lstStyle/>
        <a:p>
          <a:endParaRPr lang="en-US"/>
        </a:p>
      </dgm:t>
    </dgm:pt>
    <dgm:pt modelId="{1A5C6920-3EAA-4307-857E-C06DC84877B1}" type="sibTrans" cxnId="{F99D75A7-DEEE-4446-8914-966B27150A31}">
      <dgm:prSet/>
      <dgm:spPr/>
      <dgm:t>
        <a:bodyPr/>
        <a:lstStyle/>
        <a:p>
          <a:endParaRPr lang="en-US"/>
        </a:p>
      </dgm:t>
    </dgm:pt>
    <dgm:pt modelId="{CEAE0332-BEF3-48FA-AAEE-68F4CE29C76D}">
      <dgm:prSet custT="1"/>
      <dgm:spPr/>
      <dgm:t>
        <a:bodyPr/>
        <a:lstStyle/>
        <a:p>
          <a:r>
            <a:rPr lang="en-US" sz="2000" b="1" dirty="0"/>
            <a:t>19/2012/TT-BGDĐT, </a:t>
          </a:r>
          <a:r>
            <a:rPr lang="en-US" sz="2000" b="1" dirty="0" err="1"/>
            <a:t>hoạt</a:t>
          </a:r>
          <a:r>
            <a:rPr lang="en-US" sz="2000" b="1" dirty="0"/>
            <a:t> </a:t>
          </a:r>
          <a:r>
            <a:rPr lang="en-US" sz="2000" b="1" dirty="0" err="1"/>
            <a:t>động</a:t>
          </a:r>
          <a:r>
            <a:rPr lang="en-US" sz="2000" b="1" dirty="0"/>
            <a:t> NCKH </a:t>
          </a:r>
          <a:r>
            <a:rPr lang="en-US" sz="2000" b="1" dirty="0" err="1"/>
            <a:t>của</a:t>
          </a:r>
          <a:r>
            <a:rPr lang="en-US" sz="2000" b="1" dirty="0"/>
            <a:t> </a:t>
          </a:r>
          <a:r>
            <a:rPr lang="en-US" sz="2000" b="1" dirty="0" err="1"/>
            <a:t>sinh</a:t>
          </a:r>
          <a:r>
            <a:rPr lang="en-US" sz="2000" b="1" dirty="0"/>
            <a:t> </a:t>
          </a:r>
          <a:r>
            <a:rPr lang="en-US" sz="2000" b="1" dirty="0" err="1"/>
            <a:t>viên</a:t>
          </a:r>
          <a:r>
            <a:rPr lang="en-US" sz="2000" b="1" dirty="0"/>
            <a:t> </a:t>
          </a:r>
          <a:r>
            <a:rPr lang="en-US" sz="2000" b="1" dirty="0" err="1"/>
            <a:t>trong</a:t>
          </a:r>
          <a:r>
            <a:rPr lang="en-US" sz="2000" b="1" dirty="0"/>
            <a:t> </a:t>
          </a:r>
          <a:r>
            <a:rPr lang="en-US" sz="2000" b="1" dirty="0" err="1"/>
            <a:t>các</a:t>
          </a:r>
          <a:r>
            <a:rPr lang="en-US" sz="2000" b="1" dirty="0"/>
            <a:t> </a:t>
          </a:r>
          <a:r>
            <a:rPr lang="en-US" sz="2000" b="1" dirty="0" err="1"/>
            <a:t>cơ</a:t>
          </a:r>
          <a:r>
            <a:rPr lang="en-US" sz="2000" b="1" dirty="0"/>
            <a:t> </a:t>
          </a:r>
          <a:r>
            <a:rPr lang="en-US" sz="2000" b="1" dirty="0" err="1"/>
            <a:t>sở</a:t>
          </a:r>
          <a:r>
            <a:rPr lang="en-US" sz="2000" b="1" dirty="0"/>
            <a:t> </a:t>
          </a:r>
          <a:r>
            <a:rPr lang="en-US" sz="2000" b="1" dirty="0" err="1"/>
            <a:t>giáo</a:t>
          </a:r>
          <a:r>
            <a:rPr lang="en-US" sz="2000" b="1" dirty="0"/>
            <a:t> </a:t>
          </a:r>
          <a:r>
            <a:rPr lang="en-US" sz="2000" b="1" dirty="0" err="1"/>
            <a:t>dục</a:t>
          </a:r>
          <a:r>
            <a:rPr lang="en-US" sz="2000" b="1" dirty="0"/>
            <a:t> </a:t>
          </a:r>
          <a:r>
            <a:rPr lang="en-US" sz="2000" b="1" dirty="0" err="1"/>
            <a:t>đại</a:t>
          </a:r>
          <a:r>
            <a:rPr lang="en-US" sz="2000" b="1" dirty="0"/>
            <a:t> </a:t>
          </a:r>
          <a:r>
            <a:rPr lang="en-US" sz="2000" b="1" dirty="0" err="1"/>
            <a:t>học</a:t>
          </a:r>
          <a:endParaRPr lang="en-US" sz="2000" b="1" dirty="0"/>
        </a:p>
      </dgm:t>
    </dgm:pt>
    <dgm:pt modelId="{CDD3E701-4D77-40B2-931D-09958A45D5DE}" type="parTrans" cxnId="{BB787949-6806-4865-9ACB-6DB8B622C22B}">
      <dgm:prSet/>
      <dgm:spPr/>
      <dgm:t>
        <a:bodyPr/>
        <a:lstStyle/>
        <a:p>
          <a:endParaRPr lang="en-US"/>
        </a:p>
      </dgm:t>
    </dgm:pt>
    <dgm:pt modelId="{D3A51A5A-6009-452E-B159-C6D35A4DFD92}" type="sibTrans" cxnId="{BB787949-6806-4865-9ACB-6DB8B622C22B}">
      <dgm:prSet/>
      <dgm:spPr/>
      <dgm:t>
        <a:bodyPr/>
        <a:lstStyle/>
        <a:p>
          <a:endParaRPr lang="en-US"/>
        </a:p>
      </dgm:t>
    </dgm:pt>
    <dgm:pt modelId="{7D22215D-508F-41C2-AB82-FEB08A07D94C}">
      <dgm:prSet/>
      <dgm:spPr/>
      <dgm:t>
        <a:bodyPr/>
        <a:lstStyle/>
        <a:p>
          <a:r>
            <a:rPr lang="en-US" b="1" dirty="0"/>
            <a:t>26/2021/TT-BGDĐT</a:t>
          </a:r>
          <a:r>
            <a:rPr lang="vi-VN" b="1" i="1" dirty="0"/>
            <a:t>  17 tháng 09 năm 2021</a:t>
          </a:r>
          <a:r>
            <a:rPr lang="en-US" b="1" i="1" dirty="0"/>
            <a:t>, </a:t>
          </a:r>
          <a:r>
            <a:rPr lang="en-US" b="1" dirty="0" err="1"/>
            <a:t>quản</a:t>
          </a:r>
          <a:r>
            <a:rPr lang="en-US" b="1" dirty="0"/>
            <a:t> </a:t>
          </a:r>
          <a:r>
            <a:rPr lang="en-US" b="1" dirty="0" err="1"/>
            <a:t>lý</a:t>
          </a:r>
          <a:r>
            <a:rPr lang="en-US" b="1" dirty="0"/>
            <a:t> </a:t>
          </a:r>
          <a:r>
            <a:rPr lang="en-US" b="1" dirty="0" err="1"/>
            <a:t>và</a:t>
          </a:r>
          <a:r>
            <a:rPr lang="en-US" b="1" dirty="0"/>
            <a:t> </a:t>
          </a:r>
          <a:r>
            <a:rPr lang="en-US" b="1" dirty="0" err="1"/>
            <a:t>tổ</a:t>
          </a:r>
          <a:r>
            <a:rPr lang="en-US" b="1" dirty="0"/>
            <a:t> </a:t>
          </a:r>
          <a:r>
            <a:rPr lang="en-US" b="1" dirty="0" err="1"/>
            <a:t>chức</a:t>
          </a:r>
          <a:r>
            <a:rPr lang="en-US" b="1" dirty="0"/>
            <a:t> </a:t>
          </a:r>
          <a:r>
            <a:rPr lang="en-US" b="1" dirty="0" err="1"/>
            <a:t>hoạt</a:t>
          </a:r>
          <a:r>
            <a:rPr lang="en-US" b="1" dirty="0"/>
            <a:t> </a:t>
          </a:r>
          <a:r>
            <a:rPr lang="en-US" b="1" dirty="0" err="1"/>
            <a:t>động</a:t>
          </a:r>
          <a:r>
            <a:rPr lang="en-US" b="1" dirty="0"/>
            <a:t> NCKH </a:t>
          </a:r>
          <a:r>
            <a:rPr lang="en-US" b="1" dirty="0" err="1"/>
            <a:t>của</a:t>
          </a:r>
          <a:r>
            <a:rPr lang="en-US" b="1" dirty="0"/>
            <a:t> </a:t>
          </a:r>
          <a:r>
            <a:rPr lang="en-US" b="1" dirty="0" err="1"/>
            <a:t>sinh</a:t>
          </a:r>
          <a:r>
            <a:rPr lang="en-US" b="1" dirty="0"/>
            <a:t> </a:t>
          </a:r>
          <a:r>
            <a:rPr lang="en-US" b="1" dirty="0" err="1"/>
            <a:t>viên</a:t>
          </a:r>
          <a:r>
            <a:rPr lang="en-US" b="1" dirty="0"/>
            <a:t>;</a:t>
          </a:r>
        </a:p>
      </dgm:t>
    </dgm:pt>
    <dgm:pt modelId="{674136A6-8E32-449B-A1AB-EB7DC7F0DA59}" type="parTrans" cxnId="{F603DC68-07E6-45EE-8CA7-BBC21E6990DF}">
      <dgm:prSet/>
      <dgm:spPr/>
      <dgm:t>
        <a:bodyPr/>
        <a:lstStyle/>
        <a:p>
          <a:endParaRPr lang="en-US"/>
        </a:p>
      </dgm:t>
    </dgm:pt>
    <dgm:pt modelId="{5CC93CE1-442B-4617-8754-8A735B392ED0}" type="sibTrans" cxnId="{F603DC68-07E6-45EE-8CA7-BBC21E6990DF}">
      <dgm:prSet/>
      <dgm:spPr/>
      <dgm:t>
        <a:bodyPr/>
        <a:lstStyle/>
        <a:p>
          <a:endParaRPr lang="en-US"/>
        </a:p>
      </dgm:t>
    </dgm:pt>
    <dgm:pt modelId="{505630D5-3B33-465E-A1BC-801F6DCC3196}">
      <dgm:prSet custT="1"/>
      <dgm:spPr/>
      <dgm:t>
        <a:bodyPr/>
        <a:lstStyle/>
        <a:p>
          <a:pPr algn="l"/>
          <a:r>
            <a:rPr lang="en-US" sz="1800" b="1" dirty="0">
              <a:solidFill>
                <a:srgbClr val="FFFF00"/>
              </a:solidFill>
            </a:rPr>
            <a:t>- </a:t>
          </a:r>
          <a:r>
            <a:rPr lang="vi-VN" sz="1800" b="1" dirty="0">
              <a:solidFill>
                <a:srgbClr val="FFFF00"/>
              </a:solidFill>
            </a:rPr>
            <a:t>T</a:t>
          </a:r>
          <a:r>
            <a:rPr lang="en-US" sz="1800" b="1" dirty="0">
              <a:solidFill>
                <a:srgbClr val="FFFF00"/>
              </a:solidFill>
            </a:rPr>
            <a:t>T </a:t>
          </a:r>
          <a:r>
            <a:rPr lang="vi-VN" sz="1800" b="1" dirty="0">
              <a:solidFill>
                <a:srgbClr val="FFFF00"/>
              </a:solidFill>
            </a:rPr>
            <a:t>47/2014/TT-BGDĐT</a:t>
          </a:r>
          <a:r>
            <a:rPr lang="en-US" sz="1600" dirty="0"/>
            <a:t>;</a:t>
          </a:r>
        </a:p>
        <a:p>
          <a:pPr algn="l"/>
          <a:r>
            <a:rPr lang="en-US" sz="1800" b="1" dirty="0">
              <a:solidFill>
                <a:srgbClr val="00FFFF"/>
              </a:solidFill>
            </a:rPr>
            <a:t>- TT20/2020/TT-BGDĐT, </a:t>
          </a:r>
          <a:r>
            <a:rPr lang="en-US" sz="1800" b="1" i="1" dirty="0">
              <a:solidFill>
                <a:srgbClr val="00FFFF"/>
              </a:solidFill>
            </a:rPr>
            <a:t> 27 / 07 / 2020</a:t>
          </a:r>
          <a:r>
            <a:rPr lang="en-US" sz="1800" b="1" i="1" dirty="0"/>
            <a:t>, </a:t>
          </a:r>
          <a:r>
            <a:rPr lang="en-US" sz="1800" b="1" dirty="0" err="1"/>
            <a:t>Quy</a:t>
          </a:r>
          <a:r>
            <a:rPr lang="en-US" sz="1800" b="1" dirty="0"/>
            <a:t> </a:t>
          </a:r>
          <a:r>
            <a:rPr lang="en-US" sz="1800" b="1" dirty="0" err="1"/>
            <a:t>định</a:t>
          </a:r>
          <a:r>
            <a:rPr lang="en-US" sz="1800" b="1" dirty="0"/>
            <a:t> </a:t>
          </a:r>
          <a:r>
            <a:rPr lang="en-US" sz="1800" b="1" dirty="0" err="1"/>
            <a:t>chế</a:t>
          </a:r>
          <a:r>
            <a:rPr lang="en-US" sz="1800" b="1" dirty="0"/>
            <a:t> </a:t>
          </a:r>
          <a:r>
            <a:rPr lang="en-US" sz="1800" b="1" dirty="0" err="1"/>
            <a:t>độ</a:t>
          </a:r>
          <a:r>
            <a:rPr lang="en-US" sz="1800" b="1" dirty="0"/>
            <a:t> </a:t>
          </a:r>
          <a:r>
            <a:rPr lang="en-US" sz="1800" b="1" dirty="0" err="1"/>
            <a:t>làm</a:t>
          </a:r>
          <a:r>
            <a:rPr lang="en-US" sz="1800" b="1" dirty="0"/>
            <a:t> </a:t>
          </a:r>
          <a:r>
            <a:rPr lang="en-US" sz="1800" b="1" dirty="0" err="1"/>
            <a:t>việc</a:t>
          </a:r>
          <a:r>
            <a:rPr lang="en-US" sz="1800" b="1" dirty="0"/>
            <a:t> </a:t>
          </a:r>
          <a:r>
            <a:rPr lang="en-US" sz="1800" b="1" dirty="0" err="1"/>
            <a:t>của</a:t>
          </a:r>
          <a:r>
            <a:rPr lang="en-US" sz="1800" b="1" dirty="0"/>
            <a:t> GV </a:t>
          </a:r>
          <a:r>
            <a:rPr lang="en-US" sz="1800" b="1" dirty="0" err="1"/>
            <a:t>cơ</a:t>
          </a:r>
          <a:r>
            <a:rPr lang="en-US" sz="1800" b="1" dirty="0"/>
            <a:t> </a:t>
          </a:r>
          <a:r>
            <a:rPr lang="en-US" sz="1800" b="1" dirty="0" err="1"/>
            <a:t>sở</a:t>
          </a:r>
          <a:r>
            <a:rPr lang="en-US" sz="1800" b="1" dirty="0"/>
            <a:t> </a:t>
          </a:r>
          <a:r>
            <a:rPr lang="en-US" sz="1800" b="1" dirty="0" err="1"/>
            <a:t>giáo</a:t>
          </a:r>
          <a:r>
            <a:rPr lang="en-US" sz="1800" b="1" dirty="0"/>
            <a:t> </a:t>
          </a:r>
          <a:r>
            <a:rPr lang="en-US" sz="1800" b="1" dirty="0" err="1"/>
            <a:t>dục</a:t>
          </a:r>
          <a:r>
            <a:rPr lang="en-US" sz="1800" b="1" dirty="0"/>
            <a:t> </a:t>
          </a:r>
          <a:r>
            <a:rPr lang="en-US" sz="1800" b="1" dirty="0" err="1"/>
            <a:t>đại</a:t>
          </a:r>
          <a:r>
            <a:rPr lang="en-US" sz="1800" b="1" dirty="0"/>
            <a:t> </a:t>
          </a:r>
          <a:r>
            <a:rPr lang="en-US" sz="1800" b="1" dirty="0" err="1"/>
            <a:t>học</a:t>
          </a:r>
          <a:r>
            <a:rPr lang="en-US" sz="1800" b="1" dirty="0"/>
            <a:t> </a:t>
          </a:r>
          <a:r>
            <a:rPr lang="vi-VN" sz="1800" b="1" dirty="0"/>
            <a:t> </a:t>
          </a:r>
          <a:endParaRPr lang="en-US" sz="1800" b="1" dirty="0"/>
        </a:p>
      </dgm:t>
    </dgm:pt>
    <dgm:pt modelId="{7B231943-038C-465D-861F-4DD5D76C6045}" type="parTrans" cxnId="{D4F92722-D009-4533-8C7A-EE4342AD8255}">
      <dgm:prSet/>
      <dgm:spPr/>
      <dgm:t>
        <a:bodyPr/>
        <a:lstStyle/>
        <a:p>
          <a:endParaRPr lang="en-US"/>
        </a:p>
      </dgm:t>
    </dgm:pt>
    <dgm:pt modelId="{35578A6C-D327-4F40-A1EE-3F02D9CFCBCB}" type="sibTrans" cxnId="{D4F92722-D009-4533-8C7A-EE4342AD8255}">
      <dgm:prSet/>
      <dgm:spPr/>
      <dgm:t>
        <a:bodyPr/>
        <a:lstStyle/>
        <a:p>
          <a:endParaRPr lang="en-US"/>
        </a:p>
      </dgm:t>
    </dgm:pt>
    <dgm:pt modelId="{19C7B1DA-DCB3-4D01-A9AA-B47A0B77AF1B}" type="pres">
      <dgm:prSet presAssocID="{A7CDBAD2-3207-441A-901F-08B50E421531}" presName="Name0" presStyleCnt="0">
        <dgm:presLayoutVars>
          <dgm:dir/>
          <dgm:resizeHandles/>
        </dgm:presLayoutVars>
      </dgm:prSet>
      <dgm:spPr/>
      <dgm:t>
        <a:bodyPr/>
        <a:lstStyle/>
        <a:p>
          <a:endParaRPr lang="en-US"/>
        </a:p>
      </dgm:t>
    </dgm:pt>
    <dgm:pt modelId="{090B6850-598D-461B-8FCA-8C0265015D95}" type="pres">
      <dgm:prSet presAssocID="{29695D0E-9B20-42D1-B735-81CCD7FE0CF6}" presName="compNode" presStyleCnt="0"/>
      <dgm:spPr/>
    </dgm:pt>
    <dgm:pt modelId="{7E475C7D-455F-4217-8DC1-D72E3225BE0B}" type="pres">
      <dgm:prSet presAssocID="{29695D0E-9B20-42D1-B735-81CCD7FE0CF6}" presName="dummyConnPt" presStyleCnt="0"/>
      <dgm:spPr/>
    </dgm:pt>
    <dgm:pt modelId="{560FA573-F838-47EA-90C7-1B9BD631D894}" type="pres">
      <dgm:prSet presAssocID="{29695D0E-9B20-42D1-B735-81CCD7FE0CF6}" presName="node" presStyleLbl="node1" presStyleIdx="0" presStyleCnt="9" custScaleX="299511" custScaleY="234870" custLinFactNeighborX="3393" custLinFactNeighborY="-40721">
        <dgm:presLayoutVars>
          <dgm:bulletEnabled val="1"/>
        </dgm:presLayoutVars>
      </dgm:prSet>
      <dgm:spPr/>
      <dgm:t>
        <a:bodyPr/>
        <a:lstStyle/>
        <a:p>
          <a:endParaRPr lang="en-US"/>
        </a:p>
      </dgm:t>
    </dgm:pt>
    <dgm:pt modelId="{52EC8AD8-1C56-4A05-B461-2AB842602AA2}" type="pres">
      <dgm:prSet presAssocID="{FBDCB9F4-06AB-401A-9D90-17DE6F32BDE7}" presName="sibTrans" presStyleLbl="bgSibTrans2D1" presStyleIdx="0" presStyleCnt="8"/>
      <dgm:spPr/>
      <dgm:t>
        <a:bodyPr/>
        <a:lstStyle/>
        <a:p>
          <a:endParaRPr lang="en-US"/>
        </a:p>
      </dgm:t>
    </dgm:pt>
    <dgm:pt modelId="{DB15ACB8-EF41-4280-8658-A3F4DF1BCA34}" type="pres">
      <dgm:prSet presAssocID="{2C9213D4-222B-4793-B142-14F66AE4A4E5}" presName="compNode" presStyleCnt="0"/>
      <dgm:spPr/>
    </dgm:pt>
    <dgm:pt modelId="{2CC87A9F-E411-47FA-BB94-6661259CD623}" type="pres">
      <dgm:prSet presAssocID="{2C9213D4-222B-4793-B142-14F66AE4A4E5}" presName="dummyConnPt" presStyleCnt="0"/>
      <dgm:spPr/>
    </dgm:pt>
    <dgm:pt modelId="{48786D1D-52FD-40A7-94FE-33D518BA1128}" type="pres">
      <dgm:prSet presAssocID="{2C9213D4-222B-4793-B142-14F66AE4A4E5}" presName="node" presStyleLbl="node1" presStyleIdx="1" presStyleCnt="9" custScaleX="327242" custScaleY="202407" custLinFactNeighborX="-13201" custLinFactNeighborY="45469">
        <dgm:presLayoutVars>
          <dgm:bulletEnabled val="1"/>
        </dgm:presLayoutVars>
      </dgm:prSet>
      <dgm:spPr/>
      <dgm:t>
        <a:bodyPr/>
        <a:lstStyle/>
        <a:p>
          <a:endParaRPr lang="en-US"/>
        </a:p>
      </dgm:t>
    </dgm:pt>
    <dgm:pt modelId="{1CF4202B-6722-476B-9A98-AF6BF4B5D062}" type="pres">
      <dgm:prSet presAssocID="{90B0D579-2E83-4E60-8AC8-C6BF8076AE11}" presName="sibTrans" presStyleLbl="bgSibTrans2D1" presStyleIdx="1" presStyleCnt="8"/>
      <dgm:spPr/>
      <dgm:t>
        <a:bodyPr/>
        <a:lstStyle/>
        <a:p>
          <a:endParaRPr lang="en-US"/>
        </a:p>
      </dgm:t>
    </dgm:pt>
    <dgm:pt modelId="{E0834CCC-D934-4E01-A1A3-2DA1B34098A0}" type="pres">
      <dgm:prSet presAssocID="{B126853D-2884-4A61-BB49-F61972D59DDF}" presName="compNode" presStyleCnt="0"/>
      <dgm:spPr/>
    </dgm:pt>
    <dgm:pt modelId="{727F31CC-FEC3-46E5-BA57-15198BC4DE04}" type="pres">
      <dgm:prSet presAssocID="{B126853D-2884-4A61-BB49-F61972D59DDF}" presName="dummyConnPt" presStyleCnt="0"/>
      <dgm:spPr/>
    </dgm:pt>
    <dgm:pt modelId="{97ED604B-3004-457C-BECB-711D700F3D1E}" type="pres">
      <dgm:prSet presAssocID="{B126853D-2884-4A61-BB49-F61972D59DDF}" presName="node" presStyleLbl="node1" presStyleIdx="2" presStyleCnt="9" custScaleX="372397" custScaleY="246997" custLinFactNeighborX="-4663" custLinFactNeighborY="99740">
        <dgm:presLayoutVars>
          <dgm:bulletEnabled val="1"/>
        </dgm:presLayoutVars>
      </dgm:prSet>
      <dgm:spPr/>
      <dgm:t>
        <a:bodyPr/>
        <a:lstStyle/>
        <a:p>
          <a:endParaRPr lang="en-US"/>
        </a:p>
      </dgm:t>
    </dgm:pt>
    <dgm:pt modelId="{99E188AF-F0B7-450C-84A5-6C1C03069F4B}" type="pres">
      <dgm:prSet presAssocID="{99BE2AE5-6D4E-4CB3-8AA0-7C7751D70A89}" presName="sibTrans" presStyleLbl="bgSibTrans2D1" presStyleIdx="2" presStyleCnt="8"/>
      <dgm:spPr/>
      <dgm:t>
        <a:bodyPr/>
        <a:lstStyle/>
        <a:p>
          <a:endParaRPr lang="en-US"/>
        </a:p>
      </dgm:t>
    </dgm:pt>
    <dgm:pt modelId="{E05181D9-5667-4B8B-A77C-B91F831E2E1E}" type="pres">
      <dgm:prSet presAssocID="{6996797C-0F77-4F2A-917E-2751EFB09E3C}" presName="compNode" presStyleCnt="0"/>
      <dgm:spPr/>
    </dgm:pt>
    <dgm:pt modelId="{380EE553-662C-4535-B3D0-545A921B37E9}" type="pres">
      <dgm:prSet presAssocID="{6996797C-0F77-4F2A-917E-2751EFB09E3C}" presName="dummyConnPt" presStyleCnt="0"/>
      <dgm:spPr/>
    </dgm:pt>
    <dgm:pt modelId="{E779F453-1A12-4DFE-AA60-34D7006097FD}" type="pres">
      <dgm:prSet presAssocID="{6996797C-0F77-4F2A-917E-2751EFB09E3C}" presName="node" presStyleLbl="node1" presStyleIdx="3" presStyleCnt="9" custScaleX="373188" custScaleY="295663" custLinFactNeighborX="-2087" custLinFactNeighborY="-26669">
        <dgm:presLayoutVars>
          <dgm:bulletEnabled val="1"/>
        </dgm:presLayoutVars>
      </dgm:prSet>
      <dgm:spPr/>
      <dgm:t>
        <a:bodyPr/>
        <a:lstStyle/>
        <a:p>
          <a:endParaRPr lang="en-US"/>
        </a:p>
      </dgm:t>
    </dgm:pt>
    <dgm:pt modelId="{1C5D338E-3E9F-4AF3-BE04-6F762ABFC679}" type="pres">
      <dgm:prSet presAssocID="{875D8585-7610-4445-B547-78DA0EB2A7A8}" presName="sibTrans" presStyleLbl="bgSibTrans2D1" presStyleIdx="3" presStyleCnt="8"/>
      <dgm:spPr/>
      <dgm:t>
        <a:bodyPr/>
        <a:lstStyle/>
        <a:p>
          <a:endParaRPr lang="en-US"/>
        </a:p>
      </dgm:t>
    </dgm:pt>
    <dgm:pt modelId="{0B5413BD-3840-4E04-99DE-3DEB4E44E382}" type="pres">
      <dgm:prSet presAssocID="{78DFDF5A-2D68-4DC0-8EEF-76511EAC5BB1}" presName="compNode" presStyleCnt="0"/>
      <dgm:spPr/>
    </dgm:pt>
    <dgm:pt modelId="{D053BA38-79C2-48D3-8515-5F4EAD396761}" type="pres">
      <dgm:prSet presAssocID="{78DFDF5A-2D68-4DC0-8EEF-76511EAC5BB1}" presName="dummyConnPt" presStyleCnt="0"/>
      <dgm:spPr/>
    </dgm:pt>
    <dgm:pt modelId="{B80A3F67-11BC-4725-BB4F-B853491568FA}" type="pres">
      <dgm:prSet presAssocID="{78DFDF5A-2D68-4DC0-8EEF-76511EAC5BB1}" presName="node" presStyleLbl="node1" presStyleIdx="4" presStyleCnt="9" custScaleY="4263">
        <dgm:presLayoutVars>
          <dgm:bulletEnabled val="1"/>
        </dgm:presLayoutVars>
      </dgm:prSet>
      <dgm:spPr/>
      <dgm:t>
        <a:bodyPr/>
        <a:lstStyle/>
        <a:p>
          <a:endParaRPr lang="en-US"/>
        </a:p>
      </dgm:t>
    </dgm:pt>
    <dgm:pt modelId="{6E3D345B-FEFD-4741-ACD5-F203B2D65B89}" type="pres">
      <dgm:prSet presAssocID="{A5FA114E-1702-4E9E-B379-AC612D9E4959}" presName="sibTrans" presStyleLbl="bgSibTrans2D1" presStyleIdx="4" presStyleCnt="8"/>
      <dgm:spPr/>
      <dgm:t>
        <a:bodyPr/>
        <a:lstStyle/>
        <a:p>
          <a:endParaRPr lang="en-US"/>
        </a:p>
      </dgm:t>
    </dgm:pt>
    <dgm:pt modelId="{8DC2C243-C7DB-46F6-B879-88C990A5A635}" type="pres">
      <dgm:prSet presAssocID="{0A77D23C-A5D9-4D3D-A2C6-9907C3256554}" presName="compNode" presStyleCnt="0"/>
      <dgm:spPr/>
    </dgm:pt>
    <dgm:pt modelId="{079252CD-7105-4795-A027-89F599970F5D}" type="pres">
      <dgm:prSet presAssocID="{0A77D23C-A5D9-4D3D-A2C6-9907C3256554}" presName="dummyConnPt" presStyleCnt="0"/>
      <dgm:spPr/>
    </dgm:pt>
    <dgm:pt modelId="{21E68F04-0565-4D28-B9E2-4A29AB713903}" type="pres">
      <dgm:prSet presAssocID="{0A77D23C-A5D9-4D3D-A2C6-9907C3256554}" presName="node" presStyleLbl="node1" presStyleIdx="5" presStyleCnt="9" custScaleX="298888" custScaleY="284195" custLinFactNeighborY="3194">
        <dgm:presLayoutVars>
          <dgm:bulletEnabled val="1"/>
        </dgm:presLayoutVars>
      </dgm:prSet>
      <dgm:spPr/>
      <dgm:t>
        <a:bodyPr/>
        <a:lstStyle/>
        <a:p>
          <a:endParaRPr lang="en-US"/>
        </a:p>
      </dgm:t>
    </dgm:pt>
    <dgm:pt modelId="{FF7B24CB-D20E-4756-ADB2-79F27BD205AE}" type="pres">
      <dgm:prSet presAssocID="{1A5C6920-3EAA-4307-857E-C06DC84877B1}" presName="sibTrans" presStyleLbl="bgSibTrans2D1" presStyleIdx="5" presStyleCnt="8"/>
      <dgm:spPr/>
      <dgm:t>
        <a:bodyPr/>
        <a:lstStyle/>
        <a:p>
          <a:endParaRPr lang="en-US"/>
        </a:p>
      </dgm:t>
    </dgm:pt>
    <dgm:pt modelId="{4C2D1D62-F52E-4A59-8D13-0744B9B09710}" type="pres">
      <dgm:prSet presAssocID="{CEAE0332-BEF3-48FA-AAEE-68F4CE29C76D}" presName="compNode" presStyleCnt="0"/>
      <dgm:spPr/>
    </dgm:pt>
    <dgm:pt modelId="{C895163A-5289-4AAB-8DBE-A944F0691D0D}" type="pres">
      <dgm:prSet presAssocID="{CEAE0332-BEF3-48FA-AAEE-68F4CE29C76D}" presName="dummyConnPt" presStyleCnt="0"/>
      <dgm:spPr/>
    </dgm:pt>
    <dgm:pt modelId="{007ABF24-BE3F-44C6-A9C0-BB48B5A350E5}" type="pres">
      <dgm:prSet presAssocID="{CEAE0332-BEF3-48FA-AAEE-68F4CE29C76D}" presName="node" presStyleLbl="node1" presStyleIdx="6" presStyleCnt="9" custScaleX="286539" custScaleY="188004" custLinFactNeighborX="2783" custLinFactNeighborY="-1160">
        <dgm:presLayoutVars>
          <dgm:bulletEnabled val="1"/>
        </dgm:presLayoutVars>
      </dgm:prSet>
      <dgm:spPr/>
      <dgm:t>
        <a:bodyPr/>
        <a:lstStyle/>
        <a:p>
          <a:endParaRPr lang="en-US"/>
        </a:p>
      </dgm:t>
    </dgm:pt>
    <dgm:pt modelId="{9F68F0D8-AC73-4133-8AB7-15F52D4C3357}" type="pres">
      <dgm:prSet presAssocID="{D3A51A5A-6009-452E-B159-C6D35A4DFD92}" presName="sibTrans" presStyleLbl="bgSibTrans2D1" presStyleIdx="6" presStyleCnt="8"/>
      <dgm:spPr/>
      <dgm:t>
        <a:bodyPr/>
        <a:lstStyle/>
        <a:p>
          <a:endParaRPr lang="en-US"/>
        </a:p>
      </dgm:t>
    </dgm:pt>
    <dgm:pt modelId="{F9B1FF33-6859-488B-BDD7-B753E5EF5800}" type="pres">
      <dgm:prSet presAssocID="{7D22215D-508F-41C2-AB82-FEB08A07D94C}" presName="compNode" presStyleCnt="0"/>
      <dgm:spPr/>
    </dgm:pt>
    <dgm:pt modelId="{90056BF7-92D8-489D-B440-DEEAB8D96BEE}" type="pres">
      <dgm:prSet presAssocID="{7D22215D-508F-41C2-AB82-FEB08A07D94C}" presName="dummyConnPt" presStyleCnt="0"/>
      <dgm:spPr/>
    </dgm:pt>
    <dgm:pt modelId="{77DF63C0-B638-4857-B719-CC9B0B868570}" type="pres">
      <dgm:prSet presAssocID="{7D22215D-508F-41C2-AB82-FEB08A07D94C}" presName="node" presStyleLbl="node1" presStyleIdx="7" presStyleCnt="9" custScaleX="260081" custScaleY="274248">
        <dgm:presLayoutVars>
          <dgm:bulletEnabled val="1"/>
        </dgm:presLayoutVars>
      </dgm:prSet>
      <dgm:spPr/>
      <dgm:t>
        <a:bodyPr/>
        <a:lstStyle/>
        <a:p>
          <a:endParaRPr lang="en-US"/>
        </a:p>
      </dgm:t>
    </dgm:pt>
    <dgm:pt modelId="{50A53F97-96D1-49A1-B78D-95FEC55C9558}" type="pres">
      <dgm:prSet presAssocID="{5CC93CE1-442B-4617-8754-8A735B392ED0}" presName="sibTrans" presStyleLbl="bgSibTrans2D1" presStyleIdx="7" presStyleCnt="8"/>
      <dgm:spPr/>
      <dgm:t>
        <a:bodyPr/>
        <a:lstStyle/>
        <a:p>
          <a:endParaRPr lang="en-US"/>
        </a:p>
      </dgm:t>
    </dgm:pt>
    <dgm:pt modelId="{30CB567B-12E0-4D52-A0D5-102F980C36C5}" type="pres">
      <dgm:prSet presAssocID="{505630D5-3B33-465E-A1BC-801F6DCC3196}" presName="compNode" presStyleCnt="0"/>
      <dgm:spPr/>
    </dgm:pt>
    <dgm:pt modelId="{F9427336-761C-4753-9AB1-3B8BBE59C674}" type="pres">
      <dgm:prSet presAssocID="{505630D5-3B33-465E-A1BC-801F6DCC3196}" presName="dummyConnPt" presStyleCnt="0"/>
      <dgm:spPr/>
    </dgm:pt>
    <dgm:pt modelId="{A31C7A04-0070-4D96-9E7F-558DE6186859}" type="pres">
      <dgm:prSet presAssocID="{505630D5-3B33-465E-A1BC-801F6DCC3196}" presName="node" presStyleLbl="node1" presStyleIdx="8" presStyleCnt="9" custScaleX="351583" custScaleY="214682" custLinFactNeighborX="-3520" custLinFactNeighborY="-7334">
        <dgm:presLayoutVars>
          <dgm:bulletEnabled val="1"/>
        </dgm:presLayoutVars>
      </dgm:prSet>
      <dgm:spPr/>
      <dgm:t>
        <a:bodyPr/>
        <a:lstStyle/>
        <a:p>
          <a:endParaRPr lang="en-US"/>
        </a:p>
      </dgm:t>
    </dgm:pt>
  </dgm:ptLst>
  <dgm:cxnLst>
    <dgm:cxn modelId="{00391E68-087D-4311-AF43-797BC70C04AB}" type="presOf" srcId="{6996797C-0F77-4F2A-917E-2751EFB09E3C}" destId="{E779F453-1A12-4DFE-AA60-34D7006097FD}" srcOrd="0" destOrd="0" presId="urn:microsoft.com/office/officeart/2005/8/layout/bProcess4"/>
    <dgm:cxn modelId="{41CB418F-1BD4-48E1-B916-87BD446C5A2D}" type="presOf" srcId="{D3A51A5A-6009-452E-B159-C6D35A4DFD92}" destId="{9F68F0D8-AC73-4133-8AB7-15F52D4C3357}" srcOrd="0" destOrd="0" presId="urn:microsoft.com/office/officeart/2005/8/layout/bProcess4"/>
    <dgm:cxn modelId="{A1CDCF6B-B25C-4E69-80F3-E59C9FCA28E2}" srcId="{A7CDBAD2-3207-441A-901F-08B50E421531}" destId="{29695D0E-9B20-42D1-B735-81CCD7FE0CF6}" srcOrd="0" destOrd="0" parTransId="{22474018-488A-4484-A453-7E6B35CA806F}" sibTransId="{FBDCB9F4-06AB-401A-9D90-17DE6F32BDE7}"/>
    <dgm:cxn modelId="{6989830E-4337-4139-968A-CDB2EC89FC39}" type="presOf" srcId="{505630D5-3B33-465E-A1BC-801F6DCC3196}" destId="{A31C7A04-0070-4D96-9E7F-558DE6186859}" srcOrd="0" destOrd="0" presId="urn:microsoft.com/office/officeart/2005/8/layout/bProcess4"/>
    <dgm:cxn modelId="{BB787949-6806-4865-9ACB-6DB8B622C22B}" srcId="{A7CDBAD2-3207-441A-901F-08B50E421531}" destId="{CEAE0332-BEF3-48FA-AAEE-68F4CE29C76D}" srcOrd="6" destOrd="0" parTransId="{CDD3E701-4D77-40B2-931D-09958A45D5DE}" sibTransId="{D3A51A5A-6009-452E-B159-C6D35A4DFD92}"/>
    <dgm:cxn modelId="{39B9F184-7303-4941-801E-6F71DA62D0DA}" srcId="{A7CDBAD2-3207-441A-901F-08B50E421531}" destId="{6996797C-0F77-4F2A-917E-2751EFB09E3C}" srcOrd="3" destOrd="0" parTransId="{E838D833-BEF5-4A31-BBA6-EEBB1AFD8621}" sibTransId="{875D8585-7610-4445-B547-78DA0EB2A7A8}"/>
    <dgm:cxn modelId="{966DF108-AB4F-4707-9F96-82C36D4A5F99}" type="presOf" srcId="{A7CDBAD2-3207-441A-901F-08B50E421531}" destId="{19C7B1DA-DCB3-4D01-A9AA-B47A0B77AF1B}" srcOrd="0" destOrd="0" presId="urn:microsoft.com/office/officeart/2005/8/layout/bProcess4"/>
    <dgm:cxn modelId="{DD9B3120-E58E-4E7D-A17B-33040B49C75A}" type="presOf" srcId="{B126853D-2884-4A61-BB49-F61972D59DDF}" destId="{97ED604B-3004-457C-BECB-711D700F3D1E}" srcOrd="0" destOrd="0" presId="urn:microsoft.com/office/officeart/2005/8/layout/bProcess4"/>
    <dgm:cxn modelId="{80D05D28-EB45-488F-8980-19DCCE5FFCA1}" srcId="{A7CDBAD2-3207-441A-901F-08B50E421531}" destId="{B126853D-2884-4A61-BB49-F61972D59DDF}" srcOrd="2" destOrd="0" parTransId="{25A5DF7E-45D3-4B85-944C-7FB30718CF86}" sibTransId="{99BE2AE5-6D4E-4CB3-8AA0-7C7751D70A89}"/>
    <dgm:cxn modelId="{F99D75A7-DEEE-4446-8914-966B27150A31}" srcId="{A7CDBAD2-3207-441A-901F-08B50E421531}" destId="{0A77D23C-A5D9-4D3D-A2C6-9907C3256554}" srcOrd="5" destOrd="0" parTransId="{E0A0F2C7-B0D8-4015-A317-FC58546C28CC}" sibTransId="{1A5C6920-3EAA-4307-857E-C06DC84877B1}"/>
    <dgm:cxn modelId="{9BA3E6F6-899C-4B37-B77A-932A28E4A368}" type="presOf" srcId="{A5FA114E-1702-4E9E-B379-AC612D9E4959}" destId="{6E3D345B-FEFD-4741-ACD5-F203B2D65B89}" srcOrd="0" destOrd="0" presId="urn:microsoft.com/office/officeart/2005/8/layout/bProcess4"/>
    <dgm:cxn modelId="{0BBE12B2-38F3-4478-9496-D828B406B2C0}" srcId="{A7CDBAD2-3207-441A-901F-08B50E421531}" destId="{2C9213D4-222B-4793-B142-14F66AE4A4E5}" srcOrd="1" destOrd="0" parTransId="{45F8EB5C-B550-4036-A7B2-414D9F403229}" sibTransId="{90B0D579-2E83-4E60-8AC8-C6BF8076AE11}"/>
    <dgm:cxn modelId="{F60E09F5-669B-4B21-96E8-124B2C3A35B3}" type="presOf" srcId="{7D22215D-508F-41C2-AB82-FEB08A07D94C}" destId="{77DF63C0-B638-4857-B719-CC9B0B868570}" srcOrd="0" destOrd="0" presId="urn:microsoft.com/office/officeart/2005/8/layout/bProcess4"/>
    <dgm:cxn modelId="{34226C51-B645-4D00-990A-0D48B6D24650}" type="presOf" srcId="{FBDCB9F4-06AB-401A-9D90-17DE6F32BDE7}" destId="{52EC8AD8-1C56-4A05-B461-2AB842602AA2}" srcOrd="0" destOrd="0" presId="urn:microsoft.com/office/officeart/2005/8/layout/bProcess4"/>
    <dgm:cxn modelId="{3F93BADF-F168-4783-9D16-BDAA5A3A30A5}" type="presOf" srcId="{0A77D23C-A5D9-4D3D-A2C6-9907C3256554}" destId="{21E68F04-0565-4D28-B9E2-4A29AB713903}" srcOrd="0" destOrd="0" presId="urn:microsoft.com/office/officeart/2005/8/layout/bProcess4"/>
    <dgm:cxn modelId="{587EEFFD-C0D6-4B17-B1CD-723F55AC1751}" type="presOf" srcId="{5CC93CE1-442B-4617-8754-8A735B392ED0}" destId="{50A53F97-96D1-49A1-B78D-95FEC55C9558}" srcOrd="0" destOrd="0" presId="urn:microsoft.com/office/officeart/2005/8/layout/bProcess4"/>
    <dgm:cxn modelId="{B8F0F415-0CCD-4A38-A240-B0E1263D0E30}" type="presOf" srcId="{29695D0E-9B20-42D1-B735-81CCD7FE0CF6}" destId="{560FA573-F838-47EA-90C7-1B9BD631D894}" srcOrd="0" destOrd="0" presId="urn:microsoft.com/office/officeart/2005/8/layout/bProcess4"/>
    <dgm:cxn modelId="{C041B517-6E01-4ACA-BC65-E4F4EF054170}" type="presOf" srcId="{78DFDF5A-2D68-4DC0-8EEF-76511EAC5BB1}" destId="{B80A3F67-11BC-4725-BB4F-B853491568FA}" srcOrd="0" destOrd="0" presId="urn:microsoft.com/office/officeart/2005/8/layout/bProcess4"/>
    <dgm:cxn modelId="{C089E3FE-CF1B-4193-AE95-482B71949C50}" type="presOf" srcId="{90B0D579-2E83-4E60-8AC8-C6BF8076AE11}" destId="{1CF4202B-6722-476B-9A98-AF6BF4B5D062}" srcOrd="0" destOrd="0" presId="urn:microsoft.com/office/officeart/2005/8/layout/bProcess4"/>
    <dgm:cxn modelId="{A25BB396-D4AA-45B4-BE01-13B0C8FEB95D}" srcId="{A7CDBAD2-3207-441A-901F-08B50E421531}" destId="{78DFDF5A-2D68-4DC0-8EEF-76511EAC5BB1}" srcOrd="4" destOrd="0" parTransId="{7B5455BE-0983-4F91-866D-F76BB13A1E92}" sibTransId="{A5FA114E-1702-4E9E-B379-AC612D9E4959}"/>
    <dgm:cxn modelId="{CC15BCEB-82D6-42D7-90E9-144E910495AE}" type="presOf" srcId="{CEAE0332-BEF3-48FA-AAEE-68F4CE29C76D}" destId="{007ABF24-BE3F-44C6-A9C0-BB48B5A350E5}" srcOrd="0" destOrd="0" presId="urn:microsoft.com/office/officeart/2005/8/layout/bProcess4"/>
    <dgm:cxn modelId="{F5DEBC18-F6A6-4CAD-8587-2F21158F1BCA}" type="presOf" srcId="{875D8585-7610-4445-B547-78DA0EB2A7A8}" destId="{1C5D338E-3E9F-4AF3-BE04-6F762ABFC679}" srcOrd="0" destOrd="0" presId="urn:microsoft.com/office/officeart/2005/8/layout/bProcess4"/>
    <dgm:cxn modelId="{5A013B22-1525-4F49-8DDD-A39E58F137DD}" type="presOf" srcId="{2C9213D4-222B-4793-B142-14F66AE4A4E5}" destId="{48786D1D-52FD-40A7-94FE-33D518BA1128}" srcOrd="0" destOrd="0" presId="urn:microsoft.com/office/officeart/2005/8/layout/bProcess4"/>
    <dgm:cxn modelId="{A042AB33-CFF1-4B21-976C-06174160972A}" type="presOf" srcId="{1A5C6920-3EAA-4307-857E-C06DC84877B1}" destId="{FF7B24CB-D20E-4756-ADB2-79F27BD205AE}" srcOrd="0" destOrd="0" presId="urn:microsoft.com/office/officeart/2005/8/layout/bProcess4"/>
    <dgm:cxn modelId="{F603DC68-07E6-45EE-8CA7-BBC21E6990DF}" srcId="{A7CDBAD2-3207-441A-901F-08B50E421531}" destId="{7D22215D-508F-41C2-AB82-FEB08A07D94C}" srcOrd="7" destOrd="0" parTransId="{674136A6-8E32-449B-A1AB-EB7DC7F0DA59}" sibTransId="{5CC93CE1-442B-4617-8754-8A735B392ED0}"/>
    <dgm:cxn modelId="{D4F92722-D009-4533-8C7A-EE4342AD8255}" srcId="{A7CDBAD2-3207-441A-901F-08B50E421531}" destId="{505630D5-3B33-465E-A1BC-801F6DCC3196}" srcOrd="8" destOrd="0" parTransId="{7B231943-038C-465D-861F-4DD5D76C6045}" sibTransId="{35578A6C-D327-4F40-A1EE-3F02D9CFCBCB}"/>
    <dgm:cxn modelId="{73F37652-714A-4F0F-A295-EED01F1E8A09}" type="presOf" srcId="{99BE2AE5-6D4E-4CB3-8AA0-7C7751D70A89}" destId="{99E188AF-F0B7-450C-84A5-6C1C03069F4B}" srcOrd="0" destOrd="0" presId="urn:microsoft.com/office/officeart/2005/8/layout/bProcess4"/>
    <dgm:cxn modelId="{8842B505-1C02-4919-889D-84E46EA110FE}" type="presParOf" srcId="{19C7B1DA-DCB3-4D01-A9AA-B47A0B77AF1B}" destId="{090B6850-598D-461B-8FCA-8C0265015D95}" srcOrd="0" destOrd="0" presId="urn:microsoft.com/office/officeart/2005/8/layout/bProcess4"/>
    <dgm:cxn modelId="{FCD9AE59-A744-4116-AD0A-04C3C519D68F}" type="presParOf" srcId="{090B6850-598D-461B-8FCA-8C0265015D95}" destId="{7E475C7D-455F-4217-8DC1-D72E3225BE0B}" srcOrd="0" destOrd="0" presId="urn:microsoft.com/office/officeart/2005/8/layout/bProcess4"/>
    <dgm:cxn modelId="{7B866501-1BC6-461C-A394-5A87DC2AACF5}" type="presParOf" srcId="{090B6850-598D-461B-8FCA-8C0265015D95}" destId="{560FA573-F838-47EA-90C7-1B9BD631D894}" srcOrd="1" destOrd="0" presId="urn:microsoft.com/office/officeart/2005/8/layout/bProcess4"/>
    <dgm:cxn modelId="{A7F836E9-4330-41C8-989F-8D497CC03BE3}" type="presParOf" srcId="{19C7B1DA-DCB3-4D01-A9AA-B47A0B77AF1B}" destId="{52EC8AD8-1C56-4A05-B461-2AB842602AA2}" srcOrd="1" destOrd="0" presId="urn:microsoft.com/office/officeart/2005/8/layout/bProcess4"/>
    <dgm:cxn modelId="{CAE791D1-DB05-482D-8473-9E4522309A5C}" type="presParOf" srcId="{19C7B1DA-DCB3-4D01-A9AA-B47A0B77AF1B}" destId="{DB15ACB8-EF41-4280-8658-A3F4DF1BCA34}" srcOrd="2" destOrd="0" presId="urn:microsoft.com/office/officeart/2005/8/layout/bProcess4"/>
    <dgm:cxn modelId="{361D5164-6BD0-469B-A1DC-BB88AD04AC8F}" type="presParOf" srcId="{DB15ACB8-EF41-4280-8658-A3F4DF1BCA34}" destId="{2CC87A9F-E411-47FA-BB94-6661259CD623}" srcOrd="0" destOrd="0" presId="urn:microsoft.com/office/officeart/2005/8/layout/bProcess4"/>
    <dgm:cxn modelId="{B0342B56-D22E-458F-866D-AC0C87D5364B}" type="presParOf" srcId="{DB15ACB8-EF41-4280-8658-A3F4DF1BCA34}" destId="{48786D1D-52FD-40A7-94FE-33D518BA1128}" srcOrd="1" destOrd="0" presId="urn:microsoft.com/office/officeart/2005/8/layout/bProcess4"/>
    <dgm:cxn modelId="{8B99AE2C-B7F9-4D6B-AEF4-EE345BC4366C}" type="presParOf" srcId="{19C7B1DA-DCB3-4D01-A9AA-B47A0B77AF1B}" destId="{1CF4202B-6722-476B-9A98-AF6BF4B5D062}" srcOrd="3" destOrd="0" presId="urn:microsoft.com/office/officeart/2005/8/layout/bProcess4"/>
    <dgm:cxn modelId="{23327090-F269-4FEC-B854-3EC8E9B00373}" type="presParOf" srcId="{19C7B1DA-DCB3-4D01-A9AA-B47A0B77AF1B}" destId="{E0834CCC-D934-4E01-A1A3-2DA1B34098A0}" srcOrd="4" destOrd="0" presId="urn:microsoft.com/office/officeart/2005/8/layout/bProcess4"/>
    <dgm:cxn modelId="{E0C48834-2BE3-4AF8-9AE9-4013C7106BEA}" type="presParOf" srcId="{E0834CCC-D934-4E01-A1A3-2DA1B34098A0}" destId="{727F31CC-FEC3-46E5-BA57-15198BC4DE04}" srcOrd="0" destOrd="0" presId="urn:microsoft.com/office/officeart/2005/8/layout/bProcess4"/>
    <dgm:cxn modelId="{2920A473-B5B3-4588-80B4-2A427C9EE379}" type="presParOf" srcId="{E0834CCC-D934-4E01-A1A3-2DA1B34098A0}" destId="{97ED604B-3004-457C-BECB-711D700F3D1E}" srcOrd="1" destOrd="0" presId="urn:microsoft.com/office/officeart/2005/8/layout/bProcess4"/>
    <dgm:cxn modelId="{A716C5DB-45A4-4035-ADFC-5811FA95F2F4}" type="presParOf" srcId="{19C7B1DA-DCB3-4D01-A9AA-B47A0B77AF1B}" destId="{99E188AF-F0B7-450C-84A5-6C1C03069F4B}" srcOrd="5" destOrd="0" presId="urn:microsoft.com/office/officeart/2005/8/layout/bProcess4"/>
    <dgm:cxn modelId="{DADF6308-5C13-4F2A-9D9F-E9BAD80FAEAF}" type="presParOf" srcId="{19C7B1DA-DCB3-4D01-A9AA-B47A0B77AF1B}" destId="{E05181D9-5667-4B8B-A77C-B91F831E2E1E}" srcOrd="6" destOrd="0" presId="urn:microsoft.com/office/officeart/2005/8/layout/bProcess4"/>
    <dgm:cxn modelId="{FDE5FAF0-121A-4274-B18A-AEB053010D36}" type="presParOf" srcId="{E05181D9-5667-4B8B-A77C-B91F831E2E1E}" destId="{380EE553-662C-4535-B3D0-545A921B37E9}" srcOrd="0" destOrd="0" presId="urn:microsoft.com/office/officeart/2005/8/layout/bProcess4"/>
    <dgm:cxn modelId="{F173B233-8AB3-48F3-9D5E-891C5E853D0E}" type="presParOf" srcId="{E05181D9-5667-4B8B-A77C-B91F831E2E1E}" destId="{E779F453-1A12-4DFE-AA60-34D7006097FD}" srcOrd="1" destOrd="0" presId="urn:microsoft.com/office/officeart/2005/8/layout/bProcess4"/>
    <dgm:cxn modelId="{EB5A21CC-2F81-4046-8141-3FD8BD392C1F}" type="presParOf" srcId="{19C7B1DA-DCB3-4D01-A9AA-B47A0B77AF1B}" destId="{1C5D338E-3E9F-4AF3-BE04-6F762ABFC679}" srcOrd="7" destOrd="0" presId="urn:microsoft.com/office/officeart/2005/8/layout/bProcess4"/>
    <dgm:cxn modelId="{595DA57C-4168-45BD-9F9D-CDD5CC371043}" type="presParOf" srcId="{19C7B1DA-DCB3-4D01-A9AA-B47A0B77AF1B}" destId="{0B5413BD-3840-4E04-99DE-3DEB4E44E382}" srcOrd="8" destOrd="0" presId="urn:microsoft.com/office/officeart/2005/8/layout/bProcess4"/>
    <dgm:cxn modelId="{8E3A2A72-A959-4A03-B3FF-80C20DC20561}" type="presParOf" srcId="{0B5413BD-3840-4E04-99DE-3DEB4E44E382}" destId="{D053BA38-79C2-48D3-8515-5F4EAD396761}" srcOrd="0" destOrd="0" presId="urn:microsoft.com/office/officeart/2005/8/layout/bProcess4"/>
    <dgm:cxn modelId="{FA027BC3-B3DC-410B-B72A-C13C863343AF}" type="presParOf" srcId="{0B5413BD-3840-4E04-99DE-3DEB4E44E382}" destId="{B80A3F67-11BC-4725-BB4F-B853491568FA}" srcOrd="1" destOrd="0" presId="urn:microsoft.com/office/officeart/2005/8/layout/bProcess4"/>
    <dgm:cxn modelId="{BB5582DB-6D5C-491A-8D89-C2A4E0DD547E}" type="presParOf" srcId="{19C7B1DA-DCB3-4D01-A9AA-B47A0B77AF1B}" destId="{6E3D345B-FEFD-4741-ACD5-F203B2D65B89}" srcOrd="9" destOrd="0" presId="urn:microsoft.com/office/officeart/2005/8/layout/bProcess4"/>
    <dgm:cxn modelId="{39320457-C021-40B0-832C-79FDE7DF0809}" type="presParOf" srcId="{19C7B1DA-DCB3-4D01-A9AA-B47A0B77AF1B}" destId="{8DC2C243-C7DB-46F6-B879-88C990A5A635}" srcOrd="10" destOrd="0" presId="urn:microsoft.com/office/officeart/2005/8/layout/bProcess4"/>
    <dgm:cxn modelId="{11B9B06F-E34A-49B0-8E1E-82EE42BE5913}" type="presParOf" srcId="{8DC2C243-C7DB-46F6-B879-88C990A5A635}" destId="{079252CD-7105-4795-A027-89F599970F5D}" srcOrd="0" destOrd="0" presId="urn:microsoft.com/office/officeart/2005/8/layout/bProcess4"/>
    <dgm:cxn modelId="{76386270-E64C-4B35-A279-91F450E4AE76}" type="presParOf" srcId="{8DC2C243-C7DB-46F6-B879-88C990A5A635}" destId="{21E68F04-0565-4D28-B9E2-4A29AB713903}" srcOrd="1" destOrd="0" presId="urn:microsoft.com/office/officeart/2005/8/layout/bProcess4"/>
    <dgm:cxn modelId="{2294ABC3-9D26-4FAA-BC65-657D8EF3BF45}" type="presParOf" srcId="{19C7B1DA-DCB3-4D01-A9AA-B47A0B77AF1B}" destId="{FF7B24CB-D20E-4756-ADB2-79F27BD205AE}" srcOrd="11" destOrd="0" presId="urn:microsoft.com/office/officeart/2005/8/layout/bProcess4"/>
    <dgm:cxn modelId="{AFA5ABBB-2F5F-4438-86EC-4A85AE7F4687}" type="presParOf" srcId="{19C7B1DA-DCB3-4D01-A9AA-B47A0B77AF1B}" destId="{4C2D1D62-F52E-4A59-8D13-0744B9B09710}" srcOrd="12" destOrd="0" presId="urn:microsoft.com/office/officeart/2005/8/layout/bProcess4"/>
    <dgm:cxn modelId="{AF21A7A3-3E8C-4F68-92A7-19751EAA3515}" type="presParOf" srcId="{4C2D1D62-F52E-4A59-8D13-0744B9B09710}" destId="{C895163A-5289-4AAB-8DBE-A944F0691D0D}" srcOrd="0" destOrd="0" presId="urn:microsoft.com/office/officeart/2005/8/layout/bProcess4"/>
    <dgm:cxn modelId="{BAA76EC4-A4B8-4843-B60E-C422F4680AAC}" type="presParOf" srcId="{4C2D1D62-F52E-4A59-8D13-0744B9B09710}" destId="{007ABF24-BE3F-44C6-A9C0-BB48B5A350E5}" srcOrd="1" destOrd="0" presId="urn:microsoft.com/office/officeart/2005/8/layout/bProcess4"/>
    <dgm:cxn modelId="{9F7DA802-D435-4C7D-A95B-6F7344E01F07}" type="presParOf" srcId="{19C7B1DA-DCB3-4D01-A9AA-B47A0B77AF1B}" destId="{9F68F0D8-AC73-4133-8AB7-15F52D4C3357}" srcOrd="13" destOrd="0" presId="urn:microsoft.com/office/officeart/2005/8/layout/bProcess4"/>
    <dgm:cxn modelId="{6C3F19C2-ED59-4D0A-917B-80A16B137DD1}" type="presParOf" srcId="{19C7B1DA-DCB3-4D01-A9AA-B47A0B77AF1B}" destId="{F9B1FF33-6859-488B-BDD7-B753E5EF5800}" srcOrd="14" destOrd="0" presId="urn:microsoft.com/office/officeart/2005/8/layout/bProcess4"/>
    <dgm:cxn modelId="{A3CCCF66-6FEA-434B-8D55-4DC19F82EE75}" type="presParOf" srcId="{F9B1FF33-6859-488B-BDD7-B753E5EF5800}" destId="{90056BF7-92D8-489D-B440-DEEAB8D96BEE}" srcOrd="0" destOrd="0" presId="urn:microsoft.com/office/officeart/2005/8/layout/bProcess4"/>
    <dgm:cxn modelId="{C9E05659-45CF-482A-BFD4-F1D72496A80E}" type="presParOf" srcId="{F9B1FF33-6859-488B-BDD7-B753E5EF5800}" destId="{77DF63C0-B638-4857-B719-CC9B0B868570}" srcOrd="1" destOrd="0" presId="urn:microsoft.com/office/officeart/2005/8/layout/bProcess4"/>
    <dgm:cxn modelId="{2FE2E41D-D9A1-4A7B-A5A8-A5A998F70DE0}" type="presParOf" srcId="{19C7B1DA-DCB3-4D01-A9AA-B47A0B77AF1B}" destId="{50A53F97-96D1-49A1-B78D-95FEC55C9558}" srcOrd="15" destOrd="0" presId="urn:microsoft.com/office/officeart/2005/8/layout/bProcess4"/>
    <dgm:cxn modelId="{0B1B2C6D-54B5-4F66-B9A8-F563B9C50FB9}" type="presParOf" srcId="{19C7B1DA-DCB3-4D01-A9AA-B47A0B77AF1B}" destId="{30CB567B-12E0-4D52-A0D5-102F980C36C5}" srcOrd="16" destOrd="0" presId="urn:microsoft.com/office/officeart/2005/8/layout/bProcess4"/>
    <dgm:cxn modelId="{36708286-1A72-4E20-A1B1-79C0FD8BF3C9}" type="presParOf" srcId="{30CB567B-12E0-4D52-A0D5-102F980C36C5}" destId="{F9427336-761C-4753-9AB1-3B8BBE59C674}" srcOrd="0" destOrd="0" presId="urn:microsoft.com/office/officeart/2005/8/layout/bProcess4"/>
    <dgm:cxn modelId="{48B49856-5B90-43FE-B09A-C4EEA0ED947F}" type="presParOf" srcId="{30CB567B-12E0-4D52-A0D5-102F980C36C5}" destId="{A31C7A04-0070-4D96-9E7F-558DE6186859}"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4000" b="1" dirty="0" err="1">
              <a:latin typeface="Times New Roman" panose="02020603050405020304" pitchFamily="18" charset="0"/>
              <a:cs typeface="Times New Roman" panose="02020603050405020304" pitchFamily="18" charset="0"/>
            </a:rPr>
            <a:t>Tiêu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chuẩn</a:t>
          </a:r>
          <a:r>
            <a:rPr lang="en-US" sz="4000" b="1" dirty="0">
              <a:latin typeface="Times New Roman" panose="02020603050405020304" pitchFamily="18" charset="0"/>
              <a:cs typeface="Times New Roman" panose="02020603050405020304" pitchFamily="18" charset="0"/>
            </a:rPr>
            <a:t> </a:t>
          </a:r>
          <a:r>
            <a:rPr lang="en-US" sz="3600" b="1" dirty="0"/>
            <a:t>21. </a:t>
          </a:r>
        </a:p>
        <a:p>
          <a:r>
            <a:rPr lang="vi-VN" sz="4000" b="1" dirty="0"/>
            <a:t>Kết nối và phục vụ cộng đồng</a:t>
          </a:r>
          <a:endParaRPr lang="en-US" sz="40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21.1. </a:t>
          </a:r>
          <a:r>
            <a:rPr lang="en-US" sz="2400" b="1" kern="1200" dirty="0" err="1">
              <a:solidFill>
                <a:srgbClr val="FF0000"/>
              </a:solidFill>
              <a:latin typeface="Times New Roman" panose="02020603050405020304" pitchFamily="18" charset="0"/>
              <a:ea typeface="+mn-ea"/>
              <a:cs typeface="Times New Roman" panose="02020603050405020304" pitchFamily="18" charset="0"/>
            </a:rPr>
            <a:t>Xây</a:t>
          </a:r>
          <a:r>
            <a:rPr lang="en-US" sz="2400" b="1" kern="1200" dirty="0">
              <a:solidFill>
                <a:srgbClr val="FF0000"/>
              </a:solidFill>
              <a:latin typeface="Times New Roman" panose="02020603050405020304" pitchFamily="18" charset="0"/>
              <a:ea typeface="+mn-ea"/>
              <a:cs typeface="Times New Roman" panose="02020603050405020304" pitchFamily="18" charset="0"/>
            </a:rPr>
            <a:t> d</a:t>
          </a:r>
          <a:r>
            <a:rPr lang="vi-VN" sz="2400" b="1" kern="1200" dirty="0">
              <a:solidFill>
                <a:srgbClr val="FF0000"/>
              </a:solidFill>
              <a:latin typeface="Times New Roman" panose="02020603050405020304" pitchFamily="18" charset="0"/>
              <a:ea typeface="+mn-ea"/>
              <a:cs typeface="Times New Roman" panose="02020603050405020304" pitchFamily="18" charset="0"/>
            </a:rPr>
            <a:t>ựng </a:t>
          </a:r>
          <a:r>
            <a:rPr lang="vi-VN" sz="2400" b="1" kern="1200" dirty="0">
              <a:solidFill>
                <a:prstClr val="black"/>
              </a:solidFill>
              <a:latin typeface="Times New Roman" panose="02020603050405020304" pitchFamily="18" charset="0"/>
              <a:ea typeface="+mn-ea"/>
              <a:cs typeface="Times New Roman" panose="02020603050405020304" pitchFamily="18" charset="0"/>
            </a:rPr>
            <a:t>được kế hoạch kết nối v</a:t>
          </a:r>
          <a:r>
            <a:rPr lang="en-US" sz="2400" b="1" kern="1200" dirty="0">
              <a:solidFill>
                <a:prstClr val="black"/>
              </a:solidFill>
              <a:latin typeface="Times New Roman" panose="02020603050405020304" pitchFamily="18" charset="0"/>
              <a:ea typeface="+mn-ea"/>
              <a:cs typeface="Times New Roman" panose="02020603050405020304" pitchFamily="18" charset="0"/>
            </a:rPr>
            <a:t>à </a:t>
          </a:r>
          <a:r>
            <a:rPr lang="en-US" sz="2400" b="1" kern="1200" dirty="0" err="1">
              <a:solidFill>
                <a:prstClr val="black"/>
              </a:solidFill>
              <a:latin typeface="Times New Roman" panose="02020603050405020304" pitchFamily="18" charset="0"/>
              <a:ea typeface="+mn-ea"/>
              <a:cs typeface="Times New Roman" panose="02020603050405020304" pitchFamily="18" charset="0"/>
            </a:rPr>
            <a:t>cung</a:t>
          </a:r>
          <a:r>
            <a:rPr lang="en-US" sz="2400" b="1" kern="1200" dirty="0">
              <a:solidFill>
                <a:prstClr val="black"/>
              </a:solidFill>
              <a:latin typeface="Times New Roman" panose="02020603050405020304" pitchFamily="18" charset="0"/>
              <a:ea typeface="+mn-ea"/>
              <a:cs typeface="Times New Roman" panose="02020603050405020304" pitchFamily="18" charset="0"/>
            </a:rPr>
            <a:t> c</a:t>
          </a:r>
          <a:r>
            <a:rPr lang="vi-VN" sz="2400" b="1" kern="1200" dirty="0">
              <a:solidFill>
                <a:prstClr val="black"/>
              </a:solidFill>
              <a:latin typeface="Times New Roman" panose="02020603050405020304" pitchFamily="18" charset="0"/>
              <a:ea typeface="+mn-ea"/>
              <a:cs typeface="Times New Roman" panose="02020603050405020304" pitchFamily="18" charset="0"/>
            </a:rPr>
            <a:t>ấp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ịch vụ phục vụ cộng đồng để thực hiện tầm nh</a:t>
          </a:r>
          <a:r>
            <a:rPr lang="en-US" sz="2400" b="1" kern="1200" dirty="0" err="1">
              <a:solidFill>
                <a:prstClr val="black"/>
              </a:solidFill>
              <a:latin typeface="Times New Roman" panose="02020603050405020304" pitchFamily="18" charset="0"/>
              <a:ea typeface="+mn-ea"/>
              <a:cs typeface="Times New Roman" panose="02020603050405020304" pitchFamily="18" charset="0"/>
            </a:rPr>
            <a:t>ìn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và</a:t>
          </a:r>
          <a:r>
            <a:rPr lang="en-US" sz="2400" b="1" kern="1200" dirty="0">
              <a:solidFill>
                <a:prstClr val="black"/>
              </a:solidFill>
              <a:latin typeface="Times New Roman" panose="02020603050405020304" pitchFamily="18" charset="0"/>
              <a:ea typeface="+mn-ea"/>
              <a:cs typeface="Times New Roman" panose="02020603050405020304" pitchFamily="18" charset="0"/>
            </a:rPr>
            <a:t> s</a:t>
          </a:r>
          <a:r>
            <a:rPr lang="vi-VN" sz="2400" b="1" kern="1200" dirty="0">
              <a:solidFill>
                <a:prstClr val="black"/>
              </a:solidFill>
              <a:latin typeface="Times New Roman" panose="02020603050405020304" pitchFamily="18" charset="0"/>
              <a:ea typeface="+mn-ea"/>
              <a:cs typeface="Times New Roman" panose="02020603050405020304" pitchFamily="18" charset="0"/>
            </a:rPr>
            <a:t>ứ mạng của cơ sở gi</a:t>
          </a:r>
          <a:r>
            <a:rPr lang="en-US" sz="2400" b="1" kern="1200" dirty="0" err="1">
              <a:solidFill>
                <a:prstClr val="black"/>
              </a:solidFill>
              <a:latin typeface="Times New Roman" panose="02020603050405020304" pitchFamily="18" charset="0"/>
              <a:ea typeface="+mn-ea"/>
              <a:cs typeface="Times New Roman" panose="02020603050405020304" pitchFamily="18" charset="0"/>
            </a:rPr>
            <a:t>áo</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ục</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dgm:t>
        <a:bodyPr/>
        <a:lstStyle/>
        <a:p>
          <a:pPr marL="0" lvl="0" indent="0" algn="just"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21.2</a:t>
          </a:r>
          <a:r>
            <a:rPr lang="en-US" sz="2400" b="1" i="1" kern="1200" dirty="0"/>
            <a:t>. </a:t>
          </a:r>
          <a:r>
            <a:rPr lang="en-US" sz="2400" b="1" kern="1200" dirty="0" err="1">
              <a:latin typeface="Times New Roman" panose="02020603050405020304" pitchFamily="18" charset="0"/>
              <a:cs typeface="Times New Roman" panose="02020603050405020304" pitchFamily="18" charset="0"/>
            </a:rPr>
            <a:t>Các</a:t>
          </a:r>
          <a:r>
            <a:rPr lang="en-US" sz="2400" b="1" kern="1200" dirty="0">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chính</a:t>
          </a:r>
          <a:r>
            <a:rPr lang="en-US" sz="2400" b="1" kern="1200" dirty="0">
              <a:solidFill>
                <a:srgbClr val="FF0000"/>
              </a:solidFill>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sách</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và</a:t>
          </a:r>
          <a:r>
            <a:rPr lang="en-US" sz="2400" b="1" kern="1200" dirty="0">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hư</a:t>
          </a:r>
          <a:r>
            <a:rPr lang="vi-VN" sz="2400" b="1" kern="1200" dirty="0">
              <a:solidFill>
                <a:srgbClr val="FF0000"/>
              </a:solidFill>
              <a:latin typeface="Times New Roman" panose="02020603050405020304" pitchFamily="18" charset="0"/>
              <a:cs typeface="Times New Roman" panose="02020603050405020304" pitchFamily="18" charset="0"/>
            </a:rPr>
            <a:t>ớng dẫn </a:t>
          </a:r>
          <a:r>
            <a:rPr lang="vi-VN" sz="2400" b="1" kern="1200" dirty="0">
              <a:latin typeface="Times New Roman" panose="02020603050405020304" pitchFamily="18" charset="0"/>
              <a:cs typeface="Times New Roman" panose="02020603050405020304" pitchFamily="18" charset="0"/>
            </a:rPr>
            <a:t>cho hoạt động kết nối v</a:t>
          </a:r>
          <a:r>
            <a:rPr lang="en-US" sz="2400" b="1" kern="1200" dirty="0">
              <a:latin typeface="Times New Roman" panose="02020603050405020304" pitchFamily="18" charset="0"/>
              <a:cs typeface="Times New Roman" panose="02020603050405020304" pitchFamily="18" charset="0"/>
            </a:rPr>
            <a:t>à </a:t>
          </a:r>
          <a:r>
            <a:rPr lang="en-US" sz="2400" b="1" kern="1200" dirty="0" err="1">
              <a:latin typeface="Times New Roman" panose="02020603050405020304" pitchFamily="18" charset="0"/>
              <a:cs typeface="Times New Roman" panose="02020603050405020304" pitchFamily="18" charset="0"/>
            </a:rPr>
            <a:t>ph</a:t>
          </a:r>
          <a:r>
            <a:rPr lang="vi-VN" sz="2400" b="1" kern="1200" dirty="0">
              <a:latin typeface="Times New Roman" panose="02020603050405020304" pitchFamily="18" charset="0"/>
              <a:cs typeface="Times New Roman" panose="02020603050405020304" pitchFamily="18" charset="0"/>
            </a:rPr>
            <a:t>ục vụ cộng đồng được </a:t>
          </a:r>
          <a:r>
            <a:rPr lang="vi-VN" sz="2400" b="1" kern="1200" dirty="0">
              <a:solidFill>
                <a:srgbClr val="FF0000"/>
              </a:solidFill>
              <a:latin typeface="Times New Roman" panose="02020603050405020304" pitchFamily="18" charset="0"/>
              <a:cs typeface="Times New Roman" panose="02020603050405020304" pitchFamily="18" charset="0"/>
            </a:rPr>
            <a:t>thực hiện</a:t>
          </a:r>
          <a:r>
            <a:rPr lang="en-GB" sz="2200" b="1" kern="1200" dirty="0">
              <a:solidFill>
                <a:prstClr val="black"/>
              </a:solidFill>
              <a:latin typeface="Arial" panose="020B0604020202020204" pitchFamily="34" charset="0"/>
              <a:ea typeface="+mn-ea"/>
              <a:cs typeface="+mn-cs"/>
            </a:rPr>
            <a:t>.</a:t>
          </a:r>
          <a:endParaRPr lang="en-US" sz="2200" b="1" kern="1200" dirty="0">
            <a:solidFill>
              <a:prstClr val="black"/>
            </a:solidFill>
            <a:latin typeface="Arial" panose="020B0604020202020204" pitchFamily="34" charset="0"/>
            <a:ea typeface="+mn-ea"/>
            <a:cs typeface="+mn-cs"/>
          </a:endParaRP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pPr algn="just"/>
          <a:r>
            <a:rPr lang="vi-VN" sz="2800" b="1" i="0" kern="1200" dirty="0">
              <a:solidFill>
                <a:srgbClr val="FF0000"/>
              </a:solidFill>
              <a:latin typeface="Times New Roman" panose="02020603050405020304" pitchFamily="18" charset="0"/>
              <a:cs typeface="Times New Roman" panose="02020603050405020304" pitchFamily="18" charset="0"/>
            </a:rPr>
            <a:t>2</a:t>
          </a:r>
          <a:r>
            <a:rPr lang="en-US" sz="2800" b="1" i="0" kern="1200" dirty="0">
              <a:solidFill>
                <a:srgbClr val="FF0000"/>
              </a:solidFill>
              <a:latin typeface="Times New Roman" panose="02020603050405020304" pitchFamily="18" charset="0"/>
              <a:cs typeface="Times New Roman" panose="02020603050405020304" pitchFamily="18" charset="0"/>
            </a:rPr>
            <a:t>1</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800" b="1" kern="1200" dirty="0">
              <a:solidFill>
                <a:srgbClr val="FF0000"/>
              </a:solidFill>
              <a:latin typeface="Times New Roman" panose="02020603050405020304" pitchFamily="18" charset="0"/>
              <a:ea typeface="+mn-ea"/>
              <a:cs typeface="Times New Roman" panose="02020603050405020304" pitchFamily="18" charset="0"/>
            </a:rPr>
            <a:t>Tri</a:t>
          </a:r>
          <a:r>
            <a:rPr lang="vi-VN" sz="2800" b="1" kern="1200" dirty="0">
              <a:solidFill>
                <a:srgbClr val="FF0000"/>
              </a:solidFill>
              <a:latin typeface="Times New Roman" panose="02020603050405020304" pitchFamily="18" charset="0"/>
              <a:ea typeface="+mn-ea"/>
              <a:cs typeface="Times New Roman" panose="02020603050405020304" pitchFamily="18" charset="0"/>
            </a:rPr>
            <a:t>ển khai </a:t>
          </a:r>
          <a:r>
            <a:rPr lang="vi-VN" sz="2800" b="1" kern="1200" dirty="0">
              <a:solidFill>
                <a:prstClr val="black"/>
              </a:solidFill>
              <a:latin typeface="Times New Roman" panose="02020603050405020304" pitchFamily="18" charset="0"/>
              <a:ea typeface="+mn-ea"/>
              <a:cs typeface="Times New Roman" panose="02020603050405020304" pitchFamily="18" charset="0"/>
            </a:rPr>
            <a:t>được hệ thống </a:t>
          </a:r>
          <a:r>
            <a:rPr lang="vi-VN" sz="2800" b="1" kern="1200" dirty="0">
              <a:solidFill>
                <a:srgbClr val="FF0000"/>
              </a:solidFill>
              <a:latin typeface="Times New Roman" panose="02020603050405020304" pitchFamily="18" charset="0"/>
              <a:ea typeface="+mn-ea"/>
              <a:cs typeface="Times New Roman" panose="02020603050405020304" pitchFamily="18" charset="0"/>
            </a:rPr>
            <a:t>đo lường, gi</a:t>
          </a:r>
          <a:r>
            <a:rPr lang="en-US" sz="2800" b="1" kern="1200" dirty="0" err="1">
              <a:solidFill>
                <a:srgbClr val="FF0000"/>
              </a:solidFill>
              <a:latin typeface="Times New Roman" panose="02020603050405020304" pitchFamily="18" charset="0"/>
              <a:ea typeface="+mn-ea"/>
              <a:cs typeface="Times New Roman" panose="02020603050405020304" pitchFamily="18" charset="0"/>
            </a:rPr>
            <a:t>ám</a:t>
          </a:r>
          <a:r>
            <a:rPr lang="en-US" sz="2800" b="1" kern="1200" dirty="0">
              <a:solidFill>
                <a:srgbClr val="FF0000"/>
              </a:solidFill>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latin typeface="Times New Roman" panose="02020603050405020304" pitchFamily="18" charset="0"/>
              <a:ea typeface="+mn-ea"/>
              <a:cs typeface="Times New Roman" panose="02020603050405020304" pitchFamily="18" charset="0"/>
            </a:rPr>
            <a:t>sát</a:t>
          </a:r>
          <a:r>
            <a:rPr lang="en-US" sz="2800" b="1" kern="1200" dirty="0">
              <a:solidFill>
                <a:srgbClr val="FF0000"/>
              </a:solidFill>
              <a:latin typeface="Times New Roman" panose="02020603050405020304" pitchFamily="18" charset="0"/>
              <a:ea typeface="+mn-ea"/>
              <a:cs typeface="Times New Roman" panose="02020603050405020304" pitchFamily="18" charset="0"/>
            </a:rPr>
            <a:t> </a:t>
          </a:r>
          <a:r>
            <a:rPr lang="en-US" sz="2800" b="1" kern="1200" dirty="0">
              <a:solidFill>
                <a:prstClr val="black"/>
              </a:solidFill>
              <a:latin typeface="Times New Roman" panose="02020603050405020304" pitchFamily="18" charset="0"/>
              <a:ea typeface="+mn-ea"/>
              <a:cs typeface="Times New Roman" panose="02020603050405020304" pitchFamily="18" charset="0"/>
            </a:rPr>
            <a:t>vi</a:t>
          </a:r>
          <a:r>
            <a:rPr lang="vi-VN" sz="2800" b="1" kern="1200" dirty="0">
              <a:solidFill>
                <a:prstClr val="black"/>
              </a:solidFill>
              <a:latin typeface="Times New Roman" panose="02020603050405020304" pitchFamily="18" charset="0"/>
              <a:ea typeface="+mn-ea"/>
              <a:cs typeface="Times New Roman" panose="02020603050405020304" pitchFamily="18" charset="0"/>
            </a:rPr>
            <a:t>ệc kết nối v</a:t>
          </a:r>
          <a:r>
            <a:rPr lang="en-US" sz="2800" b="1" kern="1200" dirty="0">
              <a:solidFill>
                <a:prstClr val="black"/>
              </a:solidFill>
              <a:latin typeface="Times New Roman" panose="02020603050405020304" pitchFamily="18" charset="0"/>
              <a:ea typeface="+mn-ea"/>
              <a:cs typeface="Times New Roman" panose="02020603050405020304" pitchFamily="18" charset="0"/>
            </a:rPr>
            <a:t>à </a:t>
          </a:r>
          <a:r>
            <a:rPr lang="en-US" sz="2800" b="1" kern="1200" dirty="0" err="1">
              <a:solidFill>
                <a:prstClr val="black"/>
              </a:solidFill>
              <a:latin typeface="Times New Roman" panose="02020603050405020304" pitchFamily="18" charset="0"/>
              <a:ea typeface="+mn-ea"/>
              <a:cs typeface="Times New Roman" panose="02020603050405020304" pitchFamily="18" charset="0"/>
            </a:rPr>
            <a:t>ph</a:t>
          </a:r>
          <a:r>
            <a:rPr lang="vi-VN" sz="2800" b="1" kern="1200" dirty="0">
              <a:solidFill>
                <a:prstClr val="black"/>
              </a:solidFill>
              <a:latin typeface="Times New Roman" panose="02020603050405020304" pitchFamily="18" charset="0"/>
              <a:ea typeface="+mn-ea"/>
              <a:cs typeface="Times New Roman" panose="02020603050405020304" pitchFamily="18" charset="0"/>
            </a:rPr>
            <a:t>ục vụ cộng đồng</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040D0CC6-80A8-4F39-B80C-7A1997106B3F}">
      <dgm:prSet phldrT="[Text]" phldr="1"/>
      <dgm:spPr/>
      <dgm:t>
        <a:bodyPr/>
        <a:lstStyle/>
        <a:p>
          <a:endParaRPr lang="en-US" dirty="0"/>
        </a:p>
      </dgm:t>
    </dgm:pt>
    <dgm:pt modelId="{751EDA7A-1E0C-474D-9E7A-69EBD0594F5C}" type="parTrans" cxnId="{954B35A8-E26F-45CC-941D-1CD1508CC60F}">
      <dgm:prSet/>
      <dgm:spPr/>
      <dgm:t>
        <a:bodyPr/>
        <a:lstStyle/>
        <a:p>
          <a:endParaRPr lang="en-US"/>
        </a:p>
      </dgm:t>
    </dgm:pt>
    <dgm:pt modelId="{80AF33D5-A927-4A85-9F4A-EBD28F11A82C}" type="sibTrans" cxnId="{954B35A8-E26F-45CC-941D-1CD1508CC60F}">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ADD71A48-467B-4070-AE23-881C85664177}">
      <dgm:prSet custT="1"/>
      <dgm:spPr>
        <a:solidFill>
          <a:srgbClr val="FFFF00">
            <a:alpha val="50000"/>
          </a:srgbClr>
        </a:solidFill>
      </dgm:spPr>
      <dgm:t>
        <a:bodyPr/>
        <a:lstStyle/>
        <a:p>
          <a:pPr algn="just"/>
          <a:r>
            <a:rPr lang="en-US" sz="2800" b="1" i="0" kern="1200" dirty="0">
              <a:solidFill>
                <a:srgbClr val="FF0000"/>
              </a:solidFill>
              <a:latin typeface="Times New Roman" panose="02020603050405020304" pitchFamily="18" charset="0"/>
              <a:cs typeface="Times New Roman" panose="02020603050405020304" pitchFamily="18" charset="0"/>
            </a:rPr>
            <a:t>21.4</a:t>
          </a:r>
          <a:r>
            <a:rPr lang="en-US" sz="2400" b="1" i="1" kern="1200" dirty="0"/>
            <a:t>. </a:t>
          </a:r>
          <a:r>
            <a:rPr lang="en-US" sz="2400" b="1" kern="1200" dirty="0">
              <a:solidFill>
                <a:prstClr val="black"/>
              </a:solidFill>
              <a:latin typeface="Times New Roman" panose="02020603050405020304" pitchFamily="18" charset="0"/>
              <a:ea typeface="+mn-ea"/>
              <a:cs typeface="Times New Roman" panose="02020603050405020304" pitchFamily="18" charset="0"/>
            </a:rPr>
            <a:t>Vi</a:t>
          </a:r>
          <a:r>
            <a:rPr lang="vi-VN" sz="2400" b="1" kern="1200" dirty="0">
              <a:solidFill>
                <a:prstClr val="black"/>
              </a:solidFill>
              <a:latin typeface="Times New Roman" panose="02020603050405020304" pitchFamily="18" charset="0"/>
              <a:ea typeface="+mn-ea"/>
              <a:cs typeface="Times New Roman" panose="02020603050405020304" pitchFamily="18" charset="0"/>
            </a:rPr>
            <a:t>ệc cung cấp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ịch vụ phục vụ v</a:t>
          </a:r>
          <a:r>
            <a:rPr lang="en-US" sz="2400" b="1" kern="1200" dirty="0">
              <a:solidFill>
                <a:prstClr val="black"/>
              </a:solidFill>
              <a:latin typeface="Times New Roman" panose="02020603050405020304" pitchFamily="18" charset="0"/>
              <a:ea typeface="+mn-ea"/>
              <a:cs typeface="Times New Roman" panose="02020603050405020304" pitchFamily="18" charset="0"/>
            </a:rPr>
            <a:t>à k</a:t>
          </a:r>
          <a:r>
            <a:rPr lang="vi-VN" sz="2400" b="1" kern="1200" dirty="0">
              <a:solidFill>
                <a:prstClr val="black"/>
              </a:solidFill>
              <a:latin typeface="Times New Roman" panose="02020603050405020304" pitchFamily="18" charset="0"/>
              <a:ea typeface="+mn-ea"/>
              <a:cs typeface="Times New Roman" panose="02020603050405020304" pitchFamily="18" charset="0"/>
            </a:rPr>
            <a:t>ết nối cộng đồng được </a:t>
          </a:r>
          <a:r>
            <a:rPr lang="vi-VN" sz="2400" b="1" kern="1200" dirty="0">
              <a:solidFill>
                <a:srgbClr val="FF0000"/>
              </a:solidFill>
              <a:latin typeface="Times New Roman" panose="02020603050405020304" pitchFamily="18" charset="0"/>
              <a:ea typeface="+mn-ea"/>
              <a:cs typeface="Times New Roman" panose="02020603050405020304" pitchFamily="18" charset="0"/>
            </a:rPr>
            <a:t>cải tiến</a:t>
          </a:r>
          <a:r>
            <a:rPr lang="vi-VN" sz="2400" b="1" kern="1200" dirty="0">
              <a:solidFill>
                <a:prstClr val="black"/>
              </a:solidFill>
              <a:latin typeface="Times New Roman" panose="02020603050405020304" pitchFamily="18" charset="0"/>
              <a:ea typeface="+mn-ea"/>
              <a:cs typeface="Times New Roman" panose="02020603050405020304" pitchFamily="18" charset="0"/>
            </a:rPr>
            <a:t> để đ</a:t>
          </a:r>
          <a:r>
            <a:rPr lang="en-US" sz="2400" b="1" kern="1200" dirty="0" err="1">
              <a:solidFill>
                <a:prstClr val="black"/>
              </a:solidFill>
              <a:latin typeface="Times New Roman" panose="02020603050405020304" pitchFamily="18" charset="0"/>
              <a:ea typeface="+mn-ea"/>
              <a:cs typeface="Times New Roman" panose="02020603050405020304" pitchFamily="18" charset="0"/>
            </a:rPr>
            <a:t>áp</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vi-VN" sz="2400" b="1" kern="1200" dirty="0">
              <a:solidFill>
                <a:prstClr val="black"/>
              </a:solidFill>
              <a:latin typeface="Times New Roman" panose="02020603050405020304" pitchFamily="18" charset="0"/>
              <a:ea typeface="+mn-ea"/>
              <a:cs typeface="Times New Roman" panose="02020603050405020304" pitchFamily="18" charset="0"/>
            </a:rPr>
            <a:t>ứng nhu cầu v</a:t>
          </a:r>
          <a:r>
            <a:rPr lang="en-US" sz="2400" b="1" kern="1200" dirty="0">
              <a:solidFill>
                <a:prstClr val="black"/>
              </a:solidFill>
              <a:latin typeface="Times New Roman" panose="02020603050405020304" pitchFamily="18" charset="0"/>
              <a:ea typeface="+mn-ea"/>
              <a:cs typeface="Times New Roman" panose="02020603050405020304" pitchFamily="18" charset="0"/>
            </a:rPr>
            <a:t>à s</a:t>
          </a:r>
          <a:r>
            <a:rPr lang="vi-VN" sz="2400" b="1" kern="1200" dirty="0">
              <a:solidFill>
                <a:prstClr val="black"/>
              </a:solidFill>
              <a:latin typeface="Times New Roman" panose="02020603050405020304" pitchFamily="18" charset="0"/>
              <a:ea typeface="+mn-ea"/>
              <a:cs typeface="Times New Roman" panose="02020603050405020304" pitchFamily="18" charset="0"/>
            </a:rPr>
            <a:t>ự h</a:t>
          </a:r>
          <a:r>
            <a:rPr lang="en-US" sz="2400" b="1" kern="1200" dirty="0" err="1">
              <a:solidFill>
                <a:prstClr val="black"/>
              </a:solidFill>
              <a:latin typeface="Times New Roman" panose="02020603050405020304" pitchFamily="18" charset="0"/>
              <a:ea typeface="+mn-ea"/>
              <a:cs typeface="Times New Roman" panose="02020603050405020304" pitchFamily="18" charset="0"/>
            </a:rPr>
            <a:t>ài</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lòng</a:t>
          </a:r>
          <a:r>
            <a:rPr lang="en-US" sz="2400" b="1" kern="1200" dirty="0">
              <a:solidFill>
                <a:prstClr val="black"/>
              </a:solidFill>
              <a:latin typeface="Times New Roman" panose="02020603050405020304" pitchFamily="18" charset="0"/>
              <a:ea typeface="+mn-ea"/>
              <a:cs typeface="Times New Roman" panose="02020603050405020304" pitchFamily="18" charset="0"/>
            </a:rPr>
            <a:t> c</a:t>
          </a:r>
          <a:r>
            <a:rPr lang="vi-VN" sz="2400" b="1" kern="1200" dirty="0">
              <a:solidFill>
                <a:prstClr val="black"/>
              </a:solidFill>
              <a:latin typeface="Times New Roman" panose="02020603050405020304" pitchFamily="18" charset="0"/>
              <a:ea typeface="+mn-ea"/>
              <a:cs typeface="Times New Roman" panose="02020603050405020304" pitchFamily="18" charset="0"/>
            </a:rPr>
            <a:t>ủa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bên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liên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quan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gm:t>
    </dgm:pt>
    <dgm:pt modelId="{C87167A3-FAFC-4708-9B8B-F7F597AA26BE}" type="parTrans" cxnId="{E8A4B5B2-4DEF-4667-8037-F8F0AE4275F9}">
      <dgm:prSet/>
      <dgm:spPr/>
      <dgm:t>
        <a:bodyPr/>
        <a:lstStyle/>
        <a:p>
          <a:endParaRPr lang="en-US"/>
        </a:p>
      </dgm:t>
    </dgm:pt>
    <dgm:pt modelId="{2F8F1BA1-E2CB-48F0-812B-8B0BDD29673F}" type="sibTrans" cxnId="{E8A4B5B2-4DEF-4667-8037-F8F0AE4275F9}">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5" custScaleX="174191" custScaleY="111857"/>
      <dgm:spPr/>
      <dgm:t>
        <a:bodyPr/>
        <a:lstStyle/>
        <a:p>
          <a:endParaRPr lang="en-US"/>
        </a:p>
      </dgm:t>
    </dgm:pt>
    <dgm:pt modelId="{9EFB084E-6D77-41CF-AC32-BF75A26ED5E1}" type="pres">
      <dgm:prSet presAssocID="{2FDB55EF-29F8-491B-B304-72106852574B}" presName="node" presStyleLbl="vennNode1" presStyleIdx="1" presStyleCnt="5" custScaleX="438744" custScaleY="177412" custRadScaleRad="93070" custRadScaleInc="2620">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5" custScaleX="242656" custScaleY="249924" custRadScaleRad="164322" custRadScaleInc="-1775">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3" presStyleCnt="5" custScaleX="476839" custScaleY="141481" custRadScaleRad="83661" custRadScaleInc="-1688">
        <dgm:presLayoutVars>
          <dgm:bulletEnabled val="1"/>
        </dgm:presLayoutVars>
      </dgm:prSet>
      <dgm:spPr/>
      <dgm:t>
        <a:bodyPr/>
        <a:lstStyle/>
        <a:p>
          <a:endParaRPr lang="en-US"/>
        </a:p>
      </dgm:t>
    </dgm:pt>
    <dgm:pt modelId="{6B09F1FE-B0F7-4F3C-97E9-933474F263DF}" type="pres">
      <dgm:prSet presAssocID="{ADD71A48-467B-4070-AE23-881C85664177}" presName="node" presStyleLbl="vennNode1" presStyleIdx="4" presStyleCnt="5" custScaleX="257205" custScaleY="255279" custRadScaleRad="148006" custRadScaleInc="157">
        <dgm:presLayoutVars>
          <dgm:bulletEnabled val="1"/>
        </dgm:presLayoutVars>
      </dgm:prSet>
      <dgm:spPr/>
      <dgm:t>
        <a:bodyPr/>
        <a:lstStyle/>
        <a:p>
          <a:endParaRPr lang="en-US"/>
        </a:p>
      </dgm:t>
    </dgm:pt>
  </dgm:ptLst>
  <dgm:cxnLst>
    <dgm:cxn modelId="{84112B5D-9661-4DD7-A1A6-1B08E3DC56C6}" srcId="{263881BF-70D9-4C54-994E-DDD665756969}" destId="{65124EF6-E318-4758-B7CE-FB257590ED44}" srcOrd="3" destOrd="0" parTransId="{1497BC7C-6B0B-46D4-BA5A-AE2F051A4654}" sibTransId="{B0F6793A-C897-4571-AB8B-C5EC42CE5C52}"/>
    <dgm:cxn modelId="{2A2208B7-BEFD-4F2B-B0DE-F85BDF8EEE2C}" type="presOf" srcId="{427F178C-90F6-42C1-BC17-DB940D654718}" destId="{D5A9ED3A-41B6-4C11-88D7-A98EB97E855C}" srcOrd="0" destOrd="0" presId="urn:microsoft.com/office/officeart/2005/8/layout/radial3"/>
    <dgm:cxn modelId="{A1BC86DE-DC2A-40CF-9217-242B1E69190C}" type="presOf" srcId="{2FDB55EF-29F8-491B-B304-72106852574B}" destId="{9EFB084E-6D77-41CF-AC32-BF75A26ED5E1}" srcOrd="0" destOrd="0" presId="urn:microsoft.com/office/officeart/2005/8/layout/radial3"/>
    <dgm:cxn modelId="{DB146A10-84AA-4663-8E06-A094506867B3}" type="presOf" srcId="{40B0A4C0-17A5-481A-B0D3-A4AAA489A666}" destId="{B91F2A28-919A-44C7-9D7B-EA8B46798D12}" srcOrd="0" destOrd="0" presId="urn:microsoft.com/office/officeart/2005/8/layout/radial3"/>
    <dgm:cxn modelId="{C21F8683-5E22-4834-9324-5333F56E8AAE}" type="presOf" srcId="{B7990F2B-B484-4424-A03C-AE94D375E689}" destId="{5C1A50F0-747D-49BF-BC43-B17F6E261357}" srcOrd="0" destOrd="0" presId="urn:microsoft.com/office/officeart/2005/8/layout/radial3"/>
    <dgm:cxn modelId="{2301254D-B6C2-42C5-8BAE-579534A81EF5}" srcId="{B7990F2B-B484-4424-A03C-AE94D375E689}" destId="{40B0A4C0-17A5-481A-B0D3-A4AAA489A666}" srcOrd="1" destOrd="0" parTransId="{C279353E-2272-44CD-BE65-8E11C5C92E25}" sibTransId="{F1A2CCD3-D1F4-45FB-9CFF-D245772B51DB}"/>
    <dgm:cxn modelId="{24C22AB8-AC06-4D13-966F-B67D3AE0FBA6}" srcId="{263881BF-70D9-4C54-994E-DDD665756969}" destId="{220D316B-40F0-45EC-9AEA-2DF8C99B43DC}" srcOrd="2" destOrd="0" parTransId="{B708CEE4-396C-4052-8D24-878F5D107AF3}" sibTransId="{4F35DE28-1F1E-441B-89F2-E12BD83E1372}"/>
    <dgm:cxn modelId="{954B35A8-E26F-45CC-941D-1CD1508CC60F}" srcId="{263881BF-70D9-4C54-994E-DDD665756969}" destId="{040D0CC6-80A8-4F39-B80C-7A1997106B3F}" srcOrd="1" destOrd="0" parTransId="{751EDA7A-1E0C-474D-9E7A-69EBD0594F5C}" sibTransId="{80AF33D5-A927-4A85-9F4A-EBD28F11A82C}"/>
    <dgm:cxn modelId="{20A330F6-43DF-44C6-9895-357D7A5E8BCC}" srcId="{B7990F2B-B484-4424-A03C-AE94D375E689}" destId="{2FDB55EF-29F8-491B-B304-72106852574B}" srcOrd="0" destOrd="0" parTransId="{F3180D8B-89D8-4472-9362-6FFF7F6BA8ED}" sibTransId="{0F4E2A27-39FD-4BD1-9EC2-366B7A16CACE}"/>
    <dgm:cxn modelId="{67B9E712-1A60-42AD-B15E-6D326E6F3FBC}" type="presOf" srcId="{263881BF-70D9-4C54-994E-DDD665756969}" destId="{CDEF7A5F-AB6C-4EAD-8B1D-6A7B5C353823}" srcOrd="0" destOrd="0" presId="urn:microsoft.com/office/officeart/2005/8/layout/radial3"/>
    <dgm:cxn modelId="{EAF2072F-709B-4DDA-B721-1B4FB57CC449}" srcId="{B7990F2B-B484-4424-A03C-AE94D375E689}" destId="{427F178C-90F6-42C1-BC17-DB940D654718}" srcOrd="2" destOrd="0" parTransId="{BFFAAF34-1356-40E7-8D8F-9441CCFCD58A}" sibTransId="{39F64061-AD0B-4070-B505-E52E5E6986B5}"/>
    <dgm:cxn modelId="{E8A4B5B2-4DEF-4667-8037-F8F0AE4275F9}" srcId="{B7990F2B-B484-4424-A03C-AE94D375E689}" destId="{ADD71A48-467B-4070-AE23-881C85664177}" srcOrd="3" destOrd="0" parTransId="{C87167A3-FAFC-4708-9B8B-F7F597AA26BE}" sibTransId="{2F8F1BA1-E2CB-48F0-812B-8B0BDD29673F}"/>
    <dgm:cxn modelId="{FF6D496C-FA20-4AA1-9C04-425A2C4FB441}" type="presOf" srcId="{ADD71A48-467B-4070-AE23-881C85664177}" destId="{6B09F1FE-B0F7-4F3C-97E9-933474F263DF}"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A356DFD2-5A37-465F-8B76-72FAC05AB917}" type="presParOf" srcId="{CDEF7A5F-AB6C-4EAD-8B1D-6A7B5C353823}" destId="{3F0C2161-9006-4781-8773-D747FDB9E177}" srcOrd="0" destOrd="0" presId="urn:microsoft.com/office/officeart/2005/8/layout/radial3"/>
    <dgm:cxn modelId="{6AC88EA9-6FBC-48EA-A249-BEBFAC074066}" type="presParOf" srcId="{3F0C2161-9006-4781-8773-D747FDB9E177}" destId="{5C1A50F0-747D-49BF-BC43-B17F6E261357}" srcOrd="0" destOrd="0" presId="urn:microsoft.com/office/officeart/2005/8/layout/radial3"/>
    <dgm:cxn modelId="{BBF74FD4-A151-4D3A-BC63-7990D730EB9D}" type="presParOf" srcId="{3F0C2161-9006-4781-8773-D747FDB9E177}" destId="{9EFB084E-6D77-41CF-AC32-BF75A26ED5E1}" srcOrd="1" destOrd="0" presId="urn:microsoft.com/office/officeart/2005/8/layout/radial3"/>
    <dgm:cxn modelId="{ACCF507A-2BBC-4C0C-AFA7-38ED143736F5}" type="presParOf" srcId="{3F0C2161-9006-4781-8773-D747FDB9E177}" destId="{B91F2A28-919A-44C7-9D7B-EA8B46798D12}" srcOrd="2" destOrd="0" presId="urn:microsoft.com/office/officeart/2005/8/layout/radial3"/>
    <dgm:cxn modelId="{4B2EDD9B-68E9-41B8-9FCF-73F4E3C20A9C}" type="presParOf" srcId="{3F0C2161-9006-4781-8773-D747FDB9E177}" destId="{D5A9ED3A-41B6-4C11-88D7-A98EB97E855C}" srcOrd="3" destOrd="0" presId="urn:microsoft.com/office/officeart/2005/8/layout/radial3"/>
    <dgm:cxn modelId="{70544FA0-AA4A-4E53-9425-B09A2C9322C0}" type="presParOf" srcId="{3F0C2161-9006-4781-8773-D747FDB9E177}" destId="{6B09F1FE-B0F7-4F3C-97E9-933474F263DF}"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182FC9-EE5C-4F32-9494-4D402CBACB57}"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4587C502-D517-4C3F-A8DF-00AC8330894C}" type="pres">
      <dgm:prSet presAssocID="{94182FC9-EE5C-4F32-9494-4D402CBACB57}" presName="Name0" presStyleCnt="0">
        <dgm:presLayoutVars>
          <dgm:chPref val="1"/>
          <dgm:dir/>
          <dgm:animOne val="branch"/>
          <dgm:animLvl val="lvl"/>
          <dgm:resizeHandles/>
        </dgm:presLayoutVars>
      </dgm:prSet>
      <dgm:spPr/>
      <dgm:t>
        <a:bodyPr/>
        <a:lstStyle/>
        <a:p>
          <a:endParaRPr lang="en-US"/>
        </a:p>
      </dgm:t>
    </dgm:pt>
  </dgm:ptLst>
  <dgm:cxnLst>
    <dgm:cxn modelId="{9B695306-D367-4BD9-9621-6044563679AE}" type="presOf" srcId="{94182FC9-EE5C-4F32-9494-4D402CBACB57}" destId="{4587C502-D517-4C3F-A8DF-00AC8330894C}" srcOrd="0"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05538" y="964148"/>
          <a:ext cx="822287" cy="1433365"/>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7911"/>
          <a:ext cx="4303986" cy="1212783"/>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59214" y="97125"/>
        <a:ext cx="4185558" cy="1094355"/>
      </dsp:txXfrm>
    </dsp:sp>
    <dsp:sp modelId="{BB8B12F8-5F99-4027-925A-22B115B8F497}">
      <dsp:nvSpPr>
        <dsp:cNvPr id="0" name=""/>
        <dsp:cNvSpPr/>
      </dsp:nvSpPr>
      <dsp:spPr>
        <a:xfrm>
          <a:off x="2555254" y="313106"/>
          <a:ext cx="1748682" cy="721769"/>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1937500" y="2696398"/>
          <a:ext cx="1029236" cy="1171749"/>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1190862" y="1441284"/>
          <a:ext cx="3898517" cy="1212783"/>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1250076" y="1500498"/>
        <a:ext cx="3780089" cy="1094355"/>
      </dsp:txXfrm>
    </dsp:sp>
    <dsp:sp modelId="{563ED1DE-FDFF-408F-A180-6CB52FFC6066}">
      <dsp:nvSpPr>
        <dsp:cNvPr id="0" name=""/>
        <dsp:cNvSpPr/>
      </dsp:nvSpPr>
      <dsp:spPr>
        <a:xfrm>
          <a:off x="5833439" y="1404697"/>
          <a:ext cx="1260148" cy="980225"/>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5932767" y="4394285"/>
          <a:ext cx="1029236" cy="1171749"/>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2862564" y="2359227"/>
          <a:ext cx="5263498" cy="2112232"/>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50000"/>
            </a:lnSpc>
            <a:spcBef>
              <a:spcPct val="0"/>
            </a:spcBef>
            <a:spcAft>
              <a:spcPts val="600"/>
            </a:spcAft>
          </a:pPr>
          <a:r>
            <a:rPr lang="en-US" sz="28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2800" b="1" kern="1200" dirty="0">
              <a:solidFill>
                <a:srgbClr val="0000FF"/>
              </a:solidFill>
              <a:latin typeface="Times New Roman" panose="02020603050405020304" pitchFamily="18" charset="0"/>
              <a:ea typeface="+mn-ea"/>
              <a:cs typeface="Times New Roman" panose="02020603050405020304" pitchFamily="18" charset="0"/>
            </a:rPr>
            <a:t>NĂNG</a:t>
          </a:r>
          <a:r>
            <a:rPr lang="en-US" sz="2800" b="1" kern="1200" dirty="0">
              <a:latin typeface="Times New Roman" panose="02020603050405020304" pitchFamily="18" charset="0"/>
              <a:cs typeface="Times New Roman" panose="02020603050405020304" pitchFamily="18" charset="0"/>
            </a:rPr>
            <a:t> </a:t>
          </a:r>
          <a:endParaRPr lang="en-US" sz="2800" kern="1200" dirty="0">
            <a:latin typeface="Times New Roman" panose="02020603050405020304" pitchFamily="18" charset="0"/>
            <a:cs typeface="Times New Roman" panose="02020603050405020304" pitchFamily="18" charset="0"/>
          </a:endParaRPr>
        </a:p>
      </dsp:txBody>
      <dsp:txXfrm>
        <a:off x="2965693" y="2462356"/>
        <a:ext cx="5057240" cy="1905974"/>
      </dsp:txXfrm>
    </dsp:sp>
    <dsp:sp modelId="{26969910-8A21-4956-82D0-F5BBD23E43BF}">
      <dsp:nvSpPr>
        <dsp:cNvPr id="0" name=""/>
        <dsp:cNvSpPr/>
      </dsp:nvSpPr>
      <dsp:spPr>
        <a:xfrm>
          <a:off x="7978766" y="2530292"/>
          <a:ext cx="3666515" cy="1666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TC 13-  21</a:t>
          </a:r>
        </a:p>
        <a:p>
          <a:pPr marL="285750" lvl="1" indent="-285750" algn="l" defTabSz="1422400">
            <a:lnSpc>
              <a:spcPct val="90000"/>
            </a:lnSpc>
            <a:spcBef>
              <a:spcPct val="0"/>
            </a:spcBef>
            <a:spcAft>
              <a:spcPct val="15000"/>
            </a:spcAft>
            <a:buChar char="••"/>
          </a:pPr>
          <a:r>
            <a:rPr lang="en-US" sz="3200" b="1" kern="1200" dirty="0" err="1">
              <a:solidFill>
                <a:srgbClr val="FF0000"/>
              </a:solidFill>
              <a:latin typeface="Calibri" panose="020F0502020204030204"/>
              <a:ea typeface="+mn-ea"/>
              <a:cs typeface="+mn-cs"/>
            </a:rPr>
            <a:t>Kết</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nối</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và</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phục</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vụ</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cộng</a:t>
          </a:r>
          <a:r>
            <a:rPr lang="en-US" sz="3200" b="1" kern="1200" dirty="0">
              <a:solidFill>
                <a:srgbClr val="FF0000"/>
              </a:solidFill>
              <a:latin typeface="Calibri" panose="020F0502020204030204"/>
              <a:ea typeface="+mn-ea"/>
              <a:cs typeface="+mn-cs"/>
            </a:rPr>
            <a:t> </a:t>
          </a:r>
          <a:r>
            <a:rPr lang="en-US" sz="3200" b="1" kern="1200" dirty="0" err="1">
              <a:solidFill>
                <a:srgbClr val="FF0000"/>
              </a:solidFill>
              <a:latin typeface="Calibri" panose="020F0502020204030204"/>
              <a:ea typeface="+mn-ea"/>
              <a:cs typeface="+mn-cs"/>
            </a:rPr>
            <a:t>đồng</a:t>
          </a:r>
          <a:r>
            <a:rPr lang="en-US" sz="3200" b="1" kern="1200" dirty="0">
              <a:solidFill>
                <a:srgbClr val="FF0000"/>
              </a:solidFill>
              <a:latin typeface="Calibri" panose="020F0502020204030204"/>
              <a:ea typeface="+mn-ea"/>
              <a:cs typeface="+mn-cs"/>
            </a:rPr>
            <a:t> : </a:t>
          </a:r>
          <a:r>
            <a:rPr lang="en-US" sz="3200" b="1" kern="1200" dirty="0">
              <a:solidFill>
                <a:srgbClr val="FF0000"/>
              </a:solidFill>
            </a:rPr>
            <a:t>21</a:t>
          </a:r>
          <a:endParaRPr lang="en-US" sz="4400" b="1" kern="1200" dirty="0"/>
        </a:p>
      </dsp:txBody>
      <dsp:txXfrm>
        <a:off x="7978766" y="2530292"/>
        <a:ext cx="3666515" cy="1666333"/>
      </dsp:txXfrm>
    </dsp:sp>
    <dsp:sp modelId="{618D9DBF-99B1-4A13-A5FA-C8D1810709A2}">
      <dsp:nvSpPr>
        <dsp:cNvPr id="0" name=""/>
        <dsp:cNvSpPr/>
      </dsp:nvSpPr>
      <dsp:spPr>
        <a:xfrm>
          <a:off x="4482981" y="4493617"/>
          <a:ext cx="3631086" cy="112019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t>KẾT QUẢ HOẠT ĐỘNG</a:t>
          </a:r>
          <a:endParaRPr lang="en-US" sz="2800" kern="1200" dirty="0"/>
        </a:p>
      </dsp:txBody>
      <dsp:txXfrm>
        <a:off x="4537674" y="4548310"/>
        <a:ext cx="3521700" cy="1010813"/>
      </dsp:txXfrm>
    </dsp:sp>
    <dsp:sp modelId="{B9F6744F-50FB-44DA-A2D8-0F3ABAC50F45}">
      <dsp:nvSpPr>
        <dsp:cNvPr id="0" name=""/>
        <dsp:cNvSpPr/>
      </dsp:nvSpPr>
      <dsp:spPr>
        <a:xfrm flipH="1">
          <a:off x="8648947" y="4615426"/>
          <a:ext cx="239075" cy="891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endParaRPr lang="en-US" sz="400" kern="1200" dirty="0"/>
        </a:p>
      </dsp:txBody>
      <dsp:txXfrm>
        <a:off x="8648947" y="4615426"/>
        <a:ext cx="239075" cy="8911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CB3345-719E-454E-A401-B0E60261381A}">
      <dsp:nvSpPr>
        <dsp:cNvPr id="0" name=""/>
        <dsp:cNvSpPr/>
      </dsp:nvSpPr>
      <dsp:spPr>
        <a:xfrm>
          <a:off x="4210889" y="1926767"/>
          <a:ext cx="2577816" cy="1322620"/>
        </a:xfrm>
        <a:prstGeom prst="ellipse">
          <a:avLst/>
        </a:prstGeom>
        <a:solidFill>
          <a:schemeClr val="accent3">
            <a:lumMod val="20000"/>
            <a:lumOff val="80000"/>
          </a:schemeClr>
        </a:solidFill>
        <a:ln w="12700" cap="flat" cmpd="sng" algn="ctr">
          <a:solidFill>
            <a:schemeClr val="accent5">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err="1">
              <a:solidFill>
                <a:srgbClr val="FF0000"/>
              </a:solidFill>
              <a:latin typeface=".VnArial Narrow" panose="020B7200000000000000" pitchFamily="34" charset="0"/>
            </a:rPr>
            <a:t>Trường</a:t>
          </a:r>
          <a:r>
            <a:rPr lang="en-US" sz="3200" b="1" kern="1200" dirty="0">
              <a:solidFill>
                <a:srgbClr val="FF0000"/>
              </a:solidFill>
              <a:latin typeface=".VnArial Narrow" panose="020B7200000000000000" pitchFamily="34" charset="0"/>
            </a:rPr>
            <a:t> </a:t>
          </a:r>
          <a:r>
            <a:rPr lang="en-US" sz="3200" b="1" kern="1200" dirty="0" err="1">
              <a:solidFill>
                <a:srgbClr val="FF0000"/>
              </a:solidFill>
              <a:latin typeface=".VnArial Narrow" panose="020B7200000000000000" pitchFamily="34" charset="0"/>
            </a:rPr>
            <a:t>Đại</a:t>
          </a:r>
          <a:r>
            <a:rPr lang="en-US" sz="3200" b="1" kern="1200" dirty="0">
              <a:solidFill>
                <a:srgbClr val="FF0000"/>
              </a:solidFill>
              <a:latin typeface=".VnArial Narrow" panose="020B7200000000000000" pitchFamily="34" charset="0"/>
            </a:rPr>
            <a:t> </a:t>
          </a:r>
          <a:r>
            <a:rPr lang="en-US" sz="3200" b="1" kern="1200" dirty="0" err="1">
              <a:solidFill>
                <a:srgbClr val="FF0000"/>
              </a:solidFill>
              <a:latin typeface=".VnArial Narrow" panose="020B7200000000000000" pitchFamily="34" charset="0"/>
            </a:rPr>
            <a:t>học</a:t>
          </a:r>
          <a:endParaRPr lang="en-US" sz="3200" b="1" kern="1200" dirty="0">
            <a:solidFill>
              <a:srgbClr val="FF0000"/>
            </a:solidFill>
            <a:latin typeface=".VnArial Narrow" panose="020B7200000000000000" pitchFamily="34" charset="0"/>
          </a:endParaRPr>
        </a:p>
      </dsp:txBody>
      <dsp:txXfrm>
        <a:off x="4588401" y="2120460"/>
        <a:ext cx="1822792" cy="935234"/>
      </dsp:txXfrm>
    </dsp:sp>
    <dsp:sp modelId="{99931C2E-892F-4C31-B5E7-AD0436C90D7E}">
      <dsp:nvSpPr>
        <dsp:cNvPr id="0" name=""/>
        <dsp:cNvSpPr/>
      </dsp:nvSpPr>
      <dsp:spPr>
        <a:xfrm rot="16200000">
          <a:off x="5350827" y="1422751"/>
          <a:ext cx="297941" cy="462744"/>
        </a:xfrm>
        <a:prstGeom prst="rightArrow">
          <a:avLst>
            <a:gd name="adj1" fmla="val 60000"/>
            <a:gd name="adj2" fmla="val 50000"/>
          </a:avLst>
        </a:prstGeom>
        <a:solidFill>
          <a:srgbClr val="0000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395518" y="1559991"/>
        <a:ext cx="208559" cy="277646"/>
      </dsp:txXfrm>
    </dsp:sp>
    <dsp:sp modelId="{6893D80C-DE9E-4C92-A569-5F048D2C8A3A}">
      <dsp:nvSpPr>
        <dsp:cNvPr id="0" name=""/>
        <dsp:cNvSpPr/>
      </dsp:nvSpPr>
      <dsp:spPr>
        <a:xfrm>
          <a:off x="3272238" y="3600"/>
          <a:ext cx="4455117" cy="1361014"/>
        </a:xfrm>
        <a:prstGeom prst="ellipse">
          <a:avLst/>
        </a:prstGeom>
        <a:solidFill>
          <a:schemeClr val="accent4"/>
        </a:solidFill>
        <a:ln w="1270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b="1" kern="1200" dirty="0" err="1">
              <a:solidFill>
                <a:schemeClr val="tx1"/>
              </a:solidFill>
            </a:rPr>
            <a:t>Dạy</a:t>
          </a:r>
          <a:r>
            <a:rPr lang="en-US" sz="2900" b="1" kern="1200" dirty="0">
              <a:solidFill>
                <a:schemeClr val="tx1"/>
              </a:solidFill>
            </a:rPr>
            <a:t> </a:t>
          </a:r>
          <a:r>
            <a:rPr lang="en-US" sz="2900" b="1" kern="1200" dirty="0" err="1">
              <a:solidFill>
                <a:schemeClr val="tx1"/>
              </a:solidFill>
            </a:rPr>
            <a:t>học</a:t>
          </a:r>
          <a:r>
            <a:rPr lang="en-US" sz="2900" b="1" kern="1200" dirty="0">
              <a:solidFill>
                <a:schemeClr val="tx1"/>
              </a:solidFill>
            </a:rPr>
            <a:t> </a:t>
          </a:r>
          <a:r>
            <a:rPr lang="en-US" sz="2900" b="1" kern="1200" dirty="0" err="1">
              <a:solidFill>
                <a:schemeClr val="tx1"/>
              </a:solidFill>
            </a:rPr>
            <a:t>trong</a:t>
          </a:r>
          <a:r>
            <a:rPr lang="en-US" sz="2900" b="1" kern="1200" dirty="0">
              <a:solidFill>
                <a:schemeClr val="tx1"/>
              </a:solidFill>
            </a:rPr>
            <a:t> </a:t>
          </a:r>
          <a:r>
            <a:rPr lang="en-US" sz="2900" b="1" kern="1200" dirty="0" err="1">
              <a:solidFill>
                <a:schemeClr val="tx1"/>
              </a:solidFill>
            </a:rPr>
            <a:t>môi</a:t>
          </a:r>
          <a:r>
            <a:rPr lang="en-US" sz="2900" b="1" kern="1200" dirty="0">
              <a:solidFill>
                <a:schemeClr val="tx1"/>
              </a:solidFill>
            </a:rPr>
            <a:t> </a:t>
          </a:r>
          <a:r>
            <a:rPr lang="en-US" sz="2900" b="1" kern="1200" dirty="0" err="1">
              <a:solidFill>
                <a:schemeClr val="tx1"/>
              </a:solidFill>
            </a:rPr>
            <a:t>trường</a:t>
          </a:r>
          <a:r>
            <a:rPr lang="en-US" sz="2900" b="1" kern="1200" dirty="0">
              <a:solidFill>
                <a:schemeClr val="tx1"/>
              </a:solidFill>
            </a:rPr>
            <a:t> </a:t>
          </a:r>
          <a:r>
            <a:rPr lang="en-US" sz="2900" b="1" kern="1200" dirty="0" err="1">
              <a:solidFill>
                <a:schemeClr val="tx1"/>
              </a:solidFill>
            </a:rPr>
            <a:t>cộng</a:t>
          </a:r>
          <a:r>
            <a:rPr lang="en-US" sz="2900" b="1" kern="1200" dirty="0">
              <a:solidFill>
                <a:schemeClr val="tx1"/>
              </a:solidFill>
            </a:rPr>
            <a:t> </a:t>
          </a:r>
          <a:r>
            <a:rPr lang="en-US" sz="2900" b="1" kern="1200" dirty="0" err="1">
              <a:solidFill>
                <a:schemeClr val="tx1"/>
              </a:solidFill>
            </a:rPr>
            <a:t>đồng</a:t>
          </a:r>
          <a:endParaRPr lang="en-US" sz="2900" b="1" kern="1200" dirty="0">
            <a:solidFill>
              <a:schemeClr val="tx1"/>
            </a:solidFill>
          </a:endParaRPr>
        </a:p>
      </dsp:txBody>
      <dsp:txXfrm>
        <a:off x="3924675" y="202916"/>
        <a:ext cx="3150243" cy="962382"/>
      </dsp:txXfrm>
    </dsp:sp>
    <dsp:sp modelId="{31B89F2D-9D4D-469E-BD42-8035205E2BB8}">
      <dsp:nvSpPr>
        <dsp:cNvPr id="0" name=""/>
        <dsp:cNvSpPr/>
      </dsp:nvSpPr>
      <dsp:spPr>
        <a:xfrm rot="17229">
          <a:off x="6903046" y="2364429"/>
          <a:ext cx="275611" cy="462744"/>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6903047" y="2456771"/>
        <a:ext cx="192928" cy="277646"/>
      </dsp:txXfrm>
    </dsp:sp>
    <dsp:sp modelId="{EBDC9415-9831-4DEE-B8C5-09F5DAA88EA0}">
      <dsp:nvSpPr>
        <dsp:cNvPr id="0" name=""/>
        <dsp:cNvSpPr/>
      </dsp:nvSpPr>
      <dsp:spPr>
        <a:xfrm>
          <a:off x="7308619" y="1012368"/>
          <a:ext cx="4045180" cy="318982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err="1">
              <a:solidFill>
                <a:srgbClr val="FFFF00"/>
              </a:solidFill>
            </a:rPr>
            <a:t>Các</a:t>
          </a:r>
          <a:r>
            <a:rPr lang="en-US" sz="3200" b="1" kern="1200" dirty="0">
              <a:solidFill>
                <a:srgbClr val="FFFF00"/>
              </a:solidFill>
            </a:rPr>
            <a:t> </a:t>
          </a:r>
          <a:r>
            <a:rPr lang="en-US" sz="3200" b="1" kern="1200" dirty="0" err="1">
              <a:solidFill>
                <a:srgbClr val="FFFF00"/>
              </a:solidFill>
            </a:rPr>
            <a:t>hoạt</a:t>
          </a:r>
          <a:r>
            <a:rPr lang="en-US" sz="3200" b="1" kern="1200" dirty="0">
              <a:solidFill>
                <a:srgbClr val="FFFF00"/>
              </a:solidFill>
            </a:rPr>
            <a:t> </a:t>
          </a:r>
          <a:r>
            <a:rPr lang="en-US" sz="3200" b="1" kern="1200" dirty="0" err="1">
              <a:solidFill>
                <a:srgbClr val="FFFF00"/>
              </a:solidFill>
            </a:rPr>
            <a:t>động</a:t>
          </a:r>
          <a:r>
            <a:rPr lang="en-US" sz="3200" b="1" kern="1200" dirty="0">
              <a:solidFill>
                <a:srgbClr val="FFFF00"/>
              </a:solidFill>
            </a:rPr>
            <a:t> </a:t>
          </a:r>
          <a:r>
            <a:rPr lang="en-US" sz="3200" b="1" kern="1200" dirty="0" err="1">
              <a:solidFill>
                <a:srgbClr val="FFFF00"/>
              </a:solidFill>
            </a:rPr>
            <a:t>vì</a:t>
          </a:r>
          <a:r>
            <a:rPr lang="en-US" sz="3200" b="1" kern="1200" dirty="0">
              <a:solidFill>
                <a:srgbClr val="FFFF00"/>
              </a:solidFill>
            </a:rPr>
            <a:t> </a:t>
          </a:r>
          <a:r>
            <a:rPr lang="en-US" sz="3200" b="1" kern="1200" dirty="0" err="1">
              <a:solidFill>
                <a:srgbClr val="FFFF00"/>
              </a:solidFill>
            </a:rPr>
            <a:t>cộng</a:t>
          </a:r>
          <a:r>
            <a:rPr lang="en-US" sz="3200" b="1" kern="1200" dirty="0">
              <a:solidFill>
                <a:srgbClr val="FFFF00"/>
              </a:solidFill>
            </a:rPr>
            <a:t> </a:t>
          </a:r>
          <a:r>
            <a:rPr lang="en-US" sz="3200" b="1" kern="1200" dirty="0" err="1">
              <a:solidFill>
                <a:srgbClr val="FFFF00"/>
              </a:solidFill>
            </a:rPr>
            <a:t>đồng</a:t>
          </a:r>
          <a:r>
            <a:rPr lang="en-US" sz="2600" kern="1200" dirty="0"/>
            <a:t>: </a:t>
          </a:r>
          <a:r>
            <a:rPr lang="en-US" sz="2600" kern="1200" dirty="0" err="1"/>
            <a:t>tập</a:t>
          </a:r>
          <a:r>
            <a:rPr lang="en-US" sz="2600" kern="1200" dirty="0"/>
            <a:t> </a:t>
          </a:r>
          <a:r>
            <a:rPr lang="en-US" sz="2600" kern="1200" dirty="0" err="1"/>
            <a:t>huấn</a:t>
          </a:r>
          <a:r>
            <a:rPr lang="en-US" sz="2600" kern="1200" dirty="0"/>
            <a:t>, </a:t>
          </a:r>
          <a:r>
            <a:rPr lang="en-US" sz="2600" kern="1200" dirty="0" err="1"/>
            <a:t>thảo</a:t>
          </a:r>
          <a:r>
            <a:rPr lang="en-US" sz="2600" kern="1200" dirty="0"/>
            <a:t> </a:t>
          </a:r>
          <a:r>
            <a:rPr lang="en-US" sz="2600" kern="1200" dirty="0" err="1"/>
            <a:t>luận</a:t>
          </a:r>
          <a:r>
            <a:rPr lang="en-US" sz="2600" kern="1200" dirty="0"/>
            <a:t>, </a:t>
          </a:r>
          <a:r>
            <a:rPr lang="en-US" sz="2600" kern="1200" dirty="0" err="1"/>
            <a:t>cho</a:t>
          </a:r>
          <a:r>
            <a:rPr lang="en-US" sz="2600" kern="1200" dirty="0"/>
            <a:t> CĐ </a:t>
          </a:r>
          <a:r>
            <a:rPr lang="en-US" sz="2600" kern="1200" dirty="0" err="1"/>
            <a:t>sử</a:t>
          </a:r>
          <a:r>
            <a:rPr lang="en-US" sz="2600" kern="1200" dirty="0"/>
            <a:t> </a:t>
          </a:r>
          <a:r>
            <a:rPr lang="en-US" sz="2600" kern="1200" dirty="0" err="1"/>
            <a:t>dụng</a:t>
          </a:r>
          <a:r>
            <a:rPr lang="en-US" sz="2600" kern="1200" dirty="0"/>
            <a:t> </a:t>
          </a:r>
          <a:r>
            <a:rPr lang="en-US" sz="2600" kern="1200" dirty="0" err="1"/>
            <a:t>thư</a:t>
          </a:r>
          <a:r>
            <a:rPr lang="en-US" sz="2600" kern="1200" dirty="0"/>
            <a:t> </a:t>
          </a:r>
          <a:r>
            <a:rPr lang="en-US" sz="2600" kern="1200" dirty="0" err="1"/>
            <a:t>viện</a:t>
          </a:r>
          <a:r>
            <a:rPr lang="en-US" sz="2600" kern="1200" dirty="0"/>
            <a:t>, P.TH, </a:t>
          </a:r>
          <a:r>
            <a:rPr lang="en-US" sz="2600" kern="1200" dirty="0" err="1"/>
            <a:t>sân</a:t>
          </a:r>
          <a:r>
            <a:rPr lang="en-US" sz="2600" kern="1200" dirty="0"/>
            <a:t> </a:t>
          </a:r>
          <a:r>
            <a:rPr lang="en-US" sz="2600" kern="1200" dirty="0" err="1"/>
            <a:t>bóng</a:t>
          </a:r>
          <a:r>
            <a:rPr lang="en-US" sz="2600" kern="1200" dirty="0"/>
            <a:t>…</a:t>
          </a:r>
        </a:p>
      </dsp:txBody>
      <dsp:txXfrm>
        <a:off x="7901022" y="1479507"/>
        <a:ext cx="2860374" cy="2255545"/>
      </dsp:txXfrm>
    </dsp:sp>
    <dsp:sp modelId="{6BA5359D-9F04-430B-A949-74914CE07B9A}">
      <dsp:nvSpPr>
        <dsp:cNvPr id="0" name=""/>
        <dsp:cNvSpPr/>
      </dsp:nvSpPr>
      <dsp:spPr>
        <a:xfrm rot="5400000">
          <a:off x="5350827" y="3290659"/>
          <a:ext cx="297941" cy="462744"/>
        </a:xfrm>
        <a:prstGeom prst="rightArrow">
          <a:avLst>
            <a:gd name="adj1" fmla="val 60000"/>
            <a:gd name="adj2" fmla="val 50000"/>
          </a:avLst>
        </a:prstGeom>
        <a:solidFill>
          <a:srgbClr val="0000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395518" y="3338517"/>
        <a:ext cx="208559" cy="277646"/>
      </dsp:txXfrm>
    </dsp:sp>
    <dsp:sp modelId="{5BE81E64-06D2-467C-90E8-18A3C2076185}">
      <dsp:nvSpPr>
        <dsp:cNvPr id="0" name=""/>
        <dsp:cNvSpPr/>
      </dsp:nvSpPr>
      <dsp:spPr>
        <a:xfrm>
          <a:off x="3379595" y="3811541"/>
          <a:ext cx="4240404" cy="1361014"/>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a:solidFill>
                <a:srgbClr val="0000FF"/>
              </a:solidFill>
            </a:rPr>
            <a:t>Các</a:t>
          </a:r>
          <a:r>
            <a:rPr lang="en-US" sz="2800" b="1" kern="1200" dirty="0">
              <a:solidFill>
                <a:srgbClr val="0000FF"/>
              </a:solidFill>
            </a:rPr>
            <a:t> </a:t>
          </a:r>
          <a:r>
            <a:rPr lang="en-US" sz="2800" b="1" kern="1200" dirty="0" err="1">
              <a:solidFill>
                <a:srgbClr val="0000FF"/>
              </a:solidFill>
            </a:rPr>
            <a:t>hạt</a:t>
          </a:r>
          <a:r>
            <a:rPr lang="en-US" sz="2800" b="1" kern="1200" dirty="0">
              <a:solidFill>
                <a:srgbClr val="0000FF"/>
              </a:solidFill>
            </a:rPr>
            <a:t> </a:t>
          </a:r>
          <a:r>
            <a:rPr lang="en-US" sz="2800" b="1" kern="1200" dirty="0" err="1">
              <a:solidFill>
                <a:srgbClr val="0000FF"/>
              </a:solidFill>
            </a:rPr>
            <a:t>động</a:t>
          </a:r>
          <a:r>
            <a:rPr lang="en-US" sz="2800" b="1" kern="1200" dirty="0">
              <a:solidFill>
                <a:srgbClr val="0000FF"/>
              </a:solidFill>
            </a:rPr>
            <a:t> </a:t>
          </a:r>
          <a:r>
            <a:rPr lang="en-US" sz="2800" b="1" kern="1200" dirty="0" err="1">
              <a:solidFill>
                <a:srgbClr val="0000FF"/>
              </a:solidFill>
            </a:rPr>
            <a:t>tình</a:t>
          </a:r>
          <a:r>
            <a:rPr lang="en-US" sz="2800" b="1" kern="1200" dirty="0">
              <a:solidFill>
                <a:srgbClr val="0000FF"/>
              </a:solidFill>
            </a:rPr>
            <a:t> </a:t>
          </a:r>
          <a:r>
            <a:rPr lang="en-US" sz="2800" b="1" kern="1200" dirty="0" err="1">
              <a:solidFill>
                <a:srgbClr val="0000FF"/>
              </a:solidFill>
            </a:rPr>
            <a:t>nguyện</a:t>
          </a:r>
          <a:r>
            <a:rPr lang="en-US" sz="2400" kern="1200" dirty="0"/>
            <a:t>: </a:t>
          </a:r>
          <a:r>
            <a:rPr lang="en-US" sz="2400" b="1" kern="1200" dirty="0" err="1">
              <a:latin typeface="Times New Roman" panose="02020603050405020304" pitchFamily="18" charset="0"/>
              <a:cs typeface="Times New Roman" panose="02020603050405020304" pitchFamily="18" charset="0"/>
            </a:rPr>
            <a:t>hiến</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máu</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nhân</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đạo</a:t>
          </a:r>
          <a:r>
            <a:rPr lang="en-US" sz="2400" b="1" kern="1200" dirty="0">
              <a:latin typeface="Times New Roman" panose="02020603050405020304" pitchFamily="18" charset="0"/>
              <a:cs typeface="Times New Roman" panose="02020603050405020304" pitchFamily="18" charset="0"/>
            </a:rPr>
            <a:t>..</a:t>
          </a:r>
        </a:p>
      </dsp:txBody>
      <dsp:txXfrm>
        <a:off x="4000588" y="4010857"/>
        <a:ext cx="2998418" cy="962382"/>
      </dsp:txXfrm>
    </dsp:sp>
    <dsp:sp modelId="{D3620FDE-499B-4188-A5F2-BDEABFA2B8C2}">
      <dsp:nvSpPr>
        <dsp:cNvPr id="0" name=""/>
        <dsp:cNvSpPr/>
      </dsp:nvSpPr>
      <dsp:spPr>
        <a:xfrm rot="10781613">
          <a:off x="3737896" y="2365235"/>
          <a:ext cx="334301" cy="462744"/>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838185" y="2457516"/>
        <a:ext cx="234011" cy="277646"/>
      </dsp:txXfrm>
    </dsp:sp>
    <dsp:sp modelId="{F145F998-7F1B-41E4-8E10-F4CCF340292B}">
      <dsp:nvSpPr>
        <dsp:cNvPr id="0" name=""/>
        <dsp:cNvSpPr/>
      </dsp:nvSpPr>
      <dsp:spPr>
        <a:xfrm>
          <a:off x="243583" y="1926760"/>
          <a:ext cx="3336772" cy="13610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b="1" kern="1200" dirty="0"/>
            <a:t>NCKH </a:t>
          </a:r>
          <a:r>
            <a:rPr lang="en-US" sz="2900" b="1" kern="1200" dirty="0" err="1"/>
            <a:t>dựa</a:t>
          </a:r>
          <a:r>
            <a:rPr lang="en-US" sz="2900" b="1" kern="1200" dirty="0"/>
            <a:t> </a:t>
          </a:r>
          <a:r>
            <a:rPr lang="en-US" sz="2900" b="1" kern="1200" dirty="0" err="1"/>
            <a:t>vào</a:t>
          </a:r>
          <a:r>
            <a:rPr lang="en-US" sz="2900" b="1" kern="1200" dirty="0"/>
            <a:t> </a:t>
          </a:r>
          <a:r>
            <a:rPr lang="en-US" sz="2900" b="1" kern="1200" dirty="0" err="1"/>
            <a:t>cộng</a:t>
          </a:r>
          <a:r>
            <a:rPr lang="en-US" sz="2900" b="1" kern="1200" dirty="0"/>
            <a:t> </a:t>
          </a:r>
          <a:r>
            <a:rPr lang="en-US" sz="2900" b="1" kern="1200" dirty="0" err="1"/>
            <a:t>đồng</a:t>
          </a:r>
          <a:endParaRPr lang="en-US" sz="2900" b="1" kern="1200" dirty="0"/>
        </a:p>
      </dsp:txBody>
      <dsp:txXfrm>
        <a:off x="732242" y="2126076"/>
        <a:ext cx="2359454" cy="9623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35423-B2E5-4972-8145-C22FA8936CD2}">
      <dsp:nvSpPr>
        <dsp:cNvPr id="0" name=""/>
        <dsp:cNvSpPr/>
      </dsp:nvSpPr>
      <dsp:spPr>
        <a:xfrm>
          <a:off x="5027995" y="1582500"/>
          <a:ext cx="229804" cy="1006760"/>
        </a:xfrm>
        <a:custGeom>
          <a:avLst/>
          <a:gdLst/>
          <a:ahLst/>
          <a:cxnLst/>
          <a:rect l="0" t="0" r="0" b="0"/>
          <a:pathLst>
            <a:path>
              <a:moveTo>
                <a:pt x="229804" y="0"/>
              </a:moveTo>
              <a:lnTo>
                <a:pt x="229804" y="1006760"/>
              </a:lnTo>
              <a:lnTo>
                <a:pt x="0" y="1006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F01A06-AC07-4F14-BBBD-F98602B9FD48}">
      <dsp:nvSpPr>
        <dsp:cNvPr id="0" name=""/>
        <dsp:cNvSpPr/>
      </dsp:nvSpPr>
      <dsp:spPr>
        <a:xfrm>
          <a:off x="5257800" y="1582500"/>
          <a:ext cx="3889031" cy="1994863"/>
        </a:xfrm>
        <a:custGeom>
          <a:avLst/>
          <a:gdLst/>
          <a:ahLst/>
          <a:cxnLst/>
          <a:rect l="0" t="0" r="0" b="0"/>
          <a:pathLst>
            <a:path>
              <a:moveTo>
                <a:pt x="0" y="0"/>
              </a:moveTo>
              <a:lnTo>
                <a:pt x="0" y="1765059"/>
              </a:lnTo>
              <a:lnTo>
                <a:pt x="3889031" y="1765059"/>
              </a:lnTo>
              <a:lnTo>
                <a:pt x="3889031" y="19948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B98652-2423-4134-A008-06AA11177297}">
      <dsp:nvSpPr>
        <dsp:cNvPr id="0" name=""/>
        <dsp:cNvSpPr/>
      </dsp:nvSpPr>
      <dsp:spPr>
        <a:xfrm>
          <a:off x="5257800" y="1582500"/>
          <a:ext cx="255662" cy="2013521"/>
        </a:xfrm>
        <a:custGeom>
          <a:avLst/>
          <a:gdLst/>
          <a:ahLst/>
          <a:cxnLst/>
          <a:rect l="0" t="0" r="0" b="0"/>
          <a:pathLst>
            <a:path>
              <a:moveTo>
                <a:pt x="0" y="0"/>
              </a:moveTo>
              <a:lnTo>
                <a:pt x="0" y="1783717"/>
              </a:lnTo>
              <a:lnTo>
                <a:pt x="255662" y="1783717"/>
              </a:lnTo>
              <a:lnTo>
                <a:pt x="255662"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D05877-33EF-4D57-A9A4-17C9B3987E72}">
      <dsp:nvSpPr>
        <dsp:cNvPr id="0" name=""/>
        <dsp:cNvSpPr/>
      </dsp:nvSpPr>
      <dsp:spPr>
        <a:xfrm>
          <a:off x="1952702" y="1582500"/>
          <a:ext cx="3305097" cy="2013521"/>
        </a:xfrm>
        <a:custGeom>
          <a:avLst/>
          <a:gdLst/>
          <a:ahLst/>
          <a:cxnLst/>
          <a:rect l="0" t="0" r="0" b="0"/>
          <a:pathLst>
            <a:path>
              <a:moveTo>
                <a:pt x="3305097" y="0"/>
              </a:moveTo>
              <a:lnTo>
                <a:pt x="3305097" y="1783717"/>
              </a:lnTo>
              <a:lnTo>
                <a:pt x="0" y="1783717"/>
              </a:lnTo>
              <a:lnTo>
                <a:pt x="0"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7BC328-ABF4-4778-8545-E4B0BFCE9F16}">
      <dsp:nvSpPr>
        <dsp:cNvPr id="0" name=""/>
        <dsp:cNvSpPr/>
      </dsp:nvSpPr>
      <dsp:spPr>
        <a:xfrm>
          <a:off x="2481230" y="3067"/>
          <a:ext cx="5553139" cy="157943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sz="2500" kern="1200" dirty="0"/>
        </a:p>
      </dsp:txBody>
      <dsp:txXfrm>
        <a:off x="2481230" y="3067"/>
        <a:ext cx="5553139" cy="1579432"/>
      </dsp:txXfrm>
    </dsp:sp>
    <dsp:sp modelId="{4D12CADE-4147-4782-AF23-8AB9AFE992E8}">
      <dsp:nvSpPr>
        <dsp:cNvPr id="0" name=""/>
        <dsp:cNvSpPr/>
      </dsp:nvSpPr>
      <dsp:spPr>
        <a:xfrm>
          <a:off x="328271" y="3596022"/>
          <a:ext cx="3248861"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a:solidFill>
                <a:srgbClr val="0070C0"/>
              </a:solidFill>
              <a:effectLst/>
              <a:latin typeface="+mn-lt"/>
              <a:cs typeface="Times New Roman" panose="02020603050405020304" pitchFamily="18" charset="0"/>
            </a:rPr>
            <a:t>CV 1668/QLCL-KĐCLGD, 2019,</a:t>
          </a:r>
        </a:p>
        <a:p>
          <a:pPr lvl="0" algn="ctr" defTabSz="977900">
            <a:lnSpc>
              <a:spcPct val="90000"/>
            </a:lnSpc>
            <a:spcBef>
              <a:spcPct val="0"/>
            </a:spcBef>
            <a:spcAft>
              <a:spcPct val="35000"/>
            </a:spcAft>
          </a:pPr>
          <a:r>
            <a:rPr lang="en-US" sz="2200" b="1" kern="1200" dirty="0" err="1">
              <a:solidFill>
                <a:srgbClr val="0070C0"/>
              </a:solidFill>
              <a:effectLst/>
              <a:latin typeface="Calibri" panose="020F0502020204030204"/>
              <a:ea typeface="+mn-ea"/>
              <a:cs typeface="Times New Roman" panose="02020603050405020304" pitchFamily="18" charset="0"/>
            </a:rPr>
            <a:t>Bảng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hướng</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dẫn</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p>
      </dsp:txBody>
      <dsp:txXfrm>
        <a:off x="328271" y="3596022"/>
        <a:ext cx="3248861" cy="1094305"/>
      </dsp:txXfrm>
    </dsp:sp>
    <dsp:sp modelId="{E0D81147-0E78-42A5-BEB4-44870D153886}">
      <dsp:nvSpPr>
        <dsp:cNvPr id="0" name=""/>
        <dsp:cNvSpPr/>
      </dsp:nvSpPr>
      <dsp:spPr>
        <a:xfrm>
          <a:off x="4036741" y="3596022"/>
          <a:ext cx="2953442" cy="10943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effectLst/>
              <a:latin typeface="+mn-lt"/>
              <a:cs typeface="Times New Roman" panose="02020603050405020304" pitchFamily="18" charset="0"/>
            </a:rPr>
            <a:t>768/QLCL-KĐCLGD, </a:t>
          </a:r>
          <a:r>
            <a:rPr lang="en-US" sz="2500" kern="1200" dirty="0"/>
            <a:t>20/4/2018,  </a:t>
          </a:r>
          <a:r>
            <a:rPr lang="en-US" sz="2500" b="1" kern="1200" dirty="0" err="1">
              <a:solidFill>
                <a:srgbClr val="0070C0"/>
              </a:solidFill>
              <a:effectLst/>
              <a:latin typeface="Calibri" panose="020F0502020204030204"/>
              <a:ea typeface="+mn-ea"/>
              <a:cs typeface="Times New Roman" panose="02020603050405020304" pitchFamily="18" charset="0"/>
            </a:rPr>
            <a:t>Bảng</a:t>
          </a:r>
          <a:r>
            <a:rPr lang="en-US" sz="2500" b="1" kern="1200" dirty="0">
              <a:solidFill>
                <a:srgbClr val="0070C0"/>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hướng</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dẫn</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đánh</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giá</a:t>
          </a:r>
          <a:r>
            <a:rPr lang="en-US" sz="2500" b="1" kern="1200" dirty="0">
              <a:solidFill>
                <a:schemeClr val="bg1"/>
              </a:solidFill>
              <a:effectLst/>
              <a:latin typeface="Calibri" panose="020F0502020204030204"/>
              <a:ea typeface="+mn-ea"/>
              <a:cs typeface="Times New Roman" panose="02020603050405020304" pitchFamily="18" charset="0"/>
            </a:rPr>
            <a:t> </a:t>
          </a:r>
          <a:endParaRPr lang="en-US" sz="2500" kern="1200" dirty="0">
            <a:solidFill>
              <a:schemeClr val="bg1"/>
            </a:solidFill>
          </a:endParaRPr>
        </a:p>
      </dsp:txBody>
      <dsp:txXfrm>
        <a:off x="4036741" y="3596022"/>
        <a:ext cx="2953442" cy="1094305"/>
      </dsp:txXfrm>
    </dsp:sp>
    <dsp:sp modelId="{83141FAB-8C88-44ED-8221-840554040888}">
      <dsp:nvSpPr>
        <dsp:cNvPr id="0" name=""/>
        <dsp:cNvSpPr/>
      </dsp:nvSpPr>
      <dsp:spPr>
        <a:xfrm>
          <a:off x="7778063" y="3577364"/>
          <a:ext cx="2737536"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tự đánh giá </a:t>
          </a:r>
          <a:r>
            <a:rPr lang="en-US" sz="2000" b="1" kern="1200" dirty="0">
              <a:solidFill>
                <a:srgbClr val="00B0F0"/>
              </a:solidFill>
              <a:effectLst/>
              <a:latin typeface="Calibri" panose="020F0502020204030204"/>
              <a:ea typeface="+mn-ea"/>
              <a:cs typeface="Times New Roman" panose="02020603050405020304" pitchFamily="18" charset="0"/>
            </a:rPr>
            <a:t>CSGD ĐH</a:t>
          </a:r>
        </a:p>
      </dsp:txBody>
      <dsp:txXfrm>
        <a:off x="7778063" y="3577364"/>
        <a:ext cx="2737536" cy="1094305"/>
      </dsp:txXfrm>
    </dsp:sp>
    <dsp:sp modelId="{56ED5D4A-B5E5-436C-B93B-14E077FE796E}">
      <dsp:nvSpPr>
        <dsp:cNvPr id="0" name=""/>
        <dsp:cNvSpPr/>
      </dsp:nvSpPr>
      <dsp:spPr>
        <a:xfrm>
          <a:off x="1811854" y="2091253"/>
          <a:ext cx="3216141" cy="996014"/>
        </a:xfrm>
        <a:prstGeom prst="rect">
          <a:avLst/>
        </a:prstGeom>
        <a:solidFill>
          <a:schemeClr val="accent4"/>
        </a:solidFill>
        <a:ln w="12700" cap="flat" cmpd="sng" algn="ctr">
          <a:solidFill>
            <a:schemeClr val="accent4">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effectLst/>
              <a:latin typeface="+mn-lt"/>
              <a:cs typeface="Times New Roman" panose="02020603050405020304" pitchFamily="18" charset="0"/>
            </a:rPr>
            <a:t>TT 12/2017/TT-BGDĐT</a:t>
          </a:r>
          <a:endParaRPr lang="en-US" sz="2500" kern="1200" dirty="0"/>
        </a:p>
      </dsp:txBody>
      <dsp:txXfrm>
        <a:off x="1811854" y="2091253"/>
        <a:ext cx="3216141" cy="9960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C8AD8-1C56-4A05-B461-2AB842602AA2}">
      <dsp:nvSpPr>
        <dsp:cNvPr id="0" name=""/>
        <dsp:cNvSpPr/>
      </dsp:nvSpPr>
      <dsp:spPr>
        <a:xfrm rot="5697148">
          <a:off x="545473" y="1440187"/>
          <a:ext cx="1886544"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0FA573-F838-47EA-90C7-1B9BD631D894}">
      <dsp:nvSpPr>
        <dsp:cNvPr id="0" name=""/>
        <dsp:cNvSpPr/>
      </dsp:nvSpPr>
      <dsp:spPr>
        <a:xfrm>
          <a:off x="393274" y="0"/>
          <a:ext cx="2939591" cy="13830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QĐ 57/2015/QĐ-</a:t>
          </a:r>
          <a:r>
            <a:rPr lang="en-US" sz="2000" kern="1200" dirty="0" err="1"/>
            <a:t>TTg</a:t>
          </a:r>
          <a:r>
            <a:rPr lang="en-US" sz="2000" kern="1200" dirty="0"/>
            <a:t>, </a:t>
          </a:r>
          <a:r>
            <a:rPr lang="en-US" sz="2000" i="1" kern="1200" dirty="0"/>
            <a:t>16/</a:t>
          </a:r>
          <a:r>
            <a:rPr lang="vi-VN" sz="2000" i="1" kern="1200" dirty="0"/>
            <a:t> </a:t>
          </a:r>
          <a:r>
            <a:rPr lang="en-US" sz="2000" i="1" kern="1200" dirty="0"/>
            <a:t>11/2015, </a:t>
          </a:r>
          <a:r>
            <a:rPr lang="en-US" sz="2000" kern="1200" dirty="0"/>
            <a:t>Q</a:t>
          </a:r>
          <a:r>
            <a:rPr lang="vi-VN" sz="2000" kern="1200" dirty="0"/>
            <a:t>uy định chính sách đối với hoạt động tình nguyện </a:t>
          </a:r>
          <a:r>
            <a:rPr lang="en-US" sz="2400" kern="1200" dirty="0"/>
            <a:t>…</a:t>
          </a:r>
        </a:p>
      </dsp:txBody>
      <dsp:txXfrm>
        <a:off x="433784" y="40510"/>
        <a:ext cx="2858571" cy="1302078"/>
      </dsp:txXfrm>
    </dsp:sp>
    <dsp:sp modelId="{1CF4202B-6722-476B-9A98-AF6BF4B5D062}">
      <dsp:nvSpPr>
        <dsp:cNvPr id="0" name=""/>
        <dsp:cNvSpPr/>
      </dsp:nvSpPr>
      <dsp:spPr>
        <a:xfrm rot="5176688">
          <a:off x="573689" y="3278084"/>
          <a:ext cx="1793814"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786D1D-52FD-40A7-94FE-33D518BA1128}">
      <dsp:nvSpPr>
        <dsp:cNvPr id="0" name=""/>
        <dsp:cNvSpPr/>
      </dsp:nvSpPr>
      <dsp:spPr>
        <a:xfrm>
          <a:off x="94325" y="1981849"/>
          <a:ext cx="3211761" cy="11919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b="1" kern="1200" dirty="0"/>
        </a:p>
        <a:p>
          <a:pPr lvl="0" algn="ctr" defTabSz="889000">
            <a:lnSpc>
              <a:spcPct val="90000"/>
            </a:lnSpc>
            <a:spcBef>
              <a:spcPct val="0"/>
            </a:spcBef>
            <a:spcAft>
              <a:spcPct val="35000"/>
            </a:spcAft>
          </a:pPr>
          <a:r>
            <a:rPr lang="en-US" sz="2000" b="1" kern="1200" dirty="0"/>
            <a:t>NĐ 17/2021/NĐ-CP,</a:t>
          </a:r>
          <a:r>
            <a:rPr lang="vi-VN" sz="2000" b="1" i="1" kern="1200" dirty="0"/>
            <a:t> 09</a:t>
          </a:r>
          <a:r>
            <a:rPr lang="en-US" sz="2000" b="1" i="1" kern="1200" dirty="0"/>
            <a:t>/</a:t>
          </a:r>
          <a:r>
            <a:rPr lang="vi-VN" sz="2000" b="1" i="1" kern="1200" dirty="0"/>
            <a:t>3</a:t>
          </a:r>
          <a:r>
            <a:rPr lang="en-US" sz="2000" b="1" i="1" kern="1200" dirty="0"/>
            <a:t>/2</a:t>
          </a:r>
          <a:r>
            <a:rPr lang="vi-VN" sz="2000" b="1" i="1" kern="1200" dirty="0"/>
            <a:t>021</a:t>
          </a:r>
          <a:r>
            <a:rPr lang="en-US" sz="2000" b="1" i="1" kern="1200" dirty="0"/>
            <a:t>, </a:t>
          </a:r>
          <a:r>
            <a:rPr lang="en-US" sz="2000" b="1" kern="1200" dirty="0" err="1"/>
            <a:t>quy</a:t>
          </a:r>
          <a:r>
            <a:rPr lang="en-US" sz="2000" b="1" kern="1200" dirty="0"/>
            <a:t> </a:t>
          </a:r>
          <a:r>
            <a:rPr lang="en-US" sz="2000" b="1" kern="1200" dirty="0" err="1"/>
            <a:t>định</a:t>
          </a:r>
          <a:r>
            <a:rPr lang="en-US" sz="2000" b="1" kern="1200" dirty="0"/>
            <a:t> </a:t>
          </a:r>
          <a:r>
            <a:rPr lang="en-US" sz="2000" b="1" kern="1200" dirty="0" err="1"/>
            <a:t>chính</a:t>
          </a:r>
          <a:r>
            <a:rPr lang="en-US" sz="2000" b="1" kern="1200" dirty="0"/>
            <a:t> </a:t>
          </a:r>
          <a:r>
            <a:rPr lang="en-US" sz="2000" b="1" kern="1200" dirty="0" err="1"/>
            <a:t>sách</a:t>
          </a:r>
          <a:r>
            <a:rPr lang="en-US" sz="2000" b="1" kern="1200" dirty="0"/>
            <a:t> </a:t>
          </a:r>
          <a:r>
            <a:rPr lang="en-US" sz="2000" b="1" kern="1200" dirty="0" err="1"/>
            <a:t>đối</a:t>
          </a:r>
          <a:r>
            <a:rPr lang="en-US" sz="2000" b="1" kern="1200" dirty="0"/>
            <a:t> </a:t>
          </a:r>
          <a:r>
            <a:rPr lang="en-US" sz="2000" b="1" kern="1200" dirty="0" err="1"/>
            <a:t>với</a:t>
          </a:r>
          <a:r>
            <a:rPr lang="en-US" sz="2000" b="1" kern="1200" dirty="0"/>
            <a:t> </a:t>
          </a:r>
          <a:r>
            <a:rPr lang="en-US" sz="2000" b="1" kern="1200" dirty="0" err="1"/>
            <a:t>thanh</a:t>
          </a:r>
          <a:r>
            <a:rPr lang="en-US" sz="2000" b="1" kern="1200" dirty="0"/>
            <a:t> </a:t>
          </a:r>
          <a:r>
            <a:rPr lang="en-US" sz="2000" b="1" kern="1200" dirty="0" err="1"/>
            <a:t>niên</a:t>
          </a:r>
          <a:r>
            <a:rPr lang="en-US" sz="2000" b="1" kern="1200" dirty="0"/>
            <a:t> </a:t>
          </a:r>
          <a:r>
            <a:rPr lang="en-US" sz="2000" b="1" kern="1200" dirty="0" err="1"/>
            <a:t>xung</a:t>
          </a:r>
          <a:r>
            <a:rPr lang="en-US" sz="2000" b="1" kern="1200" dirty="0"/>
            <a:t> </a:t>
          </a:r>
          <a:r>
            <a:rPr lang="en-US" sz="2000" b="1" kern="1200" dirty="0" err="1"/>
            <a:t>phong</a:t>
          </a:r>
          <a:r>
            <a:rPr lang="en-US" sz="2000" b="1" kern="1200" dirty="0"/>
            <a:t>, </a:t>
          </a:r>
          <a:r>
            <a:rPr lang="en-US" sz="2000" b="1" kern="1200" dirty="0" err="1"/>
            <a:t>thanh</a:t>
          </a:r>
          <a:r>
            <a:rPr lang="en-US" sz="2000" b="1" kern="1200" dirty="0"/>
            <a:t> </a:t>
          </a:r>
          <a:r>
            <a:rPr lang="en-US" sz="2000" b="1" kern="1200" dirty="0" err="1"/>
            <a:t>niên</a:t>
          </a:r>
          <a:r>
            <a:rPr lang="en-US" sz="2000" b="1" kern="1200" dirty="0"/>
            <a:t> </a:t>
          </a:r>
          <a:r>
            <a:rPr lang="en-US" sz="2000" b="1" kern="1200" dirty="0" err="1"/>
            <a:t>tình</a:t>
          </a:r>
          <a:r>
            <a:rPr lang="en-US" sz="2000" b="1" kern="1200" dirty="0"/>
            <a:t> </a:t>
          </a:r>
          <a:r>
            <a:rPr lang="en-US" sz="2000" b="1" kern="1200" dirty="0" err="1"/>
            <a:t>nguyện</a:t>
          </a:r>
          <a:r>
            <a:rPr lang="en-US" sz="2000" b="1" kern="1200" dirty="0"/>
            <a:t> …</a:t>
          </a:r>
        </a:p>
      </dsp:txBody>
      <dsp:txXfrm>
        <a:off x="129235" y="2016759"/>
        <a:ext cx="3141941" cy="1122110"/>
      </dsp:txXfrm>
    </dsp:sp>
    <dsp:sp modelId="{99E188AF-F0B7-450C-84A5-6C1C03069F4B}">
      <dsp:nvSpPr>
        <dsp:cNvPr id="0" name=""/>
        <dsp:cNvSpPr/>
      </dsp:nvSpPr>
      <dsp:spPr>
        <a:xfrm rot="20840614">
          <a:off x="1491116" y="3729256"/>
          <a:ext cx="4051432"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ED604B-3004-457C-BECB-711D700F3D1E}">
      <dsp:nvSpPr>
        <dsp:cNvPr id="0" name=""/>
        <dsp:cNvSpPr/>
      </dsp:nvSpPr>
      <dsp:spPr>
        <a:xfrm>
          <a:off x="0" y="3640590"/>
          <a:ext cx="3654941" cy="14545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t>10/2016/TT-BGDĐT</a:t>
          </a:r>
          <a:r>
            <a:rPr lang="vi-VN" sz="2000" b="1" i="1" kern="1200" dirty="0"/>
            <a:t> gày 0</a:t>
          </a:r>
          <a:r>
            <a:rPr lang="en-US" sz="2000" b="1" i="1" kern="1200" dirty="0"/>
            <a:t>5</a:t>
          </a:r>
          <a:r>
            <a:rPr lang="vi-VN" sz="2000" b="1" i="1" kern="1200" dirty="0"/>
            <a:t> tháng 0</a:t>
          </a:r>
          <a:r>
            <a:rPr lang="en-US" sz="2000" b="1" i="1" kern="1200" dirty="0"/>
            <a:t>4</a:t>
          </a:r>
          <a:r>
            <a:rPr lang="vi-VN" sz="2000" b="1" i="1" kern="1200" dirty="0"/>
            <a:t> năm 20</a:t>
          </a:r>
          <a:r>
            <a:rPr lang="en-US" sz="2000" b="1" i="1" kern="1200" dirty="0"/>
            <a:t>16, </a:t>
          </a:r>
          <a:r>
            <a:rPr lang="en-US" sz="2000" b="1" kern="1200" dirty="0" err="1"/>
            <a:t>công</a:t>
          </a:r>
          <a:r>
            <a:rPr lang="en-US" sz="2000" b="1" kern="1200" dirty="0"/>
            <a:t> </a:t>
          </a:r>
          <a:r>
            <a:rPr lang="en-US" sz="2000" b="1" kern="1200" dirty="0" err="1"/>
            <a:t>tác</a:t>
          </a:r>
          <a:r>
            <a:rPr lang="en-US" sz="2000" b="1" kern="1200" dirty="0"/>
            <a:t> </a:t>
          </a:r>
          <a:r>
            <a:rPr lang="en-US" sz="2000" b="1" kern="1200" dirty="0" err="1"/>
            <a:t>sinh</a:t>
          </a:r>
          <a:r>
            <a:rPr lang="en-US" sz="2000" b="1" kern="1200" dirty="0"/>
            <a:t> </a:t>
          </a:r>
          <a:r>
            <a:rPr lang="en-US" sz="2000" b="1" kern="1200" dirty="0" err="1"/>
            <a:t>viên</a:t>
          </a:r>
          <a:r>
            <a:rPr lang="en-US" sz="2000" b="1" kern="1200" dirty="0"/>
            <a:t> </a:t>
          </a:r>
          <a:r>
            <a:rPr lang="en-US" sz="2000" b="1" kern="1200" dirty="0" err="1"/>
            <a:t>đối</a:t>
          </a:r>
          <a:r>
            <a:rPr lang="en-US" sz="2000" b="1" kern="1200" dirty="0"/>
            <a:t> </a:t>
          </a:r>
          <a:r>
            <a:rPr lang="en-US" sz="2000" b="1" kern="1200" dirty="0" err="1"/>
            <a:t>với</a:t>
          </a:r>
          <a:r>
            <a:rPr lang="en-US" sz="2000" b="1" kern="1200" dirty="0"/>
            <a:t> CTĐT </a:t>
          </a:r>
          <a:r>
            <a:rPr lang="en-US" sz="2000" b="1" kern="1200" dirty="0" err="1"/>
            <a:t>đại</a:t>
          </a:r>
          <a:r>
            <a:rPr lang="en-US" sz="2000" b="1" kern="1200" dirty="0"/>
            <a:t> </a:t>
          </a:r>
          <a:r>
            <a:rPr lang="en-US" sz="2000" b="1" kern="1200" dirty="0" err="1"/>
            <a:t>học</a:t>
          </a:r>
          <a:r>
            <a:rPr lang="en-US" sz="2000" b="1" kern="1200" dirty="0"/>
            <a:t> </a:t>
          </a:r>
          <a:r>
            <a:rPr lang="en-US" sz="2000" b="1" kern="1200" dirty="0" err="1"/>
            <a:t>hệ</a:t>
          </a:r>
          <a:r>
            <a:rPr lang="en-US" sz="2000" b="1" kern="1200" dirty="0"/>
            <a:t> </a:t>
          </a:r>
          <a:r>
            <a:rPr lang="en-US" sz="2000" b="1" kern="1200" dirty="0" err="1"/>
            <a:t>chính</a:t>
          </a:r>
          <a:r>
            <a:rPr lang="en-US" sz="2000" b="1" kern="1200" dirty="0"/>
            <a:t> </a:t>
          </a:r>
          <a:r>
            <a:rPr lang="en-US" sz="2000" b="1" kern="1200" dirty="0" err="1"/>
            <a:t>quy</a:t>
          </a:r>
          <a:endParaRPr lang="en-US" sz="2000" b="1" kern="1200" dirty="0"/>
        </a:p>
      </dsp:txBody>
      <dsp:txXfrm>
        <a:off x="42601" y="3683191"/>
        <a:ext cx="3569739" cy="1369309"/>
      </dsp:txXfrm>
    </dsp:sp>
    <dsp:sp modelId="{1C5D338E-3E9F-4AF3-BE04-6F762ABFC679}">
      <dsp:nvSpPr>
        <dsp:cNvPr id="0" name=""/>
        <dsp:cNvSpPr/>
      </dsp:nvSpPr>
      <dsp:spPr>
        <a:xfrm rot="16251816">
          <a:off x="5074769" y="2848777"/>
          <a:ext cx="873370"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79F453-1A12-4DFE-AA60-34D7006097FD}">
      <dsp:nvSpPr>
        <dsp:cNvPr id="0" name=""/>
        <dsp:cNvSpPr/>
      </dsp:nvSpPr>
      <dsp:spPr>
        <a:xfrm>
          <a:off x="3960639" y="2609611"/>
          <a:ext cx="3662704" cy="17410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t>16/2015/TT-BGDĐT, </a:t>
          </a:r>
          <a:r>
            <a:rPr lang="en-US" sz="2400" b="1" i="1" kern="1200" dirty="0"/>
            <a:t>12 </a:t>
          </a:r>
          <a:r>
            <a:rPr lang="en-US" sz="2400" b="1" i="1" kern="1200" dirty="0" err="1"/>
            <a:t>tháng</a:t>
          </a:r>
          <a:r>
            <a:rPr lang="en-US" sz="2400" b="1" i="1" kern="1200" dirty="0"/>
            <a:t> 08 </a:t>
          </a:r>
          <a:r>
            <a:rPr lang="en-US" sz="2400" b="1" i="1" kern="1200" dirty="0" err="1"/>
            <a:t>năm</a:t>
          </a:r>
          <a:r>
            <a:rPr lang="en-US" sz="2400" b="1" i="1" kern="1200" dirty="0"/>
            <a:t> 2015, </a:t>
          </a:r>
          <a:r>
            <a:rPr lang="en-US" sz="2400" b="1" kern="1200" dirty="0" err="1"/>
            <a:t>Quy</a:t>
          </a:r>
          <a:r>
            <a:rPr lang="en-US" sz="2400" b="1" kern="1200" dirty="0"/>
            <a:t> </a:t>
          </a:r>
          <a:r>
            <a:rPr lang="en-US" sz="2400" b="1" kern="1200" dirty="0" err="1"/>
            <a:t>chế</a:t>
          </a:r>
          <a:r>
            <a:rPr lang="en-US" sz="2400" b="1" kern="1200" dirty="0"/>
            <a:t> ĐGKQ </a:t>
          </a:r>
          <a:r>
            <a:rPr lang="en-US" sz="2400" b="1" kern="1200" dirty="0" err="1"/>
            <a:t>rèn</a:t>
          </a:r>
          <a:r>
            <a:rPr lang="en-US" sz="2400" b="1" kern="1200" dirty="0"/>
            <a:t> </a:t>
          </a:r>
          <a:r>
            <a:rPr lang="en-US" sz="2400" b="1" kern="1200" dirty="0" err="1"/>
            <a:t>luyện</a:t>
          </a:r>
          <a:r>
            <a:rPr lang="en-US" sz="2400" b="1" kern="1200" dirty="0"/>
            <a:t> </a:t>
          </a:r>
          <a:r>
            <a:rPr lang="en-US" sz="2400" b="1" kern="1200" dirty="0" err="1"/>
            <a:t>của</a:t>
          </a:r>
          <a:r>
            <a:rPr lang="en-US" sz="2400" b="1" kern="1200" dirty="0"/>
            <a:t> </a:t>
          </a:r>
          <a:r>
            <a:rPr lang="en-US" sz="2400" b="1" kern="1200" dirty="0" err="1"/>
            <a:t>người</a:t>
          </a:r>
          <a:r>
            <a:rPr lang="en-US" sz="2400" b="1" kern="1200" dirty="0"/>
            <a:t> </a:t>
          </a:r>
          <a:r>
            <a:rPr lang="en-US" sz="2400" b="1" kern="1200" dirty="0" err="1"/>
            <a:t>học</a:t>
          </a:r>
          <a:r>
            <a:rPr lang="en-US" sz="2400" b="1" kern="1200" dirty="0"/>
            <a:t> </a:t>
          </a:r>
          <a:r>
            <a:rPr lang="en-US" sz="2400" b="1" kern="1200" dirty="0" err="1"/>
            <a:t>được</a:t>
          </a:r>
          <a:r>
            <a:rPr lang="en-US" sz="2400" b="1" kern="1200" dirty="0"/>
            <a:t> </a:t>
          </a:r>
          <a:r>
            <a:rPr lang="en-US" sz="2400" b="1" kern="1200" dirty="0" err="1"/>
            <a:t>đào</a:t>
          </a:r>
          <a:r>
            <a:rPr lang="en-US" sz="2400" b="1" kern="1200" dirty="0"/>
            <a:t> </a:t>
          </a:r>
          <a:r>
            <a:rPr lang="en-US" sz="2400" b="1" kern="1200" dirty="0" err="1"/>
            <a:t>tạo</a:t>
          </a:r>
          <a:r>
            <a:rPr lang="en-US" sz="2400" b="1" kern="1200" dirty="0"/>
            <a:t> </a:t>
          </a:r>
          <a:r>
            <a:rPr lang="en-US" sz="2400" b="1" kern="1200" dirty="0" err="1"/>
            <a:t>trình</a:t>
          </a:r>
          <a:r>
            <a:rPr lang="en-US" sz="2400" b="1" kern="1200" dirty="0"/>
            <a:t> </a:t>
          </a:r>
          <a:r>
            <a:rPr lang="en-US" sz="2400" b="1" kern="1200" dirty="0" err="1"/>
            <a:t>độ</a:t>
          </a:r>
          <a:r>
            <a:rPr lang="en-US" sz="2400" b="1" kern="1200" dirty="0"/>
            <a:t> ĐH </a:t>
          </a:r>
          <a:r>
            <a:rPr lang="en-US" sz="2400" b="1" kern="1200" dirty="0" err="1"/>
            <a:t>hệ</a:t>
          </a:r>
          <a:r>
            <a:rPr lang="en-US" sz="2400" b="1" kern="1200" dirty="0"/>
            <a:t> </a:t>
          </a:r>
          <a:r>
            <a:rPr lang="en-US" sz="2400" b="1" kern="1200" dirty="0" err="1"/>
            <a:t>chính</a:t>
          </a:r>
          <a:r>
            <a:rPr lang="en-US" sz="2400" b="1" kern="1200" dirty="0"/>
            <a:t> </a:t>
          </a:r>
          <a:r>
            <a:rPr lang="en-US" sz="2400" b="1" kern="1200" dirty="0" err="1"/>
            <a:t>quy</a:t>
          </a:r>
          <a:endParaRPr lang="en-US" sz="2400" b="1" kern="1200" dirty="0"/>
        </a:p>
      </dsp:txBody>
      <dsp:txXfrm>
        <a:off x="4011634" y="2660606"/>
        <a:ext cx="3560714" cy="1639105"/>
      </dsp:txXfrm>
    </dsp:sp>
    <dsp:sp modelId="{6E3D345B-FEFD-4741-ACD5-F203B2D65B89}">
      <dsp:nvSpPr>
        <dsp:cNvPr id="0" name=""/>
        <dsp:cNvSpPr/>
      </dsp:nvSpPr>
      <dsp:spPr>
        <a:xfrm rot="16200000">
          <a:off x="4963895" y="1856388"/>
          <a:ext cx="1111375"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0A3F67-11BC-4725-BB4F-B853491568FA}">
      <dsp:nvSpPr>
        <dsp:cNvPr id="0" name=""/>
        <dsp:cNvSpPr/>
      </dsp:nvSpPr>
      <dsp:spPr>
        <a:xfrm>
          <a:off x="5321743" y="2594336"/>
          <a:ext cx="981463" cy="25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dirty="0"/>
        </a:p>
      </dsp:txBody>
      <dsp:txXfrm>
        <a:off x="5322478" y="2595071"/>
        <a:ext cx="979993" cy="23633"/>
      </dsp:txXfrm>
    </dsp:sp>
    <dsp:sp modelId="{FF7B24CB-D20E-4756-ADB2-79F27BD205AE}">
      <dsp:nvSpPr>
        <dsp:cNvPr id="0" name=""/>
        <dsp:cNvSpPr/>
      </dsp:nvSpPr>
      <dsp:spPr>
        <a:xfrm rot="21328230">
          <a:off x="5518099" y="1141872"/>
          <a:ext cx="3911038"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E68F04-0565-4D28-B9E2-4A29AB713903}">
      <dsp:nvSpPr>
        <dsp:cNvPr id="0" name=""/>
        <dsp:cNvSpPr/>
      </dsp:nvSpPr>
      <dsp:spPr>
        <a:xfrm>
          <a:off x="4345736" y="654268"/>
          <a:ext cx="2933477" cy="1673562"/>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Số</a:t>
          </a:r>
          <a:r>
            <a:rPr lang="en-US" sz="2000" b="1" kern="1200" dirty="0"/>
            <a:t>: 07/2022/TT-BGDĐT, 23/5/22</a:t>
          </a:r>
          <a:r>
            <a:rPr lang="en-US" sz="2000" kern="1200" dirty="0"/>
            <a:t>, </a:t>
          </a:r>
          <a:r>
            <a:rPr lang="en-US" sz="2000" b="1" kern="1200" dirty="0" err="1"/>
            <a:t>công</a:t>
          </a:r>
          <a:r>
            <a:rPr lang="en-US" sz="2000" b="1" kern="1200" dirty="0"/>
            <a:t> </a:t>
          </a:r>
          <a:r>
            <a:rPr lang="en-US" sz="2000" b="1" kern="1200" dirty="0" err="1"/>
            <a:t>tác</a:t>
          </a:r>
          <a:r>
            <a:rPr lang="en-US" sz="2000" b="1" kern="1200" dirty="0"/>
            <a:t> </a:t>
          </a:r>
          <a:r>
            <a:rPr lang="en-US" sz="2000" b="1" kern="1200" dirty="0" err="1"/>
            <a:t>tư</a:t>
          </a:r>
          <a:r>
            <a:rPr lang="en-US" sz="2000" b="1" kern="1200" dirty="0"/>
            <a:t> </a:t>
          </a:r>
          <a:r>
            <a:rPr lang="en-US" sz="2000" b="1" kern="1200" dirty="0" err="1"/>
            <a:t>vấn</a:t>
          </a:r>
          <a:r>
            <a:rPr lang="en-US" sz="2000" b="1" kern="1200" dirty="0"/>
            <a:t> </a:t>
          </a:r>
          <a:r>
            <a:rPr lang="en-US" sz="2000" b="1" kern="1200" dirty="0" err="1"/>
            <a:t>nghề</a:t>
          </a:r>
          <a:r>
            <a:rPr lang="en-US" sz="2000" b="1" kern="1200" dirty="0"/>
            <a:t> </a:t>
          </a:r>
          <a:r>
            <a:rPr lang="en-US" sz="2000" b="1" kern="1200" dirty="0" err="1"/>
            <a:t>nghiệp</a:t>
          </a:r>
          <a:r>
            <a:rPr lang="en-US" sz="2000" b="1" kern="1200" dirty="0"/>
            <a:t>, </a:t>
          </a:r>
          <a:r>
            <a:rPr lang="en-US" sz="2000" b="1" kern="1200" dirty="0" err="1"/>
            <a:t>việc</a:t>
          </a:r>
          <a:r>
            <a:rPr lang="en-US" sz="2000" b="1" kern="1200" dirty="0"/>
            <a:t> </a:t>
          </a:r>
          <a:r>
            <a:rPr lang="en-US" sz="2000" b="1" kern="1200" dirty="0" err="1"/>
            <a:t>làm</a:t>
          </a:r>
          <a:r>
            <a:rPr lang="en-US" sz="2000" b="1" kern="1200" dirty="0"/>
            <a:t> </a:t>
          </a:r>
          <a:r>
            <a:rPr lang="en-US" sz="2000" b="1" kern="1200" dirty="0" err="1"/>
            <a:t>và</a:t>
          </a:r>
          <a:r>
            <a:rPr lang="en-US" sz="2000" b="1" kern="1200" dirty="0"/>
            <a:t> </a:t>
          </a:r>
          <a:r>
            <a:rPr lang="en-US" sz="2000" b="1" kern="1200" dirty="0" err="1"/>
            <a:t>hỗ</a:t>
          </a:r>
          <a:r>
            <a:rPr lang="en-US" sz="2000" b="1" kern="1200" dirty="0"/>
            <a:t> </a:t>
          </a:r>
          <a:r>
            <a:rPr lang="en-US" sz="2000" b="1" kern="1200" dirty="0" err="1"/>
            <a:t>trợ</a:t>
          </a:r>
          <a:r>
            <a:rPr lang="en-US" sz="2000" b="1" kern="1200" dirty="0"/>
            <a:t> </a:t>
          </a:r>
          <a:r>
            <a:rPr lang="en-US" sz="2000" b="1" kern="1200" dirty="0" err="1"/>
            <a:t>khởi</a:t>
          </a:r>
          <a:r>
            <a:rPr lang="en-US" sz="2000" b="1" kern="1200" dirty="0"/>
            <a:t> </a:t>
          </a:r>
          <a:r>
            <a:rPr lang="en-US" sz="2000" b="1" kern="1200" dirty="0" err="1"/>
            <a:t>nghiệp</a:t>
          </a:r>
          <a:r>
            <a:rPr lang="en-US" sz="2000" b="1" kern="1200" dirty="0"/>
            <a:t> </a:t>
          </a:r>
          <a:r>
            <a:rPr lang="en-US" sz="2000" b="1" kern="1200" dirty="0" err="1"/>
            <a:t>trong</a:t>
          </a:r>
          <a:r>
            <a:rPr lang="en-US" sz="2000" b="1" kern="1200" dirty="0"/>
            <a:t> </a:t>
          </a:r>
          <a:r>
            <a:rPr lang="en-US" sz="2000" b="1" kern="1200" dirty="0" err="1"/>
            <a:t>các</a:t>
          </a:r>
          <a:r>
            <a:rPr lang="en-US" sz="2000" b="1" kern="1200" dirty="0"/>
            <a:t> </a:t>
          </a:r>
          <a:r>
            <a:rPr lang="en-US" sz="2000" b="1" kern="1200" dirty="0" err="1"/>
            <a:t>cơ</a:t>
          </a:r>
          <a:r>
            <a:rPr lang="en-US" sz="2000" b="1" kern="1200" dirty="0"/>
            <a:t> </a:t>
          </a:r>
          <a:r>
            <a:rPr lang="en-US" sz="2000" b="1" kern="1200" dirty="0" err="1"/>
            <a:t>sở</a:t>
          </a:r>
          <a:r>
            <a:rPr lang="en-US" sz="2000" b="1" kern="1200" dirty="0"/>
            <a:t> </a:t>
          </a:r>
          <a:r>
            <a:rPr lang="en-US" sz="2000" b="1" kern="1200" dirty="0" err="1"/>
            <a:t>giáo</a:t>
          </a:r>
          <a:r>
            <a:rPr lang="en-US" sz="2000" b="1" kern="1200" dirty="0"/>
            <a:t> </a:t>
          </a:r>
          <a:r>
            <a:rPr lang="en-US" sz="2000" b="1" kern="1200" dirty="0" err="1"/>
            <a:t>dục</a:t>
          </a:r>
          <a:endParaRPr lang="en-US" sz="2000" kern="1200" dirty="0"/>
        </a:p>
      </dsp:txBody>
      <dsp:txXfrm>
        <a:off x="4394753" y="703285"/>
        <a:ext cx="2835443" cy="1575528"/>
      </dsp:txXfrm>
    </dsp:sp>
    <dsp:sp modelId="{9F68F0D8-AC73-4133-8AB7-15F52D4C3357}">
      <dsp:nvSpPr>
        <dsp:cNvPr id="0" name=""/>
        <dsp:cNvSpPr/>
      </dsp:nvSpPr>
      <dsp:spPr>
        <a:xfrm rot="5462263">
          <a:off x="8659706" y="1744324"/>
          <a:ext cx="1508198"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7ABF24-BE3F-44C6-A9C0-BB48B5A350E5}">
      <dsp:nvSpPr>
        <dsp:cNvPr id="0" name=""/>
        <dsp:cNvSpPr/>
      </dsp:nvSpPr>
      <dsp:spPr>
        <a:xfrm>
          <a:off x="8314216" y="628629"/>
          <a:ext cx="2812276" cy="11071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t>19/2012/TT-BGDĐT, </a:t>
          </a:r>
          <a:r>
            <a:rPr lang="en-US" sz="2000" b="1" kern="1200" dirty="0" err="1"/>
            <a:t>hoạt</a:t>
          </a:r>
          <a:r>
            <a:rPr lang="en-US" sz="2000" b="1" kern="1200" dirty="0"/>
            <a:t> </a:t>
          </a:r>
          <a:r>
            <a:rPr lang="en-US" sz="2000" b="1" kern="1200" dirty="0" err="1"/>
            <a:t>động</a:t>
          </a:r>
          <a:r>
            <a:rPr lang="en-US" sz="2000" b="1" kern="1200" dirty="0"/>
            <a:t> NCKH </a:t>
          </a:r>
          <a:r>
            <a:rPr lang="en-US" sz="2000" b="1" kern="1200" dirty="0" err="1"/>
            <a:t>của</a:t>
          </a:r>
          <a:r>
            <a:rPr lang="en-US" sz="2000" b="1" kern="1200" dirty="0"/>
            <a:t> </a:t>
          </a:r>
          <a:r>
            <a:rPr lang="en-US" sz="2000" b="1" kern="1200" dirty="0" err="1"/>
            <a:t>sinh</a:t>
          </a:r>
          <a:r>
            <a:rPr lang="en-US" sz="2000" b="1" kern="1200" dirty="0"/>
            <a:t> </a:t>
          </a:r>
          <a:r>
            <a:rPr lang="en-US" sz="2000" b="1" kern="1200" dirty="0" err="1"/>
            <a:t>viên</a:t>
          </a:r>
          <a:r>
            <a:rPr lang="en-US" sz="2000" b="1" kern="1200" dirty="0"/>
            <a:t> </a:t>
          </a:r>
          <a:r>
            <a:rPr lang="en-US" sz="2000" b="1" kern="1200" dirty="0" err="1"/>
            <a:t>trong</a:t>
          </a:r>
          <a:r>
            <a:rPr lang="en-US" sz="2000" b="1" kern="1200" dirty="0"/>
            <a:t> </a:t>
          </a:r>
          <a:r>
            <a:rPr lang="en-US" sz="2000" b="1" kern="1200" dirty="0" err="1"/>
            <a:t>các</a:t>
          </a:r>
          <a:r>
            <a:rPr lang="en-US" sz="2000" b="1" kern="1200" dirty="0"/>
            <a:t> </a:t>
          </a:r>
          <a:r>
            <a:rPr lang="en-US" sz="2000" b="1" kern="1200" dirty="0" err="1"/>
            <a:t>cơ</a:t>
          </a:r>
          <a:r>
            <a:rPr lang="en-US" sz="2000" b="1" kern="1200" dirty="0"/>
            <a:t> </a:t>
          </a:r>
          <a:r>
            <a:rPr lang="en-US" sz="2000" b="1" kern="1200" dirty="0" err="1"/>
            <a:t>sở</a:t>
          </a:r>
          <a:r>
            <a:rPr lang="en-US" sz="2000" b="1" kern="1200" dirty="0"/>
            <a:t> </a:t>
          </a:r>
          <a:r>
            <a:rPr lang="en-US" sz="2000" b="1" kern="1200" dirty="0" err="1"/>
            <a:t>giáo</a:t>
          </a:r>
          <a:r>
            <a:rPr lang="en-US" sz="2000" b="1" kern="1200" dirty="0"/>
            <a:t> </a:t>
          </a:r>
          <a:r>
            <a:rPr lang="en-US" sz="2000" b="1" kern="1200" dirty="0" err="1"/>
            <a:t>dục</a:t>
          </a:r>
          <a:r>
            <a:rPr lang="en-US" sz="2000" b="1" kern="1200" dirty="0"/>
            <a:t> </a:t>
          </a:r>
          <a:r>
            <a:rPr lang="en-US" sz="2000" b="1" kern="1200" dirty="0" err="1"/>
            <a:t>đại</a:t>
          </a:r>
          <a:r>
            <a:rPr lang="en-US" sz="2000" b="1" kern="1200" dirty="0"/>
            <a:t> </a:t>
          </a:r>
          <a:r>
            <a:rPr lang="en-US" sz="2000" b="1" kern="1200" dirty="0" err="1"/>
            <a:t>học</a:t>
          </a:r>
          <a:endParaRPr lang="en-US" sz="2000" b="1" kern="1200" dirty="0"/>
        </a:p>
      </dsp:txBody>
      <dsp:txXfrm>
        <a:off x="8346642" y="661055"/>
        <a:ext cx="2747424" cy="1042262"/>
      </dsp:txXfrm>
    </dsp:sp>
    <dsp:sp modelId="{50A53F97-96D1-49A1-B78D-95FEC55C9558}">
      <dsp:nvSpPr>
        <dsp:cNvPr id="0" name=""/>
        <dsp:cNvSpPr/>
      </dsp:nvSpPr>
      <dsp:spPr>
        <a:xfrm rot="5477305">
          <a:off x="8614645" y="3274818"/>
          <a:ext cx="1536457" cy="8833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DF63C0-B638-4857-B719-CC9B0B868570}">
      <dsp:nvSpPr>
        <dsp:cNvPr id="0" name=""/>
        <dsp:cNvSpPr/>
      </dsp:nvSpPr>
      <dsp:spPr>
        <a:xfrm>
          <a:off x="8416740" y="1889794"/>
          <a:ext cx="2552600" cy="16149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a:t>26/2021/TT-BGDĐT</a:t>
          </a:r>
          <a:r>
            <a:rPr lang="vi-VN" sz="1900" b="1" i="1" kern="1200" dirty="0"/>
            <a:t>  17 tháng 09 năm 2021</a:t>
          </a:r>
          <a:r>
            <a:rPr lang="en-US" sz="1900" b="1" i="1" kern="1200" dirty="0"/>
            <a:t>, </a:t>
          </a:r>
          <a:r>
            <a:rPr lang="en-US" sz="1900" b="1" kern="1200" dirty="0" err="1"/>
            <a:t>quản</a:t>
          </a:r>
          <a:r>
            <a:rPr lang="en-US" sz="1900" b="1" kern="1200" dirty="0"/>
            <a:t> </a:t>
          </a:r>
          <a:r>
            <a:rPr lang="en-US" sz="1900" b="1" kern="1200" dirty="0" err="1"/>
            <a:t>lý</a:t>
          </a:r>
          <a:r>
            <a:rPr lang="en-US" sz="1900" b="1" kern="1200" dirty="0"/>
            <a:t> </a:t>
          </a:r>
          <a:r>
            <a:rPr lang="en-US" sz="1900" b="1" kern="1200" dirty="0" err="1"/>
            <a:t>và</a:t>
          </a:r>
          <a:r>
            <a:rPr lang="en-US" sz="1900" b="1" kern="1200" dirty="0"/>
            <a:t> </a:t>
          </a:r>
          <a:r>
            <a:rPr lang="en-US" sz="1900" b="1" kern="1200" dirty="0" err="1"/>
            <a:t>tổ</a:t>
          </a:r>
          <a:r>
            <a:rPr lang="en-US" sz="1900" b="1" kern="1200" dirty="0"/>
            <a:t> </a:t>
          </a:r>
          <a:r>
            <a:rPr lang="en-US" sz="1900" b="1" kern="1200" dirty="0" err="1"/>
            <a:t>chức</a:t>
          </a:r>
          <a:r>
            <a:rPr lang="en-US" sz="1900" b="1" kern="1200" dirty="0"/>
            <a:t> </a:t>
          </a:r>
          <a:r>
            <a:rPr lang="en-US" sz="1900" b="1" kern="1200" dirty="0" err="1"/>
            <a:t>hoạt</a:t>
          </a:r>
          <a:r>
            <a:rPr lang="en-US" sz="1900" b="1" kern="1200" dirty="0"/>
            <a:t> </a:t>
          </a:r>
          <a:r>
            <a:rPr lang="en-US" sz="1900" b="1" kern="1200" dirty="0" err="1"/>
            <a:t>động</a:t>
          </a:r>
          <a:r>
            <a:rPr lang="en-US" sz="1900" b="1" kern="1200" dirty="0"/>
            <a:t> NCKH </a:t>
          </a:r>
          <a:r>
            <a:rPr lang="en-US" sz="1900" b="1" kern="1200" dirty="0" err="1"/>
            <a:t>của</a:t>
          </a:r>
          <a:r>
            <a:rPr lang="en-US" sz="1900" b="1" kern="1200" dirty="0"/>
            <a:t> </a:t>
          </a:r>
          <a:r>
            <a:rPr lang="en-US" sz="1900" b="1" kern="1200" dirty="0" err="1"/>
            <a:t>sinh</a:t>
          </a:r>
          <a:r>
            <a:rPr lang="en-US" sz="1900" b="1" kern="1200" dirty="0"/>
            <a:t> </a:t>
          </a:r>
          <a:r>
            <a:rPr lang="en-US" sz="1900" b="1" kern="1200" dirty="0" err="1"/>
            <a:t>viên</a:t>
          </a:r>
          <a:r>
            <a:rPr lang="en-US" sz="1900" b="1" kern="1200" dirty="0"/>
            <a:t>;</a:t>
          </a:r>
        </a:p>
      </dsp:txBody>
      <dsp:txXfrm>
        <a:off x="8464041" y="1937095"/>
        <a:ext cx="2457998" cy="1520384"/>
      </dsp:txXfrm>
    </dsp:sp>
    <dsp:sp modelId="{A31C7A04-0070-4D96-9E7F-558DE6186859}">
      <dsp:nvSpPr>
        <dsp:cNvPr id="0" name=""/>
        <dsp:cNvSpPr/>
      </dsp:nvSpPr>
      <dsp:spPr>
        <a:xfrm>
          <a:off x="7933163" y="3608812"/>
          <a:ext cx="3450659" cy="12642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a:solidFill>
                <a:srgbClr val="FFFF00"/>
              </a:solidFill>
            </a:rPr>
            <a:t>- </a:t>
          </a:r>
          <a:r>
            <a:rPr lang="vi-VN" sz="1800" b="1" kern="1200" dirty="0">
              <a:solidFill>
                <a:srgbClr val="FFFF00"/>
              </a:solidFill>
            </a:rPr>
            <a:t>T</a:t>
          </a:r>
          <a:r>
            <a:rPr lang="en-US" sz="1800" b="1" kern="1200" dirty="0">
              <a:solidFill>
                <a:srgbClr val="FFFF00"/>
              </a:solidFill>
            </a:rPr>
            <a:t>T </a:t>
          </a:r>
          <a:r>
            <a:rPr lang="vi-VN" sz="1800" b="1" kern="1200" dirty="0">
              <a:solidFill>
                <a:srgbClr val="FFFF00"/>
              </a:solidFill>
            </a:rPr>
            <a:t>47/2014/TT-BGDĐT</a:t>
          </a:r>
          <a:r>
            <a:rPr lang="en-US" sz="1600" kern="1200" dirty="0"/>
            <a:t>;</a:t>
          </a:r>
        </a:p>
        <a:p>
          <a:pPr lvl="0" algn="l" defTabSz="800100">
            <a:lnSpc>
              <a:spcPct val="90000"/>
            </a:lnSpc>
            <a:spcBef>
              <a:spcPct val="0"/>
            </a:spcBef>
            <a:spcAft>
              <a:spcPct val="35000"/>
            </a:spcAft>
          </a:pPr>
          <a:r>
            <a:rPr lang="en-US" sz="1800" b="1" kern="1200" dirty="0">
              <a:solidFill>
                <a:srgbClr val="00FFFF"/>
              </a:solidFill>
            </a:rPr>
            <a:t>- TT20/2020/TT-BGDĐT, </a:t>
          </a:r>
          <a:r>
            <a:rPr lang="en-US" sz="1800" b="1" i="1" kern="1200" dirty="0">
              <a:solidFill>
                <a:srgbClr val="00FFFF"/>
              </a:solidFill>
            </a:rPr>
            <a:t> 27 / 07 / 2020</a:t>
          </a:r>
          <a:r>
            <a:rPr lang="en-US" sz="1800" b="1" i="1" kern="1200" dirty="0"/>
            <a:t>, </a:t>
          </a:r>
          <a:r>
            <a:rPr lang="en-US" sz="1800" b="1" kern="1200" dirty="0" err="1"/>
            <a:t>Quy</a:t>
          </a:r>
          <a:r>
            <a:rPr lang="en-US" sz="1800" b="1" kern="1200" dirty="0"/>
            <a:t> </a:t>
          </a:r>
          <a:r>
            <a:rPr lang="en-US" sz="1800" b="1" kern="1200" dirty="0" err="1"/>
            <a:t>định</a:t>
          </a:r>
          <a:r>
            <a:rPr lang="en-US" sz="1800" b="1" kern="1200" dirty="0"/>
            <a:t> </a:t>
          </a:r>
          <a:r>
            <a:rPr lang="en-US" sz="1800" b="1" kern="1200" dirty="0" err="1"/>
            <a:t>chế</a:t>
          </a:r>
          <a:r>
            <a:rPr lang="en-US" sz="1800" b="1" kern="1200" dirty="0"/>
            <a:t> </a:t>
          </a:r>
          <a:r>
            <a:rPr lang="en-US" sz="1800" b="1" kern="1200" dirty="0" err="1"/>
            <a:t>độ</a:t>
          </a:r>
          <a:r>
            <a:rPr lang="en-US" sz="1800" b="1" kern="1200" dirty="0"/>
            <a:t> </a:t>
          </a:r>
          <a:r>
            <a:rPr lang="en-US" sz="1800" b="1" kern="1200" dirty="0" err="1"/>
            <a:t>làm</a:t>
          </a:r>
          <a:r>
            <a:rPr lang="en-US" sz="1800" b="1" kern="1200" dirty="0"/>
            <a:t> </a:t>
          </a:r>
          <a:r>
            <a:rPr lang="en-US" sz="1800" b="1" kern="1200" dirty="0" err="1"/>
            <a:t>việc</a:t>
          </a:r>
          <a:r>
            <a:rPr lang="en-US" sz="1800" b="1" kern="1200" dirty="0"/>
            <a:t> </a:t>
          </a:r>
          <a:r>
            <a:rPr lang="en-US" sz="1800" b="1" kern="1200" dirty="0" err="1"/>
            <a:t>của</a:t>
          </a:r>
          <a:r>
            <a:rPr lang="en-US" sz="1800" b="1" kern="1200" dirty="0"/>
            <a:t> GV </a:t>
          </a:r>
          <a:r>
            <a:rPr lang="en-US" sz="1800" b="1" kern="1200" dirty="0" err="1"/>
            <a:t>cơ</a:t>
          </a:r>
          <a:r>
            <a:rPr lang="en-US" sz="1800" b="1" kern="1200" dirty="0"/>
            <a:t> </a:t>
          </a:r>
          <a:r>
            <a:rPr lang="en-US" sz="1800" b="1" kern="1200" dirty="0" err="1"/>
            <a:t>sở</a:t>
          </a:r>
          <a:r>
            <a:rPr lang="en-US" sz="1800" b="1" kern="1200" dirty="0"/>
            <a:t> </a:t>
          </a:r>
          <a:r>
            <a:rPr lang="en-US" sz="1800" b="1" kern="1200" dirty="0" err="1"/>
            <a:t>giáo</a:t>
          </a:r>
          <a:r>
            <a:rPr lang="en-US" sz="1800" b="1" kern="1200" dirty="0"/>
            <a:t> </a:t>
          </a:r>
          <a:r>
            <a:rPr lang="en-US" sz="1800" b="1" kern="1200" dirty="0" err="1"/>
            <a:t>dục</a:t>
          </a:r>
          <a:r>
            <a:rPr lang="en-US" sz="1800" b="1" kern="1200" dirty="0"/>
            <a:t> </a:t>
          </a:r>
          <a:r>
            <a:rPr lang="en-US" sz="1800" b="1" kern="1200" dirty="0" err="1"/>
            <a:t>đại</a:t>
          </a:r>
          <a:r>
            <a:rPr lang="en-US" sz="1800" b="1" kern="1200" dirty="0"/>
            <a:t> </a:t>
          </a:r>
          <a:r>
            <a:rPr lang="en-US" sz="1800" b="1" kern="1200" dirty="0" err="1"/>
            <a:t>học</a:t>
          </a:r>
          <a:r>
            <a:rPr lang="en-US" sz="1800" b="1" kern="1200" dirty="0"/>
            <a:t> </a:t>
          </a:r>
          <a:r>
            <a:rPr lang="vi-VN" sz="1800" b="1" kern="1200" dirty="0"/>
            <a:t> </a:t>
          </a:r>
          <a:endParaRPr lang="en-US" sz="1800" b="1" kern="1200" dirty="0"/>
        </a:p>
      </dsp:txBody>
      <dsp:txXfrm>
        <a:off x="7970191" y="3645840"/>
        <a:ext cx="3376603" cy="11901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3236910" y="1847615"/>
          <a:ext cx="4739171" cy="3043265"/>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dirty="0" err="1">
              <a:latin typeface="Times New Roman" panose="02020603050405020304" pitchFamily="18" charset="0"/>
              <a:cs typeface="Times New Roman" panose="02020603050405020304" pitchFamily="18" charset="0"/>
            </a:rPr>
            <a:t>Tiêu</a:t>
          </a:r>
          <a:r>
            <a:rPr lang="en-US" sz="4000" b="1" kern="1200" dirty="0">
              <a:latin typeface="Times New Roman" panose="02020603050405020304" pitchFamily="18" charset="0"/>
              <a:cs typeface="Times New Roman" panose="02020603050405020304" pitchFamily="18" charset="0"/>
            </a:rPr>
            <a:t> </a:t>
          </a:r>
          <a:r>
            <a:rPr lang="en-US" sz="4000" b="1" kern="1200" dirty="0" err="1">
              <a:latin typeface="Times New Roman" panose="02020603050405020304" pitchFamily="18" charset="0"/>
              <a:cs typeface="Times New Roman" panose="02020603050405020304" pitchFamily="18" charset="0"/>
            </a:rPr>
            <a:t>chuẩn</a:t>
          </a:r>
          <a:r>
            <a:rPr lang="en-US" sz="4000" b="1" kern="1200" dirty="0">
              <a:latin typeface="Times New Roman" panose="02020603050405020304" pitchFamily="18" charset="0"/>
              <a:cs typeface="Times New Roman" panose="02020603050405020304" pitchFamily="18" charset="0"/>
            </a:rPr>
            <a:t> </a:t>
          </a:r>
          <a:r>
            <a:rPr lang="en-US" sz="3600" b="1" kern="1200" dirty="0"/>
            <a:t>21. </a:t>
          </a:r>
        </a:p>
        <a:p>
          <a:pPr lvl="0" algn="ctr" defTabSz="1778000">
            <a:lnSpc>
              <a:spcPct val="90000"/>
            </a:lnSpc>
            <a:spcBef>
              <a:spcPct val="0"/>
            </a:spcBef>
            <a:spcAft>
              <a:spcPct val="35000"/>
            </a:spcAft>
          </a:pPr>
          <a:r>
            <a:rPr lang="vi-VN" sz="4000" b="1" kern="1200" dirty="0"/>
            <a:t>Kết nối và phục vụ cộng đồng</a:t>
          </a:r>
          <a:endParaRPr lang="en-US" sz="4000" kern="1200" dirty="0">
            <a:solidFill>
              <a:srgbClr val="FF0000"/>
            </a:solidFill>
          </a:endParaRPr>
        </a:p>
      </dsp:txBody>
      <dsp:txXfrm>
        <a:off x="3930946" y="2293291"/>
        <a:ext cx="3351099" cy="2151913"/>
      </dsp:txXfrm>
    </dsp:sp>
    <dsp:sp modelId="{9EFB084E-6D77-41CF-AC32-BF75A26ED5E1}">
      <dsp:nvSpPr>
        <dsp:cNvPr id="0" name=""/>
        <dsp:cNvSpPr/>
      </dsp:nvSpPr>
      <dsp:spPr>
        <a:xfrm>
          <a:off x="2720486" y="-221992"/>
          <a:ext cx="5968399" cy="2413402"/>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21.1. </a:t>
          </a:r>
          <a:r>
            <a:rPr lang="en-US" sz="2400" b="1" kern="1200" dirty="0" err="1">
              <a:solidFill>
                <a:srgbClr val="FF0000"/>
              </a:solidFill>
              <a:latin typeface="Times New Roman" panose="02020603050405020304" pitchFamily="18" charset="0"/>
              <a:ea typeface="+mn-ea"/>
              <a:cs typeface="Times New Roman" panose="02020603050405020304" pitchFamily="18" charset="0"/>
            </a:rPr>
            <a:t>Xây</a:t>
          </a:r>
          <a:r>
            <a:rPr lang="en-US" sz="2400" b="1" kern="1200" dirty="0">
              <a:solidFill>
                <a:srgbClr val="FF0000"/>
              </a:solidFill>
              <a:latin typeface="Times New Roman" panose="02020603050405020304" pitchFamily="18" charset="0"/>
              <a:ea typeface="+mn-ea"/>
              <a:cs typeface="Times New Roman" panose="02020603050405020304" pitchFamily="18" charset="0"/>
            </a:rPr>
            <a:t> d</a:t>
          </a:r>
          <a:r>
            <a:rPr lang="vi-VN" sz="2400" b="1" kern="1200" dirty="0">
              <a:solidFill>
                <a:srgbClr val="FF0000"/>
              </a:solidFill>
              <a:latin typeface="Times New Roman" panose="02020603050405020304" pitchFamily="18" charset="0"/>
              <a:ea typeface="+mn-ea"/>
              <a:cs typeface="Times New Roman" panose="02020603050405020304" pitchFamily="18" charset="0"/>
            </a:rPr>
            <a:t>ựng </a:t>
          </a:r>
          <a:r>
            <a:rPr lang="vi-VN" sz="2400" b="1" kern="1200" dirty="0">
              <a:solidFill>
                <a:prstClr val="black"/>
              </a:solidFill>
              <a:latin typeface="Times New Roman" panose="02020603050405020304" pitchFamily="18" charset="0"/>
              <a:ea typeface="+mn-ea"/>
              <a:cs typeface="Times New Roman" panose="02020603050405020304" pitchFamily="18" charset="0"/>
            </a:rPr>
            <a:t>được kế hoạch kết nối v</a:t>
          </a:r>
          <a:r>
            <a:rPr lang="en-US" sz="2400" b="1" kern="1200" dirty="0">
              <a:solidFill>
                <a:prstClr val="black"/>
              </a:solidFill>
              <a:latin typeface="Times New Roman" panose="02020603050405020304" pitchFamily="18" charset="0"/>
              <a:ea typeface="+mn-ea"/>
              <a:cs typeface="Times New Roman" panose="02020603050405020304" pitchFamily="18" charset="0"/>
            </a:rPr>
            <a:t>à </a:t>
          </a:r>
          <a:r>
            <a:rPr lang="en-US" sz="2400" b="1" kern="1200" dirty="0" err="1">
              <a:solidFill>
                <a:prstClr val="black"/>
              </a:solidFill>
              <a:latin typeface="Times New Roman" panose="02020603050405020304" pitchFamily="18" charset="0"/>
              <a:ea typeface="+mn-ea"/>
              <a:cs typeface="Times New Roman" panose="02020603050405020304" pitchFamily="18" charset="0"/>
            </a:rPr>
            <a:t>cung</a:t>
          </a:r>
          <a:r>
            <a:rPr lang="en-US" sz="2400" b="1" kern="1200" dirty="0">
              <a:solidFill>
                <a:prstClr val="black"/>
              </a:solidFill>
              <a:latin typeface="Times New Roman" panose="02020603050405020304" pitchFamily="18" charset="0"/>
              <a:ea typeface="+mn-ea"/>
              <a:cs typeface="Times New Roman" panose="02020603050405020304" pitchFamily="18" charset="0"/>
            </a:rPr>
            <a:t> c</a:t>
          </a:r>
          <a:r>
            <a:rPr lang="vi-VN" sz="2400" b="1" kern="1200" dirty="0">
              <a:solidFill>
                <a:prstClr val="black"/>
              </a:solidFill>
              <a:latin typeface="Times New Roman" panose="02020603050405020304" pitchFamily="18" charset="0"/>
              <a:ea typeface="+mn-ea"/>
              <a:cs typeface="Times New Roman" panose="02020603050405020304" pitchFamily="18" charset="0"/>
            </a:rPr>
            <a:t>ấp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ịch vụ phục vụ cộng đồng để thực hiện tầm nh</a:t>
          </a:r>
          <a:r>
            <a:rPr lang="en-US" sz="2400" b="1" kern="1200" dirty="0" err="1">
              <a:solidFill>
                <a:prstClr val="black"/>
              </a:solidFill>
              <a:latin typeface="Times New Roman" panose="02020603050405020304" pitchFamily="18" charset="0"/>
              <a:ea typeface="+mn-ea"/>
              <a:cs typeface="Times New Roman" panose="02020603050405020304" pitchFamily="18" charset="0"/>
            </a:rPr>
            <a:t>ìn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và</a:t>
          </a:r>
          <a:r>
            <a:rPr lang="en-US" sz="2400" b="1" kern="1200" dirty="0">
              <a:solidFill>
                <a:prstClr val="black"/>
              </a:solidFill>
              <a:latin typeface="Times New Roman" panose="02020603050405020304" pitchFamily="18" charset="0"/>
              <a:ea typeface="+mn-ea"/>
              <a:cs typeface="Times New Roman" panose="02020603050405020304" pitchFamily="18" charset="0"/>
            </a:rPr>
            <a:t> s</a:t>
          </a:r>
          <a:r>
            <a:rPr lang="vi-VN" sz="2400" b="1" kern="1200" dirty="0">
              <a:solidFill>
                <a:prstClr val="black"/>
              </a:solidFill>
              <a:latin typeface="Times New Roman" panose="02020603050405020304" pitchFamily="18" charset="0"/>
              <a:ea typeface="+mn-ea"/>
              <a:cs typeface="Times New Roman" panose="02020603050405020304" pitchFamily="18" charset="0"/>
            </a:rPr>
            <a:t>ứ mạng của cơ sở gi</a:t>
          </a:r>
          <a:r>
            <a:rPr lang="en-US" sz="2400" b="1" kern="1200" dirty="0" err="1">
              <a:solidFill>
                <a:prstClr val="black"/>
              </a:solidFill>
              <a:latin typeface="Times New Roman" panose="02020603050405020304" pitchFamily="18" charset="0"/>
              <a:ea typeface="+mn-ea"/>
              <a:cs typeface="Times New Roman" panose="02020603050405020304" pitchFamily="18" charset="0"/>
            </a:rPr>
            <a:t>áo</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ục</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sp:txBody>
      <dsp:txXfrm>
        <a:off x="3594538" y="131443"/>
        <a:ext cx="4220295" cy="1706532"/>
      </dsp:txXfrm>
    </dsp:sp>
    <dsp:sp modelId="{B91F2A28-919A-44C7-9D7B-EA8B46798D12}">
      <dsp:nvSpPr>
        <dsp:cNvPr id="0" name=""/>
        <dsp:cNvSpPr/>
      </dsp:nvSpPr>
      <dsp:spPr>
        <a:xfrm>
          <a:off x="7813093" y="1551875"/>
          <a:ext cx="3300940" cy="33998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just"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21.2</a:t>
          </a:r>
          <a:r>
            <a:rPr lang="en-US" sz="2400" b="1" i="1" kern="1200" dirty="0"/>
            <a:t>. </a:t>
          </a:r>
          <a:r>
            <a:rPr lang="en-US" sz="2400" b="1" kern="1200" dirty="0" err="1">
              <a:latin typeface="Times New Roman" panose="02020603050405020304" pitchFamily="18" charset="0"/>
              <a:cs typeface="Times New Roman" panose="02020603050405020304" pitchFamily="18" charset="0"/>
            </a:rPr>
            <a:t>Các</a:t>
          </a:r>
          <a:r>
            <a:rPr lang="en-US" sz="2400" b="1" kern="1200" dirty="0">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chính</a:t>
          </a:r>
          <a:r>
            <a:rPr lang="en-US" sz="2400" b="1" kern="1200" dirty="0">
              <a:solidFill>
                <a:srgbClr val="FF0000"/>
              </a:solidFill>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sách</a:t>
          </a:r>
          <a:r>
            <a:rPr lang="en-US" sz="2400" b="1" kern="1200" dirty="0">
              <a:latin typeface="Times New Roman" panose="02020603050405020304" pitchFamily="18" charset="0"/>
              <a:cs typeface="Times New Roman" panose="02020603050405020304" pitchFamily="18" charset="0"/>
            </a:rPr>
            <a:t> </a:t>
          </a:r>
          <a:r>
            <a:rPr lang="en-US" sz="2400" b="1" kern="1200" dirty="0" err="1">
              <a:latin typeface="Times New Roman" panose="02020603050405020304" pitchFamily="18" charset="0"/>
              <a:cs typeface="Times New Roman" panose="02020603050405020304" pitchFamily="18" charset="0"/>
            </a:rPr>
            <a:t>và</a:t>
          </a:r>
          <a:r>
            <a:rPr lang="en-US" sz="2400" b="1" kern="1200" dirty="0">
              <a:latin typeface="Times New Roman" panose="02020603050405020304" pitchFamily="18" charset="0"/>
              <a:cs typeface="Times New Roman" panose="02020603050405020304" pitchFamily="18" charset="0"/>
            </a:rPr>
            <a:t> </a:t>
          </a:r>
          <a:r>
            <a:rPr lang="en-US" sz="2400" b="1" kern="1200" dirty="0" err="1">
              <a:solidFill>
                <a:srgbClr val="FF0000"/>
              </a:solidFill>
              <a:latin typeface="Times New Roman" panose="02020603050405020304" pitchFamily="18" charset="0"/>
              <a:cs typeface="Times New Roman" panose="02020603050405020304" pitchFamily="18" charset="0"/>
            </a:rPr>
            <a:t>hư</a:t>
          </a:r>
          <a:r>
            <a:rPr lang="vi-VN" sz="2400" b="1" kern="1200" dirty="0">
              <a:solidFill>
                <a:srgbClr val="FF0000"/>
              </a:solidFill>
              <a:latin typeface="Times New Roman" panose="02020603050405020304" pitchFamily="18" charset="0"/>
              <a:cs typeface="Times New Roman" panose="02020603050405020304" pitchFamily="18" charset="0"/>
            </a:rPr>
            <a:t>ớng dẫn </a:t>
          </a:r>
          <a:r>
            <a:rPr lang="vi-VN" sz="2400" b="1" kern="1200" dirty="0">
              <a:latin typeface="Times New Roman" panose="02020603050405020304" pitchFamily="18" charset="0"/>
              <a:cs typeface="Times New Roman" panose="02020603050405020304" pitchFamily="18" charset="0"/>
            </a:rPr>
            <a:t>cho hoạt động kết nối v</a:t>
          </a:r>
          <a:r>
            <a:rPr lang="en-US" sz="2400" b="1" kern="1200" dirty="0">
              <a:latin typeface="Times New Roman" panose="02020603050405020304" pitchFamily="18" charset="0"/>
              <a:cs typeface="Times New Roman" panose="02020603050405020304" pitchFamily="18" charset="0"/>
            </a:rPr>
            <a:t>à </a:t>
          </a:r>
          <a:r>
            <a:rPr lang="en-US" sz="2400" b="1" kern="1200" dirty="0" err="1">
              <a:latin typeface="Times New Roman" panose="02020603050405020304" pitchFamily="18" charset="0"/>
              <a:cs typeface="Times New Roman" panose="02020603050405020304" pitchFamily="18" charset="0"/>
            </a:rPr>
            <a:t>ph</a:t>
          </a:r>
          <a:r>
            <a:rPr lang="vi-VN" sz="2400" b="1" kern="1200" dirty="0">
              <a:latin typeface="Times New Roman" panose="02020603050405020304" pitchFamily="18" charset="0"/>
              <a:cs typeface="Times New Roman" panose="02020603050405020304" pitchFamily="18" charset="0"/>
            </a:rPr>
            <a:t>ục vụ cộng đồng được </a:t>
          </a:r>
          <a:r>
            <a:rPr lang="vi-VN" sz="2400" b="1" kern="1200" dirty="0">
              <a:solidFill>
                <a:srgbClr val="FF0000"/>
              </a:solidFill>
              <a:latin typeface="Times New Roman" panose="02020603050405020304" pitchFamily="18" charset="0"/>
              <a:cs typeface="Times New Roman" panose="02020603050405020304" pitchFamily="18" charset="0"/>
            </a:rPr>
            <a:t>thực hiện</a:t>
          </a:r>
          <a:r>
            <a:rPr lang="en-GB" sz="2200" b="1" kern="1200" dirty="0">
              <a:solidFill>
                <a:prstClr val="black"/>
              </a:solidFill>
              <a:latin typeface="Arial" panose="020B0604020202020204" pitchFamily="34" charset="0"/>
              <a:ea typeface="+mn-ea"/>
              <a:cs typeface="+mn-cs"/>
            </a:rPr>
            <a:t>.</a:t>
          </a:r>
          <a:endParaRPr lang="en-US" sz="2200" b="1" kern="1200" dirty="0">
            <a:solidFill>
              <a:prstClr val="black"/>
            </a:solidFill>
            <a:latin typeface="Arial" panose="020B0604020202020204" pitchFamily="34" charset="0"/>
            <a:ea typeface="+mn-ea"/>
            <a:cs typeface="+mn-cs"/>
          </a:endParaRPr>
        </a:p>
      </dsp:txBody>
      <dsp:txXfrm>
        <a:off x="8296504" y="2049766"/>
        <a:ext cx="2334118" cy="2404028"/>
      </dsp:txXfrm>
    </dsp:sp>
    <dsp:sp modelId="{D5A9ED3A-41B6-4C11-88D7-A98EB97E855C}">
      <dsp:nvSpPr>
        <dsp:cNvPr id="0" name=""/>
        <dsp:cNvSpPr/>
      </dsp:nvSpPr>
      <dsp:spPr>
        <a:xfrm>
          <a:off x="2420061" y="4551474"/>
          <a:ext cx="6486620" cy="1924619"/>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just" defTabSz="1244600">
            <a:lnSpc>
              <a:spcPct val="90000"/>
            </a:lnSpc>
            <a:spcBef>
              <a:spcPct val="0"/>
            </a:spcBef>
            <a:spcAft>
              <a:spcPct val="35000"/>
            </a:spcAft>
          </a:pPr>
          <a:r>
            <a:rPr lang="vi-VN" sz="2800" b="1" i="0" kern="1200" dirty="0">
              <a:solidFill>
                <a:srgbClr val="FF0000"/>
              </a:solidFill>
              <a:latin typeface="Times New Roman" panose="02020603050405020304" pitchFamily="18" charset="0"/>
              <a:cs typeface="Times New Roman" panose="02020603050405020304" pitchFamily="18" charset="0"/>
            </a:rPr>
            <a:t>2</a:t>
          </a:r>
          <a:r>
            <a:rPr lang="en-US" sz="2800" b="1" i="0" kern="1200" dirty="0">
              <a:solidFill>
                <a:srgbClr val="FF0000"/>
              </a:solidFill>
              <a:latin typeface="Times New Roman" panose="02020603050405020304" pitchFamily="18" charset="0"/>
              <a:cs typeface="Times New Roman" panose="02020603050405020304" pitchFamily="18" charset="0"/>
            </a:rPr>
            <a:t>1</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800" b="1" kern="1200" dirty="0">
              <a:solidFill>
                <a:srgbClr val="FF0000"/>
              </a:solidFill>
              <a:latin typeface="Times New Roman" panose="02020603050405020304" pitchFamily="18" charset="0"/>
              <a:ea typeface="+mn-ea"/>
              <a:cs typeface="Times New Roman" panose="02020603050405020304" pitchFamily="18" charset="0"/>
            </a:rPr>
            <a:t>Tri</a:t>
          </a:r>
          <a:r>
            <a:rPr lang="vi-VN" sz="2800" b="1" kern="1200" dirty="0">
              <a:solidFill>
                <a:srgbClr val="FF0000"/>
              </a:solidFill>
              <a:latin typeface="Times New Roman" panose="02020603050405020304" pitchFamily="18" charset="0"/>
              <a:ea typeface="+mn-ea"/>
              <a:cs typeface="Times New Roman" panose="02020603050405020304" pitchFamily="18" charset="0"/>
            </a:rPr>
            <a:t>ển khai </a:t>
          </a:r>
          <a:r>
            <a:rPr lang="vi-VN" sz="2800" b="1" kern="1200" dirty="0">
              <a:solidFill>
                <a:prstClr val="black"/>
              </a:solidFill>
              <a:latin typeface="Times New Roman" panose="02020603050405020304" pitchFamily="18" charset="0"/>
              <a:ea typeface="+mn-ea"/>
              <a:cs typeface="Times New Roman" panose="02020603050405020304" pitchFamily="18" charset="0"/>
            </a:rPr>
            <a:t>được hệ thống </a:t>
          </a:r>
          <a:r>
            <a:rPr lang="vi-VN" sz="2800" b="1" kern="1200" dirty="0">
              <a:solidFill>
                <a:srgbClr val="FF0000"/>
              </a:solidFill>
              <a:latin typeface="Times New Roman" panose="02020603050405020304" pitchFamily="18" charset="0"/>
              <a:ea typeface="+mn-ea"/>
              <a:cs typeface="Times New Roman" panose="02020603050405020304" pitchFamily="18" charset="0"/>
            </a:rPr>
            <a:t>đo lường, gi</a:t>
          </a:r>
          <a:r>
            <a:rPr lang="en-US" sz="2800" b="1" kern="1200" dirty="0" err="1">
              <a:solidFill>
                <a:srgbClr val="FF0000"/>
              </a:solidFill>
              <a:latin typeface="Times New Roman" panose="02020603050405020304" pitchFamily="18" charset="0"/>
              <a:ea typeface="+mn-ea"/>
              <a:cs typeface="Times New Roman" panose="02020603050405020304" pitchFamily="18" charset="0"/>
            </a:rPr>
            <a:t>ám</a:t>
          </a:r>
          <a:r>
            <a:rPr lang="en-US" sz="2800" b="1" kern="1200" dirty="0">
              <a:solidFill>
                <a:srgbClr val="FF0000"/>
              </a:solidFill>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latin typeface="Times New Roman" panose="02020603050405020304" pitchFamily="18" charset="0"/>
              <a:ea typeface="+mn-ea"/>
              <a:cs typeface="Times New Roman" panose="02020603050405020304" pitchFamily="18" charset="0"/>
            </a:rPr>
            <a:t>sát</a:t>
          </a:r>
          <a:r>
            <a:rPr lang="en-US" sz="2800" b="1" kern="1200" dirty="0">
              <a:solidFill>
                <a:srgbClr val="FF0000"/>
              </a:solidFill>
              <a:latin typeface="Times New Roman" panose="02020603050405020304" pitchFamily="18" charset="0"/>
              <a:ea typeface="+mn-ea"/>
              <a:cs typeface="Times New Roman" panose="02020603050405020304" pitchFamily="18" charset="0"/>
            </a:rPr>
            <a:t> </a:t>
          </a:r>
          <a:r>
            <a:rPr lang="en-US" sz="2800" b="1" kern="1200" dirty="0">
              <a:solidFill>
                <a:prstClr val="black"/>
              </a:solidFill>
              <a:latin typeface="Times New Roman" panose="02020603050405020304" pitchFamily="18" charset="0"/>
              <a:ea typeface="+mn-ea"/>
              <a:cs typeface="Times New Roman" panose="02020603050405020304" pitchFamily="18" charset="0"/>
            </a:rPr>
            <a:t>vi</a:t>
          </a:r>
          <a:r>
            <a:rPr lang="vi-VN" sz="2800" b="1" kern="1200" dirty="0">
              <a:solidFill>
                <a:prstClr val="black"/>
              </a:solidFill>
              <a:latin typeface="Times New Roman" panose="02020603050405020304" pitchFamily="18" charset="0"/>
              <a:ea typeface="+mn-ea"/>
              <a:cs typeface="Times New Roman" panose="02020603050405020304" pitchFamily="18" charset="0"/>
            </a:rPr>
            <a:t>ệc kết nối v</a:t>
          </a:r>
          <a:r>
            <a:rPr lang="en-US" sz="2800" b="1" kern="1200" dirty="0">
              <a:solidFill>
                <a:prstClr val="black"/>
              </a:solidFill>
              <a:latin typeface="Times New Roman" panose="02020603050405020304" pitchFamily="18" charset="0"/>
              <a:ea typeface="+mn-ea"/>
              <a:cs typeface="Times New Roman" panose="02020603050405020304" pitchFamily="18" charset="0"/>
            </a:rPr>
            <a:t>à </a:t>
          </a:r>
          <a:r>
            <a:rPr lang="en-US" sz="2800" b="1" kern="1200" dirty="0" err="1">
              <a:solidFill>
                <a:prstClr val="black"/>
              </a:solidFill>
              <a:latin typeface="Times New Roman" panose="02020603050405020304" pitchFamily="18" charset="0"/>
              <a:ea typeface="+mn-ea"/>
              <a:cs typeface="Times New Roman" panose="02020603050405020304" pitchFamily="18" charset="0"/>
            </a:rPr>
            <a:t>ph</a:t>
          </a:r>
          <a:r>
            <a:rPr lang="vi-VN" sz="2800" b="1" kern="1200" dirty="0">
              <a:solidFill>
                <a:prstClr val="black"/>
              </a:solidFill>
              <a:latin typeface="Times New Roman" panose="02020603050405020304" pitchFamily="18" charset="0"/>
              <a:ea typeface="+mn-ea"/>
              <a:cs typeface="Times New Roman" panose="02020603050405020304" pitchFamily="18" charset="0"/>
            </a:rPr>
            <a:t>ục vụ cộng đồng</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sp:txBody>
      <dsp:txXfrm>
        <a:off x="3370005" y="4833328"/>
        <a:ext cx="4586732" cy="1360911"/>
      </dsp:txXfrm>
    </dsp:sp>
    <dsp:sp modelId="{6B09F1FE-B0F7-4F3C-97E9-933474F263DF}">
      <dsp:nvSpPr>
        <dsp:cNvPr id="0" name=""/>
        <dsp:cNvSpPr/>
      </dsp:nvSpPr>
      <dsp:spPr>
        <a:xfrm>
          <a:off x="61813" y="1623560"/>
          <a:ext cx="3498856" cy="3472656"/>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just"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21.4</a:t>
          </a:r>
          <a:r>
            <a:rPr lang="en-US" sz="2400" b="1" i="1" kern="1200" dirty="0"/>
            <a:t>. </a:t>
          </a:r>
          <a:r>
            <a:rPr lang="en-US" sz="2400" b="1" kern="1200" dirty="0">
              <a:solidFill>
                <a:prstClr val="black"/>
              </a:solidFill>
              <a:latin typeface="Times New Roman" panose="02020603050405020304" pitchFamily="18" charset="0"/>
              <a:ea typeface="+mn-ea"/>
              <a:cs typeface="Times New Roman" panose="02020603050405020304" pitchFamily="18" charset="0"/>
            </a:rPr>
            <a:t>Vi</a:t>
          </a:r>
          <a:r>
            <a:rPr lang="vi-VN" sz="2400" b="1" kern="1200" dirty="0">
              <a:solidFill>
                <a:prstClr val="black"/>
              </a:solidFill>
              <a:latin typeface="Times New Roman" panose="02020603050405020304" pitchFamily="18" charset="0"/>
              <a:ea typeface="+mn-ea"/>
              <a:cs typeface="Times New Roman" panose="02020603050405020304" pitchFamily="18" charset="0"/>
            </a:rPr>
            <a:t>ệc cung cấp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d</a:t>
          </a:r>
          <a:r>
            <a:rPr lang="vi-VN" sz="2400" b="1" kern="1200" dirty="0">
              <a:solidFill>
                <a:prstClr val="black"/>
              </a:solidFill>
              <a:latin typeface="Times New Roman" panose="02020603050405020304" pitchFamily="18" charset="0"/>
              <a:ea typeface="+mn-ea"/>
              <a:cs typeface="Times New Roman" panose="02020603050405020304" pitchFamily="18" charset="0"/>
            </a:rPr>
            <a:t>ịch vụ phục vụ v</a:t>
          </a:r>
          <a:r>
            <a:rPr lang="en-US" sz="2400" b="1" kern="1200" dirty="0">
              <a:solidFill>
                <a:prstClr val="black"/>
              </a:solidFill>
              <a:latin typeface="Times New Roman" panose="02020603050405020304" pitchFamily="18" charset="0"/>
              <a:ea typeface="+mn-ea"/>
              <a:cs typeface="Times New Roman" panose="02020603050405020304" pitchFamily="18" charset="0"/>
            </a:rPr>
            <a:t>à k</a:t>
          </a:r>
          <a:r>
            <a:rPr lang="vi-VN" sz="2400" b="1" kern="1200" dirty="0">
              <a:solidFill>
                <a:prstClr val="black"/>
              </a:solidFill>
              <a:latin typeface="Times New Roman" panose="02020603050405020304" pitchFamily="18" charset="0"/>
              <a:ea typeface="+mn-ea"/>
              <a:cs typeface="Times New Roman" panose="02020603050405020304" pitchFamily="18" charset="0"/>
            </a:rPr>
            <a:t>ết nối cộng đồng được </a:t>
          </a:r>
          <a:r>
            <a:rPr lang="vi-VN" sz="2400" b="1" kern="1200" dirty="0">
              <a:solidFill>
                <a:srgbClr val="FF0000"/>
              </a:solidFill>
              <a:latin typeface="Times New Roman" panose="02020603050405020304" pitchFamily="18" charset="0"/>
              <a:ea typeface="+mn-ea"/>
              <a:cs typeface="Times New Roman" panose="02020603050405020304" pitchFamily="18" charset="0"/>
            </a:rPr>
            <a:t>cải tiến</a:t>
          </a:r>
          <a:r>
            <a:rPr lang="vi-VN" sz="2400" b="1" kern="1200" dirty="0">
              <a:solidFill>
                <a:prstClr val="black"/>
              </a:solidFill>
              <a:latin typeface="Times New Roman" panose="02020603050405020304" pitchFamily="18" charset="0"/>
              <a:ea typeface="+mn-ea"/>
              <a:cs typeface="Times New Roman" panose="02020603050405020304" pitchFamily="18" charset="0"/>
            </a:rPr>
            <a:t> để đ</a:t>
          </a:r>
          <a:r>
            <a:rPr lang="en-US" sz="2400" b="1" kern="1200" dirty="0" err="1">
              <a:solidFill>
                <a:prstClr val="black"/>
              </a:solidFill>
              <a:latin typeface="Times New Roman" panose="02020603050405020304" pitchFamily="18" charset="0"/>
              <a:ea typeface="+mn-ea"/>
              <a:cs typeface="Times New Roman" panose="02020603050405020304" pitchFamily="18" charset="0"/>
            </a:rPr>
            <a:t>áp</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vi-VN" sz="2400" b="1" kern="1200" dirty="0">
              <a:solidFill>
                <a:prstClr val="black"/>
              </a:solidFill>
              <a:latin typeface="Times New Roman" panose="02020603050405020304" pitchFamily="18" charset="0"/>
              <a:ea typeface="+mn-ea"/>
              <a:cs typeface="Times New Roman" panose="02020603050405020304" pitchFamily="18" charset="0"/>
            </a:rPr>
            <a:t>ứng nhu cầu v</a:t>
          </a:r>
          <a:r>
            <a:rPr lang="en-US" sz="2400" b="1" kern="1200" dirty="0">
              <a:solidFill>
                <a:prstClr val="black"/>
              </a:solidFill>
              <a:latin typeface="Times New Roman" panose="02020603050405020304" pitchFamily="18" charset="0"/>
              <a:ea typeface="+mn-ea"/>
              <a:cs typeface="Times New Roman" panose="02020603050405020304" pitchFamily="18" charset="0"/>
            </a:rPr>
            <a:t>à s</a:t>
          </a:r>
          <a:r>
            <a:rPr lang="vi-VN" sz="2400" b="1" kern="1200" dirty="0">
              <a:solidFill>
                <a:prstClr val="black"/>
              </a:solidFill>
              <a:latin typeface="Times New Roman" panose="02020603050405020304" pitchFamily="18" charset="0"/>
              <a:ea typeface="+mn-ea"/>
              <a:cs typeface="Times New Roman" panose="02020603050405020304" pitchFamily="18" charset="0"/>
            </a:rPr>
            <a:t>ự h</a:t>
          </a:r>
          <a:r>
            <a:rPr lang="en-US" sz="2400" b="1" kern="1200" dirty="0" err="1">
              <a:solidFill>
                <a:prstClr val="black"/>
              </a:solidFill>
              <a:latin typeface="Times New Roman" panose="02020603050405020304" pitchFamily="18" charset="0"/>
              <a:ea typeface="+mn-ea"/>
              <a:cs typeface="Times New Roman" panose="02020603050405020304" pitchFamily="18" charset="0"/>
            </a:rPr>
            <a:t>ài</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lòng</a:t>
          </a:r>
          <a:r>
            <a:rPr lang="en-US" sz="2400" b="1" kern="1200" dirty="0">
              <a:solidFill>
                <a:prstClr val="black"/>
              </a:solidFill>
              <a:latin typeface="Times New Roman" panose="02020603050405020304" pitchFamily="18" charset="0"/>
              <a:ea typeface="+mn-ea"/>
              <a:cs typeface="Times New Roman" panose="02020603050405020304" pitchFamily="18" charset="0"/>
            </a:rPr>
            <a:t> c</a:t>
          </a:r>
          <a:r>
            <a:rPr lang="vi-VN" sz="2400" b="1" kern="1200" dirty="0">
              <a:solidFill>
                <a:prstClr val="black"/>
              </a:solidFill>
              <a:latin typeface="Times New Roman" panose="02020603050405020304" pitchFamily="18" charset="0"/>
              <a:ea typeface="+mn-ea"/>
              <a:cs typeface="Times New Roman" panose="02020603050405020304" pitchFamily="18" charset="0"/>
            </a:rPr>
            <a:t>ủa c</a:t>
          </a:r>
          <a:r>
            <a:rPr lang="en-US" sz="2400" b="1" kern="1200" dirty="0" err="1">
              <a:solidFill>
                <a:prstClr val="black"/>
              </a:solidFill>
              <a:latin typeface="Times New Roman" panose="02020603050405020304" pitchFamily="18" charset="0"/>
              <a:ea typeface="+mn-ea"/>
              <a:cs typeface="Times New Roman" panose="02020603050405020304" pitchFamily="18" charset="0"/>
            </a:rPr>
            <a:t>ác</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bên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liên</a:t>
          </a:r>
          <a:r>
            <a:rPr lang="en-US" sz="2400" b="1" kern="1200" dirty="0">
              <a:solidFill>
                <a:prstClr val="black"/>
              </a:solidFill>
              <a:latin typeface="Times New Roman" panose="02020603050405020304" pitchFamily="18" charset="0"/>
              <a:ea typeface="+mn-ea"/>
              <a:cs typeface="Times New Roman" panose="02020603050405020304" pitchFamily="18" charset="0"/>
            </a:rPr>
            <a:t> </a:t>
          </a:r>
          <a:r>
            <a:rPr lang="en-US" sz="2400" b="1" kern="1200" dirty="0" err="1">
              <a:solidFill>
                <a:prstClr val="black"/>
              </a:solidFill>
              <a:latin typeface="Times New Roman" panose="02020603050405020304" pitchFamily="18" charset="0"/>
              <a:ea typeface="+mn-ea"/>
              <a:cs typeface="Times New Roman" panose="02020603050405020304" pitchFamily="18" charset="0"/>
            </a:rPr>
            <a:t>quan</a:t>
          </a:r>
          <a:endParaRPr lang="en-US" sz="2400" b="1" kern="1200" dirty="0">
            <a:solidFill>
              <a:prstClr val="black"/>
            </a:solidFill>
            <a:latin typeface="Times New Roman" panose="02020603050405020304" pitchFamily="18" charset="0"/>
            <a:ea typeface="+mn-ea"/>
            <a:cs typeface="Times New Roman" panose="02020603050405020304" pitchFamily="18" charset="0"/>
          </a:endParaRPr>
        </a:p>
      </dsp:txBody>
      <dsp:txXfrm>
        <a:off x="574209" y="2132119"/>
        <a:ext cx="2474064" cy="24555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35D27-4F92-4163-A2C5-ECB3DE2AA89C}" type="datetimeFigureOut">
              <a:rPr lang="en-US" smtClean="0"/>
              <a:t>18/8/2023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FA119E-7A7D-4E4B-B7D0-5403B379908B}" type="slidenum">
              <a:rPr lang="en-US" smtClean="0"/>
              <a:t>‹#›</a:t>
            </a:fld>
            <a:endParaRPr lang="en-US"/>
          </a:p>
        </p:txBody>
      </p:sp>
    </p:spTree>
    <p:extLst>
      <p:ext uri="{BB962C8B-B14F-4D97-AF65-F5344CB8AC3E}">
        <p14:creationId xmlns:p14="http://schemas.microsoft.com/office/powerpoint/2010/main" val="2154718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FA119E-7A7D-4E4B-B7D0-5403B379908B}" type="slidenum">
              <a:rPr lang="en-US" smtClean="0"/>
              <a:t>8</a:t>
            </a:fld>
            <a:endParaRPr lang="en-US"/>
          </a:p>
        </p:txBody>
      </p:sp>
    </p:spTree>
    <p:extLst>
      <p:ext uri="{BB962C8B-B14F-4D97-AF65-F5344CB8AC3E}">
        <p14:creationId xmlns:p14="http://schemas.microsoft.com/office/powerpoint/2010/main" val="3062919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21</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70000" lnSpcReduction="2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26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0" y="161146"/>
            <a:ext cx="12192000" cy="721733"/>
          </a:xfrm>
        </p:spPr>
        <p:txBody>
          <a:bodyPr>
            <a:normAutofit fontScale="90000"/>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(21.1</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Có quy định về </a:t>
            </a:r>
            <a:r>
              <a:rPr lang="vi-VN"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nhiệm vụ và nhân sự </a:t>
            </a:r>
            <a:r>
              <a:rPr lang="vi-VN"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chịu trách nhiệm xây dựng kế hoạch, chính sách kết nối và cung cấp các dịch vụ </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PVCĐ</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492368" y="882879"/>
            <a:ext cx="11284299" cy="2034562"/>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ts val="2880"/>
              </a:lnSpc>
            </a:pPr>
            <a:r>
              <a:rPr lang="vi-VN" sz="2400" b="1" dirty="0">
                <a:effectLst/>
                <a:latin typeface="Times New Roman" panose="02020603050405020304" pitchFamily="18" charset="0"/>
                <a:ea typeface="Arial" panose="020B0604020202020204" pitchFamily="34" charset="0"/>
              </a:rPr>
              <a:t>phòng </a:t>
            </a:r>
            <a:r>
              <a:rPr lang="en-US" sz="2400" b="1" dirty="0">
                <a:effectLst/>
                <a:latin typeface="Times New Roman" panose="02020603050405020304" pitchFamily="18" charset="0"/>
                <a:ea typeface="Arial" panose="020B0604020202020204" pitchFamily="34" charset="0"/>
              </a:rPr>
              <a:t>Thanh </a:t>
            </a:r>
            <a:r>
              <a:rPr lang="en-US" sz="2400" b="1" dirty="0" err="1">
                <a:effectLst/>
                <a:latin typeface="Times New Roman" panose="02020603050405020304" pitchFamily="18" charset="0"/>
                <a:ea typeface="Arial" panose="020B0604020202020204" pitchFamily="34" charset="0"/>
              </a:rPr>
              <a:t>tra</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giáo</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dục</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và</a:t>
            </a:r>
            <a:r>
              <a:rPr lang="en-US" sz="2400" b="1" dirty="0">
                <a:effectLst/>
                <a:latin typeface="Times New Roman" panose="02020603050405020304" pitchFamily="18" charset="0"/>
                <a:ea typeface="Arial" panose="020B0604020202020204" pitchFamily="34" charset="0"/>
              </a:rPr>
              <a:t> </a:t>
            </a:r>
            <a:r>
              <a:rPr lang="vi-VN" sz="2400" b="1" dirty="0">
                <a:effectLst/>
                <a:latin typeface="Times New Roman" panose="02020603050405020304" pitchFamily="18" charset="0"/>
                <a:ea typeface="Arial" panose="020B0604020202020204" pitchFamily="34" charset="0"/>
              </a:rPr>
              <a:t>Công tác </a:t>
            </a:r>
            <a:r>
              <a:rPr lang="en-US" sz="2400" b="1" dirty="0">
                <a:effectLst/>
                <a:latin typeface="Times New Roman" panose="02020603050405020304" pitchFamily="18" charset="0"/>
                <a:ea typeface="Arial" panose="020B0604020202020204" pitchFamily="34" charset="0"/>
              </a:rPr>
              <a:t>S</a:t>
            </a:r>
            <a:r>
              <a:rPr lang="vi-VN" sz="2400" b="1" dirty="0">
                <a:effectLst/>
                <a:latin typeface="Times New Roman" panose="02020603050405020304" pitchFamily="18" charset="0"/>
                <a:ea typeface="Arial" panose="020B0604020202020204" pitchFamily="34" charset="0"/>
              </a:rPr>
              <a:t>inh viên phối hợp với phòng Tổ chức -Hành chính</a:t>
            </a:r>
            <a:r>
              <a:rPr lang="en-US" sz="2400" b="1" dirty="0">
                <a:effectLst/>
                <a:latin typeface="Times New Roman" panose="02020603050405020304" pitchFamily="18" charset="0"/>
                <a:ea typeface="Arial" panose="020B0604020202020204" pitchFamily="34" charset="0"/>
              </a:rPr>
              <a:t> – </a:t>
            </a:r>
            <a:r>
              <a:rPr lang="en-US" sz="2400" b="1" dirty="0" err="1">
                <a:effectLst/>
                <a:latin typeface="Times New Roman" panose="02020603050405020304" pitchFamily="18" charset="0"/>
                <a:ea typeface="Arial" panose="020B0604020202020204" pitchFamily="34" charset="0"/>
              </a:rPr>
              <a:t>Quản</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trị</a:t>
            </a:r>
            <a:r>
              <a:rPr lang="vi-VN" sz="2400" b="1" dirty="0">
                <a:effectLst/>
                <a:latin typeface="Times New Roman" panose="02020603050405020304" pitchFamily="18" charset="0"/>
                <a:ea typeface="Arial" panose="020B0604020202020204" pitchFamily="34" charset="0"/>
              </a:rPr>
              <a:t> ban hành “Quy định về hoạt động kết nối và cung cấp các dịch vụ phục vụ cộng đồng của trường </a:t>
            </a:r>
            <a:r>
              <a:rPr lang="en-US" sz="2400" b="1" dirty="0">
                <a:effectLst/>
                <a:latin typeface="Times New Roman" panose="02020603050405020304" pitchFamily="18" charset="0"/>
                <a:ea typeface="Arial" panose="020B0604020202020204" pitchFamily="34" charset="0"/>
              </a:rPr>
              <a:t>, </a:t>
            </a:r>
            <a:r>
              <a:rPr lang="vi-VN" sz="2400" b="1" dirty="0">
                <a:effectLst/>
                <a:latin typeface="Times New Roman" panose="02020603050405020304" pitchFamily="18" charset="0"/>
                <a:ea typeface="Arial" panose="020B0604020202020204" pitchFamily="34" charset="0"/>
              </a:rPr>
              <a:t>phân công thực hiện, cơ chế giám sát, lưu trữ cơ sở dữ liệu; trách nhiệm của cán bộ CBGV, NV và sinh viên đối với hoạt động kết nối và </a:t>
            </a:r>
            <a:r>
              <a:rPr lang="en-US" sz="2400" b="1" dirty="0">
                <a:effectLst/>
                <a:latin typeface="Times New Roman" panose="02020603050405020304" pitchFamily="18" charset="0"/>
                <a:ea typeface="Arial" panose="020B0604020202020204" pitchFamily="34" charset="0"/>
              </a:rPr>
              <a:t>PVCĐ </a:t>
            </a:r>
            <a:r>
              <a:rPr lang="vi-VN" sz="2400" b="1" dirty="0">
                <a:effectLst/>
                <a:latin typeface="Times New Roman" panose="02020603050405020304" pitchFamily="18" charset="0"/>
                <a:ea typeface="Arial" panose="020B0604020202020204" pitchFamily="34" charset="0"/>
              </a:rPr>
              <a:t>của </a:t>
            </a:r>
            <a:r>
              <a:rPr lang="en-US" sz="2400" b="1" dirty="0">
                <a:effectLst/>
                <a:latin typeface="Times New Roman" panose="02020603050405020304" pitchFamily="18" charset="0"/>
                <a:ea typeface="Arial" panose="020B0604020202020204" pitchFamily="34" charset="0"/>
              </a:rPr>
              <a:t>N</a:t>
            </a:r>
            <a:r>
              <a:rPr lang="vi-VN" sz="2400" b="1" dirty="0">
                <a:effectLst/>
                <a:latin typeface="Times New Roman" panose="02020603050405020304" pitchFamily="18" charset="0"/>
                <a:ea typeface="Arial" panose="020B0604020202020204" pitchFamily="34" charset="0"/>
              </a:rPr>
              <a:t>hà trường [ H21.1.00</a:t>
            </a:r>
            <a:r>
              <a:rPr lang="en-US" sz="2400" b="1" dirty="0">
                <a:effectLst/>
                <a:latin typeface="Times New Roman" panose="02020603050405020304" pitchFamily="18" charset="0"/>
                <a:ea typeface="Arial" panose="020B0604020202020204" pitchFamily="34" charset="0"/>
              </a:rPr>
              <a:t>1</a:t>
            </a:r>
            <a:r>
              <a:rPr lang="vi-VN" sz="2400" b="1" dirty="0">
                <a:effectLst/>
                <a:latin typeface="Times New Roman" panose="02020603050405020304" pitchFamily="18" charset="0"/>
                <a:ea typeface="Arial" panose="020B0604020202020204" pitchFamily="34" charset="0"/>
              </a:rPr>
              <a:t>].</a:t>
            </a:r>
            <a:endParaRPr lang="en-US" sz="2400" b="1" dirty="0">
              <a:effectLst/>
              <a:latin typeface="Arial" panose="020B0604020202020204" pitchFamily="34" charset="0"/>
              <a:ea typeface="Arial" panose="020B0604020202020204" pitchFamily="34" charset="0"/>
            </a:endParaRPr>
          </a:p>
        </p:txBody>
      </p:sp>
      <p:sp>
        <p:nvSpPr>
          <p:cNvPr id="10" name="Rectangle 9">
            <a:extLst>
              <a:ext uri="{FF2B5EF4-FFF2-40B4-BE49-F238E27FC236}">
                <a16:creationId xmlns:a16="http://schemas.microsoft.com/office/drawing/2014/main" xmlns="" id="{A7F101CF-E510-63C9-B7F2-8F1E1CD78DFF}"/>
              </a:ext>
            </a:extLst>
          </p:cNvPr>
          <p:cNvSpPr/>
          <p:nvPr/>
        </p:nvSpPr>
        <p:spPr>
          <a:xfrm>
            <a:off x="9519920" y="2965700"/>
            <a:ext cx="2382520" cy="2749299"/>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err="1">
                <a:solidFill>
                  <a:srgbClr val="000000"/>
                </a:solidFill>
                <a:effectLst/>
                <a:latin typeface="Times New Roman" panose="02020603050405020304" pitchFamily="18" charset="0"/>
                <a:ea typeface="Arial" panose="020B0604020202020204" pitchFamily="34" charset="0"/>
              </a:rPr>
              <a:t>Ngân</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sách</a:t>
            </a:r>
            <a:r>
              <a:rPr lang="en-US" sz="2400" dirty="0">
                <a:solidFill>
                  <a:srgbClr val="000000"/>
                </a:solidFill>
                <a:effectLst/>
                <a:latin typeface="Times New Roman" panose="02020603050405020304" pitchFamily="18" charset="0"/>
                <a:ea typeface="Arial" panose="020B0604020202020204" pitchFamily="34" charset="0"/>
              </a:rPr>
              <a:t> chi </a:t>
            </a:r>
            <a:r>
              <a:rPr lang="en-US" sz="2400" dirty="0" err="1">
                <a:solidFill>
                  <a:srgbClr val="000000"/>
                </a:solidFill>
                <a:effectLst/>
                <a:latin typeface="Times New Roman" panose="02020603050405020304" pitchFamily="18" charset="0"/>
                <a:ea typeface="Arial" panose="020B0604020202020204" pitchFamily="34" charset="0"/>
              </a:rPr>
              <a:t>cho</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các</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hoạt</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động</a:t>
            </a:r>
            <a:r>
              <a:rPr lang="en-US" sz="2400" dirty="0">
                <a:solidFill>
                  <a:srgbClr val="000000"/>
                </a:solidFill>
                <a:effectLst/>
                <a:latin typeface="Times New Roman" panose="02020603050405020304" pitchFamily="18" charset="0"/>
                <a:ea typeface="Arial" panose="020B0604020202020204" pitchFamily="34" charset="0"/>
              </a:rPr>
              <a:t> PVCĐ </a:t>
            </a:r>
            <a:r>
              <a:rPr lang="en-US" sz="2400" dirty="0" err="1">
                <a:solidFill>
                  <a:srgbClr val="000000"/>
                </a:solidFill>
                <a:effectLst/>
                <a:latin typeface="Times New Roman" panose="02020603050405020304" pitchFamily="18" charset="0"/>
                <a:ea typeface="Arial" panose="020B0604020202020204" pitchFamily="34" charset="0"/>
              </a:rPr>
              <a:t>được</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trích</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từ</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nguồn</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kinh</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phí</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thường</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xuyên</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của</a:t>
            </a:r>
            <a:r>
              <a:rPr lang="en-US" sz="2400" dirty="0">
                <a:solidFill>
                  <a:srgbClr val="000000"/>
                </a:solidFill>
                <a:effectLst/>
                <a:latin typeface="Times New Roman" panose="02020603050405020304" pitchFamily="18" charset="0"/>
                <a:ea typeface="Arial" panose="020B0604020202020204" pitchFamily="34" charset="0"/>
              </a:rPr>
              <a:t> </a:t>
            </a:r>
            <a:r>
              <a:rPr lang="en-US" sz="2400" dirty="0" err="1">
                <a:solidFill>
                  <a:srgbClr val="000000"/>
                </a:solidFill>
                <a:effectLst/>
                <a:latin typeface="Times New Roman" panose="02020603050405020304" pitchFamily="18" charset="0"/>
                <a:ea typeface="Arial" panose="020B0604020202020204" pitchFamily="34" charset="0"/>
              </a:rPr>
              <a:t>Trường</a:t>
            </a:r>
            <a:endParaRPr lang="en-US" sz="2400" dirty="0"/>
          </a:p>
        </p:txBody>
      </p:sp>
      <p:sp>
        <p:nvSpPr>
          <p:cNvPr id="12" name="Rectangle 11">
            <a:extLst>
              <a:ext uri="{FF2B5EF4-FFF2-40B4-BE49-F238E27FC236}">
                <a16:creationId xmlns:a16="http://schemas.microsoft.com/office/drawing/2014/main" xmlns="" id="{D54BCAC0-77D5-0C45-CA34-895A9671AA94}"/>
              </a:ext>
            </a:extLst>
          </p:cNvPr>
          <p:cNvSpPr/>
          <p:nvPr/>
        </p:nvSpPr>
        <p:spPr>
          <a:xfrm>
            <a:off x="492368" y="3013961"/>
            <a:ext cx="8782261" cy="2961160"/>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a:lnSpc>
                <a:spcPts val="2000"/>
              </a:lnSpc>
              <a:spcBef>
                <a:spcPts val="300"/>
              </a:spcBef>
              <a:spcAft>
                <a:spcPts val="0"/>
              </a:spcAft>
              <a:buFont typeface="Times New Roman" panose="02020603050405020304" pitchFamily="18" charset="0"/>
              <a:buChar char="-"/>
              <a:tabLst>
                <a:tab pos="111125" algn="l"/>
              </a:tabLst>
            </a:pPr>
            <a:r>
              <a:rPr lang="vi-VN" sz="2400" dirty="0">
                <a:effectLst/>
                <a:latin typeface="Times New Roman" panose="02020603050405020304" pitchFamily="18" charset="0"/>
                <a:ea typeface="Arial" panose="020B0604020202020204" pitchFamily="34" charset="0"/>
              </a:rPr>
              <a:t>các đơn vị có nhiệm vụ xây dựng kế hoạch và chính sách các mảng hoạt động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mà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đơn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vị</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mình</a:t>
            </a:r>
            <a:r>
              <a:rPr lang="vi-VN" sz="2400" dirty="0">
                <a:effectLst/>
                <a:latin typeface="Times New Roman" panose="02020603050405020304" pitchFamily="18" charset="0"/>
                <a:ea typeface="Arial" panose="020B0604020202020204" pitchFamily="34" charset="0"/>
              </a:rPr>
              <a:t> phụ trách</a:t>
            </a:r>
            <a:r>
              <a:rPr lang="en-US" sz="2400" dirty="0">
                <a:effectLst/>
                <a:latin typeface="Times New Roman" panose="02020603050405020304" pitchFamily="18" charset="0"/>
                <a:ea typeface="Arial" panose="020B0604020202020204" pitchFamily="34" charset="0"/>
              </a:rPr>
              <a:t> [H2.1.004]</a:t>
            </a:r>
            <a:r>
              <a:rPr lang="vi-VN" sz="2400" dirty="0">
                <a:effectLst/>
                <a:latin typeface="Times New Roman" panose="02020603050405020304" pitchFamily="18" charset="0"/>
                <a:ea typeface="Arial" panose="020B0604020202020204" pitchFamily="34" charset="0"/>
              </a:rPr>
              <a:t>. Cụ thể</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Trưởng</a:t>
            </a:r>
            <a:r>
              <a:rPr lang="en-US" sz="2400" dirty="0">
                <a:effectLst/>
                <a:latin typeface="Times New Roman" panose="02020603050405020304" pitchFamily="18" charset="0"/>
                <a:ea typeface="Arial" panose="020B0604020202020204" pitchFamily="34" charset="0"/>
              </a:rPr>
              <a:t> </a:t>
            </a:r>
            <a:r>
              <a:rPr lang="vi-VN" sz="2400" dirty="0">
                <a:effectLst/>
                <a:latin typeface="Times New Roman" panose="02020603050405020304" pitchFamily="18" charset="0"/>
                <a:ea typeface="Arial" panose="020B0604020202020204" pitchFamily="34" charset="0"/>
              </a:rPr>
              <a:t>phòng </a:t>
            </a:r>
            <a:r>
              <a:rPr lang="en-US" sz="2400" dirty="0">
                <a:effectLst/>
                <a:latin typeface="Times New Roman" panose="02020603050405020304" pitchFamily="18" charset="0"/>
                <a:ea typeface="Arial" panose="020B0604020202020204" pitchFamily="34" charset="0"/>
              </a:rPr>
              <a:t>TTGD&amp;</a:t>
            </a:r>
            <a:r>
              <a:rPr lang="vi-VN" sz="2400" dirty="0">
                <a:effectLst/>
                <a:latin typeface="Times New Roman" panose="02020603050405020304" pitchFamily="18" charset="0"/>
                <a:ea typeface="Arial" panose="020B0604020202020204" pitchFamily="34" charset="0"/>
              </a:rPr>
              <a:t>CTSV</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chịu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trách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nhiệm</a:t>
            </a:r>
            <a:r>
              <a:rPr lang="vi-VN" sz="2400" dirty="0">
                <a:effectLst/>
                <a:latin typeface="Times New Roman" panose="02020603050405020304" pitchFamily="18" charset="0"/>
                <a:ea typeface="Arial" panose="020B0604020202020204" pitchFamily="34" charset="0"/>
              </a:rPr>
              <a:t> xây dựng chính sách, kế hoạch hoạt động kết nối và cung cấp các dịch vụ PVCĐ của </a:t>
            </a:r>
            <a:r>
              <a:rPr lang="en-US" sz="2400" dirty="0">
                <a:effectLst/>
                <a:latin typeface="Times New Roman" panose="02020603050405020304" pitchFamily="18" charset="0"/>
                <a:ea typeface="Arial" panose="020B0604020202020204" pitchFamily="34" charset="0"/>
              </a:rPr>
              <a:t>N</a:t>
            </a:r>
            <a:r>
              <a:rPr lang="vi-VN" sz="2400" dirty="0">
                <a:effectLst/>
                <a:latin typeface="Times New Roman" panose="02020603050405020304" pitchFamily="18" charset="0"/>
                <a:ea typeface="Arial" panose="020B0604020202020204" pitchFamily="34" charset="0"/>
              </a:rPr>
              <a:t>hà trường [</a:t>
            </a:r>
            <a:r>
              <a:rPr lang="vi-VN" sz="2400" dirty="0">
                <a:solidFill>
                  <a:srgbClr val="000000"/>
                </a:solidFill>
                <a:effectLst/>
                <a:latin typeface="Times New Roman" panose="02020603050405020304" pitchFamily="18" charset="0"/>
                <a:ea typeface="Arial" panose="020B0604020202020204" pitchFamily="34" charset="0"/>
              </a:rPr>
              <a:t>H21.1.00</a:t>
            </a:r>
            <a:r>
              <a:rPr lang="en-US" sz="2400" dirty="0">
                <a:solidFill>
                  <a:srgbClr val="000000"/>
                </a:solidFill>
                <a:effectLst/>
                <a:latin typeface="Times New Roman" panose="02020603050405020304" pitchFamily="18" charset="0"/>
                <a:ea typeface="Arial" panose="020B0604020202020204" pitchFamily="34" charset="0"/>
              </a:rPr>
              <a:t>1]</a:t>
            </a:r>
            <a:r>
              <a:rPr lang="vi-VN"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Trưởng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phòng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Quản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lý</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Đào</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Công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đoàn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chịu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trách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nhiệm</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xây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dựng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một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số</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kế</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hoạch</a:t>
            </a:r>
            <a:r>
              <a:rPr lang="en-US" sz="2400" dirty="0">
                <a:effectLst/>
                <a:latin typeface="Times New Roman" panose="02020603050405020304" pitchFamily="18" charset="0"/>
                <a:ea typeface="Arial" panose="020B0604020202020204" pitchFamily="34" charset="0"/>
              </a:rPr>
              <a:t> PVCĐ </a:t>
            </a:r>
            <a:r>
              <a:rPr lang="en-US" sz="2400" dirty="0" err="1">
                <a:effectLst/>
                <a:latin typeface="Times New Roman" panose="02020603050405020304" pitchFamily="18" charset="0"/>
                <a:ea typeface="Arial" panose="020B0604020202020204" pitchFamily="34" charset="0"/>
              </a:rPr>
              <a:t>của</a:t>
            </a:r>
            <a:r>
              <a:rPr lang="en-US" sz="2400" dirty="0">
                <a:effectLst/>
                <a:latin typeface="Times New Roman" panose="02020603050405020304" pitchFamily="18" charset="0"/>
                <a:ea typeface="Arial" panose="020B0604020202020204" pitchFamily="34" charset="0"/>
              </a:rPr>
              <a:t> CB-GV-NV </a:t>
            </a:r>
            <a:r>
              <a:rPr lang="en-US" sz="2400" dirty="0" err="1">
                <a:effectLst/>
                <a:latin typeface="Times New Roman" panose="02020603050405020304" pitchFamily="18" charset="0"/>
                <a:ea typeface="Arial" panose="020B0604020202020204" pitchFamily="34" charset="0"/>
              </a:rPr>
              <a:t>và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sinh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viên</a:t>
            </a:r>
            <a:r>
              <a:rPr lang="en-US" sz="2400" dirty="0">
                <a:solidFill>
                  <a:srgbClr val="000000"/>
                </a:solidFill>
                <a:effectLst/>
                <a:latin typeface="Times New Roman" panose="02020603050405020304" pitchFamily="18" charset="0"/>
                <a:ea typeface="Arial" panose="020B0604020202020204" pitchFamily="34" charset="0"/>
              </a:rPr>
              <a:t> [H02.1.013];</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Đoàn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thanh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niên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Hội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sinh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chịu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trách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nhiệm</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xây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dựng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văn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bản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kế</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hoạch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hoạt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động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thiện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nguyện</a:t>
            </a:r>
            <a:r>
              <a:rPr lang="en-US" sz="2400" dirty="0">
                <a:effectLst/>
                <a:latin typeface="Times New Roman" panose="02020603050405020304" pitchFamily="18" charset="0"/>
                <a:ea typeface="Arial" panose="020B0604020202020204" pitchFamily="34" charset="0"/>
              </a:rPr>
              <a:t> [H02.1.014], [H02.1.015]. </a:t>
            </a:r>
            <a:r>
              <a:rPr lang="en-US" sz="2400" dirty="0" err="1">
                <a:effectLst/>
                <a:latin typeface="Times New Roman" panose="02020603050405020304" pitchFamily="18" charset="0"/>
                <a:ea typeface="Arial" panose="020B0604020202020204" pitchFamily="34" charset="0"/>
              </a:rPr>
              <a:t>Bên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cạnh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đó</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trường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cũng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thành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lập</a:t>
            </a:r>
            <a:r>
              <a:rPr lang="en-US" sz="2400" dirty="0">
                <a:effectLst/>
                <a:latin typeface="Times New Roman" panose="02020603050405020304" pitchFamily="18" charset="0"/>
                <a:ea typeface="Arial" panose="020B0604020202020204" pitchFamily="34" charset="0"/>
              </a:rPr>
              <a:t> ban </a:t>
            </a:r>
            <a:r>
              <a:rPr lang="vi-VN" sz="2400" dirty="0">
                <a:solidFill>
                  <a:srgbClr val="000000"/>
                </a:solidFill>
                <a:effectLst/>
                <a:latin typeface="Times New Roman" panose="02020603050405020304" pitchFamily="18" charset="0"/>
                <a:ea typeface="Arial" panose="020B0604020202020204" pitchFamily="34" charset="0"/>
              </a:rPr>
              <a:t>Ban Phục vụ cộng đồng Trường</a:t>
            </a:r>
            <a:r>
              <a:rPr lang="en-US" sz="2400" dirty="0">
                <a:solidFill>
                  <a:srgbClr val="000000"/>
                </a:solidFill>
                <a:effectLst/>
                <a:latin typeface="Times New Roman" panose="02020603050405020304" pitchFamily="18" charset="0"/>
                <a:ea typeface="Arial" panose="020B0604020202020204" pitchFamily="34" charset="0"/>
              </a:rPr>
              <a:t>..</a:t>
            </a:r>
            <a:r>
              <a:rPr lang="vi-VN" sz="2400" dirty="0">
                <a:solidFill>
                  <a:srgbClr val="000000"/>
                </a:solidFill>
                <a:effectLst/>
                <a:latin typeface="Times New Roman" panose="02020603050405020304" pitchFamily="18" charset="0"/>
                <a:ea typeface="Arial" panose="020B0604020202020204" pitchFamily="34" charset="0"/>
              </a:rPr>
              <a:t> </a:t>
            </a:r>
            <a:r>
              <a:rPr lang="en-US" sz="2400" dirty="0">
                <a:solidFill>
                  <a:srgbClr val="000000"/>
                </a:solidFill>
                <a:effectLst/>
                <a:latin typeface="Times New Roman" panose="02020603050405020304" pitchFamily="18" charset="0"/>
                <a:ea typeface="Arial" panose="020B0604020202020204" pitchFamily="34" charset="0"/>
              </a:rPr>
              <a:t>[H21.1.007].</a:t>
            </a:r>
            <a:r>
              <a:rPr lang="en-US" sz="2400" dirty="0">
                <a:effectLst/>
                <a:latin typeface="Times New Roman" panose="02020603050405020304" pitchFamily="18" charset="0"/>
                <a:ea typeface="Arial" panose="020B0604020202020204" pitchFamily="34" charset="0"/>
              </a:rPr>
              <a:t> </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297732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0" y="1"/>
            <a:ext cx="12054840" cy="579119"/>
          </a:xfrm>
          <a:solidFill>
            <a:schemeClr val="accent6">
              <a:lumMod val="20000"/>
              <a:lumOff val="80000"/>
            </a:schemeClr>
          </a:solidFill>
        </p:spPr>
        <p:txBody>
          <a:bodyPr>
            <a:normAutofit fontScale="90000"/>
          </a:bodyPr>
          <a:lstStyle/>
          <a:p>
            <a:r>
              <a:rPr lang="vi-VN" sz="2400" b="1" dirty="0">
                <a:solidFill>
                  <a:srgbClr val="FF0000"/>
                </a:solidFill>
                <a:latin typeface="+mn-lt"/>
                <a:cs typeface="Times New Roman" panose="02020603050405020304" pitchFamily="18" charset="0"/>
              </a:rPr>
              <a:t>TC 2</a:t>
            </a:r>
            <a:r>
              <a:rPr lang="en-US" sz="2400" b="1" dirty="0">
                <a:solidFill>
                  <a:srgbClr val="FF0000"/>
                </a:solidFill>
                <a:latin typeface="+mn-lt"/>
                <a:cs typeface="Times New Roman" panose="02020603050405020304" pitchFamily="18" charset="0"/>
              </a:rPr>
              <a:t>1</a:t>
            </a:r>
            <a:r>
              <a:rPr lang="vi-VN" sz="2400" b="1" dirty="0">
                <a:solidFill>
                  <a:srgbClr val="FF0000"/>
                </a:solidFill>
                <a:latin typeface="+mn-lt"/>
                <a:cs typeface="Times New Roman" panose="02020603050405020304" pitchFamily="18" charset="0"/>
              </a:rPr>
              <a:t>.</a:t>
            </a:r>
            <a:r>
              <a:rPr lang="en-US" sz="2400" b="1" dirty="0">
                <a:solidFill>
                  <a:srgbClr val="FF0000"/>
                </a:solidFill>
                <a:latin typeface="+mn-lt"/>
                <a:cs typeface="Times New Roman" panose="02020603050405020304" pitchFamily="18" charset="0"/>
              </a:rPr>
              <a:t>2</a:t>
            </a:r>
            <a:r>
              <a:rPr lang="vi-VN" sz="2400" b="1" dirty="0">
                <a:solidFill>
                  <a:srgbClr val="FF0000"/>
                </a:solidFill>
                <a:latin typeface="+mn-lt"/>
                <a:cs typeface="Times New Roman" panose="02020603050405020304" pitchFamily="18" charset="0"/>
              </a:rPr>
              <a:t>. </a:t>
            </a:r>
            <a:r>
              <a:rPr lang="vi-VN" sz="2400" b="1" dirty="0">
                <a:solidFill>
                  <a:srgbClr val="FF0000"/>
                </a:solidFill>
                <a:effectLst/>
                <a:latin typeface="+mn-lt"/>
                <a:ea typeface="Arial" panose="020B0604020202020204" pitchFamily="34" charset="0"/>
              </a:rPr>
              <a:t>Các </a:t>
            </a:r>
            <a:r>
              <a:rPr lang="vi-VN" sz="2400" b="1" dirty="0">
                <a:solidFill>
                  <a:srgbClr val="0000FF"/>
                </a:solidFill>
                <a:effectLst/>
                <a:latin typeface="+mn-lt"/>
                <a:ea typeface="Arial" panose="020B0604020202020204" pitchFamily="34" charset="0"/>
              </a:rPr>
              <a:t>chính sách </a:t>
            </a:r>
            <a:r>
              <a:rPr lang="vi-VN" sz="2400" b="1" dirty="0">
                <a:solidFill>
                  <a:srgbClr val="FF0000"/>
                </a:solidFill>
                <a:effectLst/>
                <a:latin typeface="+mn-lt"/>
                <a:ea typeface="Arial" panose="020B0604020202020204" pitchFamily="34" charset="0"/>
              </a:rPr>
              <a:t>và </a:t>
            </a:r>
            <a:r>
              <a:rPr lang="vi-VN" sz="2400" b="1" dirty="0">
                <a:solidFill>
                  <a:srgbClr val="0000FF"/>
                </a:solidFill>
                <a:effectLst/>
                <a:latin typeface="+mn-lt"/>
                <a:ea typeface="Arial" panose="020B0604020202020204" pitchFamily="34" charset="0"/>
              </a:rPr>
              <a:t>hướng dẫn </a:t>
            </a:r>
            <a:r>
              <a:rPr lang="vi-VN" sz="2400" b="1" dirty="0">
                <a:solidFill>
                  <a:srgbClr val="FF0000"/>
                </a:solidFill>
                <a:effectLst/>
                <a:latin typeface="+mn-lt"/>
                <a:ea typeface="Arial" panose="020B0604020202020204" pitchFamily="34" charset="0"/>
              </a:rPr>
              <a:t>cho hoạt động kết nối và </a:t>
            </a:r>
            <a:r>
              <a:rPr lang="en-US" sz="2400" b="1" dirty="0">
                <a:solidFill>
                  <a:srgbClr val="FF0000"/>
                </a:solidFill>
                <a:effectLst/>
                <a:latin typeface="+mn-lt"/>
                <a:ea typeface="Arial" panose="020B0604020202020204" pitchFamily="34" charset="0"/>
              </a:rPr>
              <a:t>PVCĐ </a:t>
            </a:r>
            <a:r>
              <a:rPr lang="vi-VN" sz="2400" b="1" dirty="0">
                <a:solidFill>
                  <a:srgbClr val="0000FF"/>
                </a:solidFill>
                <a:effectLst/>
                <a:latin typeface="+mn-lt"/>
                <a:ea typeface="Arial" panose="020B0604020202020204" pitchFamily="34" charset="0"/>
              </a:rPr>
              <a:t>được thực hiện</a:t>
            </a:r>
            <a:r>
              <a:rPr lang="vi-VN" sz="2400" dirty="0">
                <a:solidFill>
                  <a:srgbClr val="FF0000"/>
                </a:solidFill>
                <a:effectLst/>
                <a:latin typeface="+mn-lt"/>
                <a:ea typeface="Arial" panose="020B0604020202020204" pitchFamily="34" charset="0"/>
              </a:rPr>
              <a:t>.</a:t>
            </a:r>
            <a:endParaRPr lang="en-US" sz="2400" b="1" dirty="0">
              <a:solidFill>
                <a:srgbClr val="FF0000"/>
              </a:solidFill>
              <a:latin typeface="+mn-lt"/>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229511013"/>
              </p:ext>
            </p:extLst>
          </p:nvPr>
        </p:nvGraphicFramePr>
        <p:xfrm>
          <a:off x="137160" y="579120"/>
          <a:ext cx="12054840" cy="6300528"/>
        </p:xfrm>
        <a:graphic>
          <a:graphicData uri="http://schemas.openxmlformats.org/drawingml/2006/table">
            <a:tbl>
              <a:tblPr firstRow="1" bandRow="1">
                <a:tableStyleId>{5C22544A-7EE6-4342-B048-85BDC9FD1C3A}</a:tableStyleId>
              </a:tblPr>
              <a:tblGrid>
                <a:gridCol w="1826964">
                  <a:extLst>
                    <a:ext uri="{9D8B030D-6E8A-4147-A177-3AD203B41FA5}">
                      <a16:colId xmlns:a16="http://schemas.microsoft.com/office/drawing/2014/main" xmlns="" val="1338212068"/>
                    </a:ext>
                  </a:extLst>
                </a:gridCol>
                <a:gridCol w="5381221">
                  <a:extLst>
                    <a:ext uri="{9D8B030D-6E8A-4147-A177-3AD203B41FA5}">
                      <a16:colId xmlns:a16="http://schemas.microsoft.com/office/drawing/2014/main" xmlns="" val="4227679062"/>
                    </a:ext>
                  </a:extLst>
                </a:gridCol>
                <a:gridCol w="4846655">
                  <a:extLst>
                    <a:ext uri="{9D8B030D-6E8A-4147-A177-3AD203B41FA5}">
                      <a16:colId xmlns:a16="http://schemas.microsoft.com/office/drawing/2014/main" xmlns="" val="2341633141"/>
                    </a:ext>
                  </a:extLst>
                </a:gridCol>
              </a:tblGrid>
              <a:tr h="5574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xmlns="" val="1881705326"/>
                  </a:ext>
                </a:extLst>
              </a:tr>
              <a:tr h="5721408">
                <a:tc>
                  <a:txBody>
                    <a:bodyPr/>
                    <a:lstStyle/>
                    <a:p>
                      <a:pPr marL="0" indent="0" algn="just">
                        <a:lnSpc>
                          <a:spcPct val="100000"/>
                        </a:lnSpc>
                        <a:spcBef>
                          <a:spcPts val="0"/>
                        </a:spcBef>
                        <a:spcAft>
                          <a:spcPts val="0"/>
                        </a:spcAft>
                      </a:pPr>
                      <a:r>
                        <a:rPr lang="en-US" sz="2200" kern="1200" dirty="0">
                          <a:solidFill>
                            <a:schemeClr val="tx1"/>
                          </a:solidFill>
                          <a:effectLst/>
                          <a:latin typeface="Arial" panose="020B0604020202020204" pitchFamily="34" charset="0"/>
                          <a:ea typeface="+mn-ea"/>
                          <a:cs typeface="Arial" panose="020B0604020202020204" pitchFamily="34" charset="0"/>
                        </a:rPr>
                        <a:t>1.</a:t>
                      </a:r>
                      <a:r>
                        <a:rPr lang="en-GB" sz="2200" kern="1200" dirty="0" err="1">
                          <a:solidFill>
                            <a:schemeClr val="tx1"/>
                          </a:solidFill>
                          <a:effectLst/>
                          <a:latin typeface="Arial" panose="020B0604020202020204" pitchFamily="34" charset="0"/>
                          <a:ea typeface="+mn-ea"/>
                          <a:cs typeface="Arial" panose="020B0604020202020204" pitchFamily="34" charset="0"/>
                        </a:rPr>
                        <a:t>Các</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rgbClr val="0000FF"/>
                          </a:solidFill>
                          <a:effectLst/>
                          <a:latin typeface="Arial" panose="020B0604020202020204" pitchFamily="34" charset="0"/>
                          <a:ea typeface="+mn-ea"/>
                          <a:cs typeface="Arial" panose="020B0604020202020204" pitchFamily="34" charset="0"/>
                        </a:rPr>
                        <a:t>chính</a:t>
                      </a:r>
                      <a:r>
                        <a:rPr lang="en-GB" sz="2200" b="1" kern="1200" dirty="0">
                          <a:solidFill>
                            <a:srgbClr val="0000FF"/>
                          </a:solidFill>
                          <a:effectLst/>
                          <a:latin typeface="Arial" panose="020B0604020202020204" pitchFamily="34" charset="0"/>
                          <a:ea typeface="+mn-ea"/>
                          <a:cs typeface="Arial" panose="020B0604020202020204" pitchFamily="34" charset="0"/>
                        </a:rPr>
                        <a:t> </a:t>
                      </a:r>
                      <a:r>
                        <a:rPr lang="en-GB" sz="2200" b="1" kern="1200" dirty="0" err="1">
                          <a:solidFill>
                            <a:srgbClr val="0000FF"/>
                          </a:solidFill>
                          <a:effectLst/>
                          <a:latin typeface="Arial" panose="020B0604020202020204" pitchFamily="34" charset="0"/>
                          <a:ea typeface="+mn-ea"/>
                          <a:cs typeface="Arial" panose="020B0604020202020204" pitchFamily="34" charset="0"/>
                        </a:rPr>
                        <a:t>sách</a:t>
                      </a:r>
                      <a:r>
                        <a:rPr lang="en-GB" sz="2200" b="1" kern="1200" dirty="0">
                          <a:solidFill>
                            <a:srgbClr val="0000FF"/>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cho</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hoạt</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động</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kết</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nối</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và</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 </a:t>
                      </a:r>
                      <a:r>
                        <a:rPr lang="en-GB" sz="2200" b="1" kern="1200" dirty="0" err="1">
                          <a:solidFill>
                            <a:schemeClr val="tx1"/>
                          </a:solidFill>
                          <a:effectLst/>
                          <a:latin typeface="Arial" panose="020B0604020202020204" pitchFamily="34" charset="0"/>
                          <a:ea typeface="+mn-ea"/>
                          <a:cs typeface="Arial" panose="020B0604020202020204" pitchFamily="34" charset="0"/>
                        </a:rPr>
                        <a:t>được</a:t>
                      </a:r>
                      <a:r>
                        <a:rPr lang="en-GB" sz="2200" b="1"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chemeClr val="tx1"/>
                          </a:solidFill>
                          <a:effectLst/>
                          <a:latin typeface="Arial" panose="020B0604020202020204" pitchFamily="34" charset="0"/>
                          <a:ea typeface="+mn-ea"/>
                          <a:cs typeface="Arial" panose="020B0604020202020204" pitchFamily="34" charset="0"/>
                        </a:rPr>
                        <a:t>thực</a:t>
                      </a:r>
                      <a:r>
                        <a:rPr lang="en-GB" sz="2200" b="1"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chemeClr val="tx1"/>
                          </a:solidFill>
                          <a:effectLst/>
                          <a:latin typeface="Arial" panose="020B0604020202020204" pitchFamily="34" charset="0"/>
                          <a:ea typeface="+mn-ea"/>
                          <a:cs typeface="Arial" panose="020B0604020202020204" pitchFamily="34" charset="0"/>
                        </a:rPr>
                        <a:t>hiện</a:t>
                      </a:r>
                      <a:r>
                        <a:rPr lang="en-GB" sz="2200" kern="1200" dirty="0">
                          <a:solidFill>
                            <a:schemeClr val="tx1"/>
                          </a:solidFill>
                          <a:effectLst/>
                          <a:latin typeface="Arial" panose="020B0604020202020204" pitchFamily="34" charset="0"/>
                          <a:ea typeface="+mn-ea"/>
                          <a:cs typeface="Arial" panose="020B0604020202020204" pitchFamily="34" charset="0"/>
                        </a:rPr>
                        <a:t>.</a:t>
                      </a:r>
                      <a:endParaRPr lang="en-US" sz="2200" kern="1200" dirty="0">
                        <a:solidFill>
                          <a:schemeClr val="tx1"/>
                        </a:solidFill>
                        <a:effectLst/>
                        <a:latin typeface="Arial" panose="020B0604020202020204" pitchFamily="34" charset="0"/>
                        <a:ea typeface="+mn-ea"/>
                        <a:cs typeface="Arial" panose="020B0604020202020204" pitchFamily="34" charset="0"/>
                      </a:endParaRPr>
                    </a:p>
                    <a:p>
                      <a:pPr marL="0" indent="0" algn="just">
                        <a:lnSpc>
                          <a:spcPct val="100000"/>
                        </a:lnSpc>
                        <a:spcBef>
                          <a:spcPts val="0"/>
                        </a:spcBef>
                        <a:spcAft>
                          <a:spcPts val="0"/>
                        </a:spcAft>
                      </a:pPr>
                      <a:r>
                        <a:rPr lang="en-GB" sz="2200" kern="1200" dirty="0">
                          <a:solidFill>
                            <a:schemeClr val="tx1"/>
                          </a:solidFill>
                          <a:effectLst/>
                          <a:latin typeface="Arial" panose="020B0604020202020204" pitchFamily="34" charset="0"/>
                          <a:ea typeface="+mn-ea"/>
                          <a:cs typeface="Arial" panose="020B0604020202020204" pitchFamily="34" charset="0"/>
                        </a:rPr>
                        <a:t>2. </a:t>
                      </a:r>
                      <a:r>
                        <a:rPr lang="en-GB" sz="2200" kern="1200" dirty="0" err="1">
                          <a:solidFill>
                            <a:schemeClr val="tx1"/>
                          </a:solidFill>
                          <a:effectLst/>
                          <a:latin typeface="Arial" panose="020B0604020202020204" pitchFamily="34" charset="0"/>
                          <a:ea typeface="+mn-ea"/>
                          <a:cs typeface="Arial" panose="020B0604020202020204" pitchFamily="34" charset="0"/>
                        </a:rPr>
                        <a:t>Các</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hướng</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dẫn</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cho</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hoạt</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động</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kết</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nối</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kern="1200" dirty="0" err="1">
                          <a:solidFill>
                            <a:schemeClr val="tx1"/>
                          </a:solidFill>
                          <a:effectLst/>
                          <a:latin typeface="Arial" panose="020B0604020202020204" pitchFamily="34" charset="0"/>
                          <a:ea typeface="+mn-ea"/>
                          <a:cs typeface="Arial" panose="020B0604020202020204" pitchFamily="34" charset="0"/>
                        </a:rPr>
                        <a:t>và</a:t>
                      </a:r>
                      <a:r>
                        <a:rPr lang="en-GB" sz="2200" kern="1200" dirty="0">
                          <a:solidFill>
                            <a:schemeClr val="tx1"/>
                          </a:solidFill>
                          <a:effectLst/>
                          <a:latin typeface="Arial" panose="020B0604020202020204" pitchFamily="34" charset="0"/>
                          <a:ea typeface="+mn-ea"/>
                          <a:cs typeface="Arial" panose="020B0604020202020204" pitchFamily="34" charset="0"/>
                        </a:rPr>
                        <a:t>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 </a:t>
                      </a:r>
                      <a:r>
                        <a:rPr lang="en-GB" sz="2200" b="1" kern="1200" dirty="0" err="1">
                          <a:solidFill>
                            <a:schemeClr val="tx1"/>
                          </a:solidFill>
                          <a:effectLst/>
                          <a:latin typeface="Arial" panose="020B0604020202020204" pitchFamily="34" charset="0"/>
                          <a:ea typeface="+mn-ea"/>
                          <a:cs typeface="Arial" panose="020B0604020202020204" pitchFamily="34" charset="0"/>
                        </a:rPr>
                        <a:t>được</a:t>
                      </a:r>
                      <a:r>
                        <a:rPr lang="en-GB" sz="2200" b="1"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chemeClr val="tx1"/>
                          </a:solidFill>
                          <a:effectLst/>
                          <a:latin typeface="Arial" panose="020B0604020202020204" pitchFamily="34" charset="0"/>
                          <a:ea typeface="+mn-ea"/>
                          <a:cs typeface="Arial" panose="020B0604020202020204" pitchFamily="34" charset="0"/>
                        </a:rPr>
                        <a:t>thực</a:t>
                      </a:r>
                      <a:r>
                        <a:rPr lang="en-GB" sz="2200" b="1" kern="1200" dirty="0">
                          <a:solidFill>
                            <a:schemeClr val="tx1"/>
                          </a:solidFill>
                          <a:effectLst/>
                          <a:latin typeface="Arial" panose="020B0604020202020204" pitchFamily="34" charset="0"/>
                          <a:ea typeface="+mn-ea"/>
                          <a:cs typeface="Arial" panose="020B0604020202020204" pitchFamily="34" charset="0"/>
                        </a:rPr>
                        <a:t> </a:t>
                      </a:r>
                      <a:r>
                        <a:rPr lang="en-GB" sz="2200" b="1" kern="1200" dirty="0" err="1">
                          <a:solidFill>
                            <a:schemeClr val="tx1"/>
                          </a:solidFill>
                          <a:effectLst/>
                          <a:latin typeface="Arial" panose="020B0604020202020204" pitchFamily="34" charset="0"/>
                          <a:ea typeface="+mn-ea"/>
                          <a:cs typeface="Arial" panose="020B0604020202020204" pitchFamily="34" charset="0"/>
                        </a:rPr>
                        <a:t>hiện</a:t>
                      </a:r>
                      <a:r>
                        <a:rPr lang="en-GB" sz="2200" kern="1200" dirty="0">
                          <a:solidFill>
                            <a:schemeClr val="tx1"/>
                          </a:solidFill>
                          <a:effectLst/>
                          <a:latin typeface="Arial" panose="020B0604020202020204" pitchFamily="34" charset="0"/>
                          <a:ea typeface="+mn-ea"/>
                          <a:cs typeface="Arial" panose="020B0604020202020204" pitchFamily="34" charset="0"/>
                        </a:rPr>
                        <a:t>.</a:t>
                      </a:r>
                      <a:endParaRPr lang="en-US" sz="2200" dirty="0">
                        <a:solidFill>
                          <a:schemeClr val="tx1"/>
                        </a:solidFill>
                        <a:latin typeface="Arial" panose="020B0604020202020204" pitchFamily="34" charset="0"/>
                        <a:cs typeface="Arial" panose="020B0604020202020204" pitchFamily="34" charset="0"/>
                      </a:endParaRPr>
                    </a:p>
                  </a:txBody>
                  <a:tcPr/>
                </a:tc>
                <a:tc>
                  <a:txBody>
                    <a:bodyPr/>
                    <a:lstStyle/>
                    <a:p>
                      <a:pPr marL="0" lvl="0" indent="0" algn="just">
                        <a:lnSpc>
                          <a:spcPct val="100000"/>
                        </a:lnSpc>
                        <a:spcBef>
                          <a:spcPts val="0"/>
                        </a:spcBef>
                        <a:spcAft>
                          <a:spcPts val="0"/>
                        </a:spcAft>
                        <a:buSzPts val="1200"/>
                        <a:buFont typeface="+mj-lt"/>
                        <a:buAutoNum type="arabicPeriod"/>
                        <a:tabLst>
                          <a:tab pos="153035" algn="l"/>
                        </a:tabLst>
                      </a:pPr>
                      <a:r>
                        <a:rPr lang="en-US"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ác</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chính</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sách</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kế</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hoạch</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kết</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nối</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và</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cung</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cấp</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các</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dịch</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vụ</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PVCĐ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để</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thực</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hiện</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tầm</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nhìn</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và</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sứ</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mạng</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của</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CSGD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được</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triển</a:t>
                      </a:r>
                      <a:r>
                        <a:rPr lang="en-GB" sz="2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2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khai</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mang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lại</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kết</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quả</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cụ</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thể</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các</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hoạt</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tình</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nguyện</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của</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GV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và</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NH;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các</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chuyển</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2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giao</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KHCN, ...)</a:t>
                      </a:r>
                      <a:r>
                        <a:rPr lang="en-US"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0" indent="0" algn="just">
                        <a:lnSpc>
                          <a:spcPct val="100000"/>
                        </a:lnSpc>
                        <a:spcBef>
                          <a:spcPts val="0"/>
                        </a:spcBef>
                        <a:spcAft>
                          <a:spcPts val="0"/>
                        </a:spcAft>
                        <a:tabLst>
                          <a:tab pos="-53975" algn="l"/>
                          <a:tab pos="108585" algn="l"/>
                          <a:tab pos="153035" algn="l"/>
                        </a:tabLst>
                      </a:pPr>
                      <a:r>
                        <a:rPr lang="vi-VN"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2. Các </a:t>
                      </a:r>
                      <a:r>
                        <a:rPr lang="vi-VN" sz="2200" b="1" dirty="0">
                          <a:solidFill>
                            <a:srgbClr val="FF0000"/>
                          </a:solidFill>
                          <a:effectLst/>
                          <a:latin typeface="Arial" panose="020B0604020202020204" pitchFamily="34" charset="0"/>
                          <a:ea typeface="Arial" panose="020B0604020202020204" pitchFamily="34" charset="0"/>
                          <a:cs typeface="Arial" panose="020B0604020202020204" pitchFamily="34" charset="0"/>
                        </a:rPr>
                        <a:t>quy định quản lý và hướng dẫn</a:t>
                      </a:r>
                      <a:r>
                        <a:rPr lang="vi-VN"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về hoạt động kết nối và cung cấp các dịch vụ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 </a:t>
                      </a:r>
                      <a:r>
                        <a:rPr lang="vi-VN"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tuân thủ các quy định của pháp luật </a:t>
                      </a:r>
                      <a:r>
                        <a:rPr lang="vi-VN"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(quy định rõ ràng về cơ chế quản lý, kiểm tra, giám sát hoạt động kết nối và cung cấp các dịch vụ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a:t>
                      </a:r>
                      <a:r>
                        <a:rPr lang="vi-VN"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được tuân thủ.</a:t>
                      </a:r>
                      <a:endPar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Hồ sơ thực hiện từng hoạt động kết nối và cung cấp các dịch vụ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a:t>
                      </a: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Báo cáo tổng kết, đánh giá hoạt động kết nối và </a:t>
                      </a:r>
                      <a:r>
                        <a:rPr lang="en-GB" sz="2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PVCĐ</a:t>
                      </a: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hợp đồng, ký kết hợp tác, giữa CSGD và đối tác*.</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spc="-4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thông tin</a:t>
                      </a:r>
                      <a:r>
                        <a:rPr lang="en-US" sz="2200" spc="-4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200" spc="-4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có</a:t>
                      </a:r>
                      <a:r>
                        <a:rPr lang="en-US" sz="2200" spc="-4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200" spc="-4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liên</a:t>
                      </a:r>
                      <a:r>
                        <a:rPr lang="en-US" sz="2200" spc="-4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200" spc="-4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vi-VN" sz="2200" spc="-40" dirty="0">
                          <a:solidFill>
                            <a:schemeClr val="tx1"/>
                          </a:solidFill>
                          <a:effectLst/>
                          <a:latin typeface="Arial" panose="020B0604020202020204" pitchFamily="34" charset="0"/>
                          <a:ea typeface="Calibri" panose="020F0502020204030204" pitchFamily="34" charset="0"/>
                          <a:cs typeface="Arial" panose="020B0604020202020204" pitchFamily="34" charset="0"/>
                        </a:rPr>
                        <a:t> trên trang thông tin điện tử của CSGD; các hình ảnh tổ chức các hoạt động.</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phê duyệt kinh phí đầu tư của CSGD cho các hoạt động xã hội; bản kê kinh phí thu được từ các hoạt động dịch vụ*.</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87655" algn="l"/>
                        </a:tabLst>
                      </a:pPr>
                      <a:r>
                        <a:rPr lang="vi-VN" sz="2200" dirty="0">
                          <a:solidFill>
                            <a:schemeClr val="tx1"/>
                          </a:solidFill>
                          <a:effectLst/>
                          <a:latin typeface="Arial" panose="020B0604020202020204" pitchFamily="34" charset="0"/>
                          <a:ea typeface="Calibri" panose="020F0502020204030204" pitchFamily="34" charset="0"/>
                          <a:cs typeface="Arial" panose="020B0604020202020204" pitchFamily="34" charset="0"/>
                        </a:rPr>
                        <a:t>Ý kiến phản hồi của cán bộ, GV, nhân viên và các bên liên quan.</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04800" y="112427"/>
            <a:ext cx="11887200" cy="1369562"/>
          </a:xfrm>
        </p:spPr>
        <p:txBody>
          <a:bodyPr>
            <a:normAutofit fontScale="90000"/>
          </a:bodyPr>
          <a:lstStyle/>
          <a:p>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(21.2).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dirty="0">
                <a:solidFill>
                  <a:srgbClr val="FF0000"/>
                </a:solidFill>
                <a:effectLst/>
                <a:latin typeface="Times New Roman" panose="02020603050405020304" pitchFamily="18" charset="0"/>
                <a:ea typeface="Times New Roman" panose="02020603050405020304" pitchFamily="18" charset="0"/>
              </a:rPr>
              <a:t>C</a:t>
            </a:r>
            <a:r>
              <a:rPr lang="en-GB" sz="2800" b="1" dirty="0" err="1">
                <a:solidFill>
                  <a:srgbClr val="FF0000"/>
                </a:solidFill>
                <a:effectLst/>
                <a:latin typeface="Times New Roman" panose="02020603050405020304" pitchFamily="18" charset="0"/>
                <a:ea typeface="Times New Roman" panose="02020603050405020304" pitchFamily="18" charset="0"/>
              </a:rPr>
              <a:t>ác</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chính</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sách</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kế</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hoạch</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kết</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nối</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và</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cung</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cấp</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các</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dịch</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vụ</a:t>
            </a:r>
            <a:r>
              <a:rPr lang="en-GB" sz="2800" b="1" dirty="0">
                <a:solidFill>
                  <a:srgbClr val="FF0000"/>
                </a:solidFill>
                <a:effectLst/>
                <a:latin typeface="Times New Roman" panose="02020603050405020304" pitchFamily="18" charset="0"/>
                <a:ea typeface="Times New Roman" panose="02020603050405020304" pitchFamily="18" charset="0"/>
              </a:rPr>
              <a:t> PVCĐ </a:t>
            </a:r>
            <a:r>
              <a:rPr lang="en-GB" sz="2800" b="1" dirty="0" err="1">
                <a:solidFill>
                  <a:srgbClr val="FF0000"/>
                </a:solidFill>
                <a:effectLst/>
                <a:latin typeface="Times New Roman" panose="02020603050405020304" pitchFamily="18" charset="0"/>
                <a:ea typeface="Times New Roman" panose="02020603050405020304" pitchFamily="18" charset="0"/>
              </a:rPr>
              <a:t>để</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thực</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hiện</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tầm</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nhìn</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và</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sứ</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mạng</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của</a:t>
            </a:r>
            <a:r>
              <a:rPr lang="en-GB" sz="2800" b="1" dirty="0">
                <a:solidFill>
                  <a:srgbClr val="FF0000"/>
                </a:solidFill>
                <a:effectLst/>
                <a:latin typeface="Times New Roman" panose="02020603050405020304" pitchFamily="18" charset="0"/>
                <a:ea typeface="Times New Roman" panose="02020603050405020304" pitchFamily="18" charset="0"/>
              </a:rPr>
              <a:t> CSGD </a:t>
            </a:r>
            <a:r>
              <a:rPr lang="en-GB" sz="2800" b="1" dirty="0" err="1">
                <a:solidFill>
                  <a:srgbClr val="0000FF"/>
                </a:solidFill>
                <a:effectLst/>
                <a:latin typeface="Times New Roman" panose="02020603050405020304" pitchFamily="18" charset="0"/>
                <a:ea typeface="Times New Roman" panose="02020603050405020304" pitchFamily="18" charset="0"/>
              </a:rPr>
              <a:t>được</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triển</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khai</a:t>
            </a:r>
            <a:r>
              <a:rPr lang="en-GB" sz="2800" b="1" dirty="0">
                <a:solidFill>
                  <a:srgbClr val="0000FF"/>
                </a:solidFill>
                <a:effectLst/>
                <a:latin typeface="Times New Roman" panose="02020603050405020304" pitchFamily="18" charset="0"/>
                <a:ea typeface="Times New Roman" panose="02020603050405020304" pitchFamily="18" charset="0"/>
              </a:rPr>
              <a:t>, mang </a:t>
            </a:r>
            <a:r>
              <a:rPr lang="en-GB" sz="2800" b="1" dirty="0" err="1">
                <a:solidFill>
                  <a:srgbClr val="0000FF"/>
                </a:solidFill>
                <a:effectLst/>
                <a:latin typeface="Times New Roman" panose="02020603050405020304" pitchFamily="18" charset="0"/>
                <a:ea typeface="Times New Roman" panose="02020603050405020304" pitchFamily="18" charset="0"/>
              </a:rPr>
              <a:t>lại</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kết</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quả</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cụ</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err="1">
                <a:solidFill>
                  <a:srgbClr val="0000FF"/>
                </a:solidFill>
                <a:effectLst/>
                <a:latin typeface="Times New Roman" panose="02020603050405020304" pitchFamily="18" charset="0"/>
                <a:ea typeface="Times New Roman" panose="02020603050405020304" pitchFamily="18" charset="0"/>
              </a:rPr>
              <a:t>thể</a:t>
            </a:r>
            <a:r>
              <a:rPr lang="en-GB" sz="2800" b="1" dirty="0">
                <a:solidFill>
                  <a:srgbClr val="0000FF"/>
                </a:solidFill>
                <a:effectLst/>
                <a:latin typeface="Times New Roman" panose="02020603050405020304" pitchFamily="18" charset="0"/>
                <a:ea typeface="Times New Roman" panose="02020603050405020304" pitchFamily="18" charset="0"/>
              </a:rPr>
              <a:t> </a:t>
            </a:r>
            <a:r>
              <a:rPr lang="en-GB" sz="2800" b="1" dirty="0">
                <a:solidFill>
                  <a:srgbClr val="FF0000"/>
                </a:solidFill>
                <a:effectLst/>
                <a:latin typeface="Times New Roman" panose="02020603050405020304" pitchFamily="18" charset="0"/>
                <a:ea typeface="Times New Roman" panose="02020603050405020304" pitchFamily="18" charset="0"/>
              </a:rPr>
              <a:t>(</a:t>
            </a:r>
            <a:r>
              <a:rPr lang="en-GB" sz="2800" b="1" dirty="0" err="1">
                <a:solidFill>
                  <a:srgbClr val="FF0000"/>
                </a:solidFill>
                <a:effectLst/>
                <a:latin typeface="Times New Roman" panose="02020603050405020304" pitchFamily="18" charset="0"/>
                <a:ea typeface="Times New Roman" panose="02020603050405020304" pitchFamily="18" charset="0"/>
              </a:rPr>
              <a:t>các</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hoạt</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động</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tình</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nguyện</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của</a:t>
            </a:r>
            <a:r>
              <a:rPr lang="en-GB" sz="2800" b="1" dirty="0">
                <a:solidFill>
                  <a:srgbClr val="FF0000"/>
                </a:solidFill>
                <a:effectLst/>
                <a:latin typeface="Times New Roman" panose="02020603050405020304" pitchFamily="18" charset="0"/>
                <a:ea typeface="Times New Roman" panose="02020603050405020304" pitchFamily="18" charset="0"/>
              </a:rPr>
              <a:t> GV </a:t>
            </a:r>
            <a:r>
              <a:rPr lang="en-GB" sz="2800" b="1" dirty="0" err="1">
                <a:solidFill>
                  <a:srgbClr val="FF0000"/>
                </a:solidFill>
                <a:effectLst/>
                <a:latin typeface="Times New Roman" panose="02020603050405020304" pitchFamily="18" charset="0"/>
                <a:ea typeface="Times New Roman" panose="02020603050405020304" pitchFamily="18" charset="0"/>
              </a:rPr>
              <a:t>và</a:t>
            </a:r>
            <a:r>
              <a:rPr lang="en-GB" sz="2800" b="1" dirty="0">
                <a:solidFill>
                  <a:srgbClr val="FF0000"/>
                </a:solidFill>
                <a:effectLst/>
                <a:latin typeface="Times New Roman" panose="02020603050405020304" pitchFamily="18" charset="0"/>
                <a:ea typeface="Times New Roman" panose="02020603050405020304" pitchFamily="18" charset="0"/>
              </a:rPr>
              <a:t> NH; </a:t>
            </a:r>
            <a:r>
              <a:rPr lang="en-GB" sz="2800" b="1" dirty="0" err="1">
                <a:solidFill>
                  <a:srgbClr val="FF0000"/>
                </a:solidFill>
                <a:effectLst/>
                <a:latin typeface="Times New Roman" panose="02020603050405020304" pitchFamily="18" charset="0"/>
                <a:ea typeface="Times New Roman" panose="02020603050405020304" pitchFamily="18" charset="0"/>
              </a:rPr>
              <a:t>các</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chuyển</a:t>
            </a:r>
            <a:r>
              <a:rPr lang="en-GB" sz="2800" b="1" dirty="0">
                <a:solidFill>
                  <a:srgbClr val="FF0000"/>
                </a:solidFill>
                <a:effectLst/>
                <a:latin typeface="Times New Roman" panose="02020603050405020304" pitchFamily="18" charset="0"/>
                <a:ea typeface="Times New Roman" panose="02020603050405020304" pitchFamily="18" charset="0"/>
              </a:rPr>
              <a:t> </a:t>
            </a:r>
            <a:r>
              <a:rPr lang="en-GB" sz="2800" b="1" dirty="0" err="1">
                <a:solidFill>
                  <a:srgbClr val="FF0000"/>
                </a:solidFill>
                <a:effectLst/>
                <a:latin typeface="Times New Roman" panose="02020603050405020304" pitchFamily="18" charset="0"/>
                <a:ea typeface="Times New Roman" panose="02020603050405020304" pitchFamily="18" charset="0"/>
              </a:rPr>
              <a:t>giao</a:t>
            </a:r>
            <a:r>
              <a:rPr lang="en-GB" sz="2800" b="1" dirty="0">
                <a:solidFill>
                  <a:srgbClr val="FF0000"/>
                </a:solidFill>
                <a:effectLst/>
                <a:latin typeface="Times New Roman" panose="02020603050405020304" pitchFamily="18" charset="0"/>
                <a:ea typeface="Times New Roman" panose="02020603050405020304" pitchFamily="18" charset="0"/>
              </a:rPr>
              <a:t> KHCN, ...)</a:t>
            </a:r>
            <a:r>
              <a:rPr lang="en-US" sz="2800" b="1" dirty="0">
                <a:solidFill>
                  <a:srgbClr val="FF0000"/>
                </a:solidFill>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a:r>
            <a:br>
              <a:rPr lang="en-US" sz="2400" b="1" dirty="0">
                <a:effectLst/>
                <a:latin typeface="Times New Roman" panose="02020603050405020304" pitchFamily="18" charset="0"/>
                <a:ea typeface="Times New Roman" panose="02020603050405020304" pitchFamily="18" charset="0"/>
              </a:rPr>
            </a:br>
            <a:r>
              <a:rPr lang="en-US" sz="4000" kern="1200" dirty="0">
                <a:solidFill>
                  <a:schemeClr val="dk1"/>
                </a:solidFill>
                <a:effectLst/>
                <a:latin typeface="+mn-lt"/>
                <a:ea typeface="+mn-ea"/>
                <a:cs typeface="+mn-cs"/>
              </a:rPr>
              <a:t>.</a:t>
            </a:r>
            <a:br>
              <a:rPr lang="en-US" sz="4000" kern="1200" dirty="0">
                <a:solidFill>
                  <a:schemeClr val="dk1"/>
                </a:solidFill>
                <a:effectLst/>
                <a:latin typeface="+mn-lt"/>
                <a:ea typeface="+mn-ea"/>
                <a:cs typeface="+mn-cs"/>
              </a:rPr>
            </a:br>
            <a:endParaRPr lang="en-US" dirty="0"/>
          </a:p>
        </p:txBody>
      </p:sp>
      <p:sp>
        <p:nvSpPr>
          <p:cNvPr id="4" name="Rectangle 3">
            <a:extLst>
              <a:ext uri="{FF2B5EF4-FFF2-40B4-BE49-F238E27FC236}">
                <a16:creationId xmlns:a16="http://schemas.microsoft.com/office/drawing/2014/main" xmlns="" id="{61B0D7E3-6B1E-113C-EE6C-471DD156A6B0}"/>
              </a:ext>
            </a:extLst>
          </p:cNvPr>
          <p:cNvSpPr/>
          <p:nvPr/>
        </p:nvSpPr>
        <p:spPr>
          <a:xfrm>
            <a:off x="124918" y="1355084"/>
            <a:ext cx="4876550" cy="3156955"/>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1800" dirty="0">
                <a:effectLst/>
                <a:latin typeface="Times New Roman" panose="02020603050405020304" pitchFamily="18" charset="0"/>
                <a:ea typeface="Arial" panose="020B0604020202020204" pitchFamily="34" charset="0"/>
              </a:rPr>
              <a:t>Đoàn thanh niên định kỳ hằng năm </a:t>
            </a:r>
            <a:r>
              <a:rPr lang="en-US" sz="1800" dirty="0" err="1">
                <a:effectLst/>
                <a:latin typeface="Times New Roman" panose="02020603050405020304" pitchFamily="18" charset="0"/>
                <a:ea typeface="Arial" panose="020B0604020202020204" pitchFamily="34" charset="0"/>
              </a:rPr>
              <a:t>phối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hợp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với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phòng</a:t>
            </a:r>
            <a:r>
              <a:rPr lang="en-US" sz="1800" dirty="0">
                <a:effectLst/>
                <a:latin typeface="Times New Roman" panose="02020603050405020304" pitchFamily="18" charset="0"/>
                <a:ea typeface="Arial" panose="020B0604020202020204" pitchFamily="34" charset="0"/>
              </a:rPr>
              <a:t> TTGD&amp;CTSV </a:t>
            </a:r>
            <a:r>
              <a:rPr lang="vi-VN" sz="1800" dirty="0">
                <a:effectLst/>
                <a:latin typeface="Times New Roman" panose="02020603050405020304" pitchFamily="18" charset="0"/>
                <a:ea typeface="Arial" panose="020B0604020202020204" pitchFamily="34" charset="0"/>
              </a:rPr>
              <a:t>tổ chức chương trình “Tiếp sức mùa thi” [</a:t>
            </a:r>
            <a:r>
              <a:rPr lang="vi-VN" sz="1800" dirty="0">
                <a:solidFill>
                  <a:srgbClr val="000000"/>
                </a:solidFill>
                <a:effectLst/>
                <a:latin typeface="Times New Roman" panose="02020603050405020304" pitchFamily="18" charset="0"/>
                <a:ea typeface="Arial" panose="020B0604020202020204" pitchFamily="34" charset="0"/>
              </a:rPr>
              <a:t>H21.2.001]</a:t>
            </a:r>
            <a:r>
              <a:rPr lang="en-US" sz="1800" dirty="0">
                <a:solidFill>
                  <a:srgbClr val="000000"/>
                </a:solidFill>
                <a:effectLst/>
                <a:latin typeface="Times New Roman" panose="02020603050405020304" pitchFamily="18" charset="0"/>
                <a:ea typeface="Arial" panose="020B0604020202020204" pitchFamily="34" charset="0"/>
              </a:rPr>
              <a:t>; </a:t>
            </a:r>
            <a:r>
              <a:rPr lang="vi-VN" sz="1800" dirty="0">
                <a:effectLst/>
                <a:latin typeface="Times New Roman" panose="02020603050405020304" pitchFamily="18" charset="0"/>
                <a:ea typeface="Arial" panose="020B0604020202020204" pitchFamily="34" charset="0"/>
              </a:rPr>
              <a:t>bên cạnh đó còn triển khai các hoạt động hỗ trợ </a:t>
            </a:r>
            <a:r>
              <a:rPr lang="en-US" sz="1800" dirty="0" err="1">
                <a:effectLst/>
                <a:latin typeface="Times New Roman" panose="02020603050405020304" pitchFamily="18" charset="0"/>
                <a:ea typeface="Arial" panose="020B0604020202020204" pitchFamily="34" charset="0"/>
              </a:rPr>
              <a:t>cho</a:t>
            </a:r>
            <a:r>
              <a:rPr lang="en-US" sz="1800" dirty="0">
                <a:effectLst/>
                <a:latin typeface="Times New Roman" panose="02020603050405020304" pitchFamily="18" charset="0"/>
                <a:ea typeface="Arial" panose="020B0604020202020204" pitchFamily="34" charset="0"/>
              </a:rPr>
              <a:t> </a:t>
            </a:r>
            <a:r>
              <a:rPr lang="vi-VN" sz="1800" dirty="0">
                <a:effectLst/>
                <a:latin typeface="Times New Roman" panose="02020603050405020304" pitchFamily="18" charset="0"/>
                <a:ea typeface="Arial" panose="020B0604020202020204" pitchFamily="34" charset="0"/>
              </a:rPr>
              <a:t>tân sinh viên làm thủ tục thi, nhập học….; chương trình hiến máu nhân đạo được tổ chức định kỳ 2 lần /năm, </a:t>
            </a:r>
            <a:r>
              <a:rPr lang="en-US" sz="1800" dirty="0">
                <a:effectLst/>
                <a:latin typeface="Times New Roman" panose="02020603050405020304" pitchFamily="18" charset="0"/>
                <a:ea typeface="Arial" panose="020B0604020202020204" pitchFamily="34" charset="0"/>
              </a:rPr>
              <a:t>…[</a:t>
            </a:r>
            <a:r>
              <a:rPr lang="vi-VN" sz="1800" dirty="0">
                <a:solidFill>
                  <a:srgbClr val="000000"/>
                </a:solidFill>
                <a:effectLst/>
                <a:latin typeface="Times New Roman" panose="02020603050405020304" pitchFamily="18" charset="0"/>
                <a:ea typeface="Arial" panose="020B0604020202020204" pitchFamily="34" charset="0"/>
              </a:rPr>
              <a:t>H21.2.002</a:t>
            </a:r>
            <a:r>
              <a:rPr lang="en-US" sz="1800" dirty="0">
                <a:solidFill>
                  <a:srgbClr val="000000"/>
                </a:solidFill>
                <a:effectLst/>
                <a:latin typeface="Times New Roman" panose="02020603050405020304" pitchFamily="18" charset="0"/>
                <a:ea typeface="Arial" panose="020B0604020202020204" pitchFamily="34" charset="0"/>
              </a:rPr>
              <a:t>]</a:t>
            </a:r>
            <a:r>
              <a:rPr lang="vi-VN" sz="1800" dirty="0">
                <a:effectLst/>
                <a:latin typeface="Times New Roman" panose="02020603050405020304" pitchFamily="18" charset="0"/>
                <a:ea typeface="Arial" panose="020B0604020202020204" pitchFamily="34" charset="0"/>
              </a:rPr>
              <a:t>; chương trình “Mùa hè xanh” hằng năm với các hoạt động như</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sửa</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đường</a:t>
            </a:r>
            <a:r>
              <a:rPr lang="en-US" sz="1800" dirty="0">
                <a:effectLst/>
                <a:latin typeface="Times New Roman" panose="02020603050405020304" pitchFamily="18" charset="0"/>
                <a:ea typeface="Arial" panose="020B0604020202020204" pitchFamily="34" charset="0"/>
              </a:rPr>
              <a:t>,</a:t>
            </a:r>
            <a:r>
              <a:rPr lang="vi-VN" sz="1800" dirty="0">
                <a:effectLst/>
                <a:latin typeface="Times New Roman" panose="02020603050405020304" pitchFamily="18" charset="0"/>
                <a:ea typeface="Arial" panose="020B0604020202020204" pitchFamily="34" charset="0"/>
              </a:rPr>
              <a:t> tổ chức dạy học, gây quỹ từ thiện, dọn vệ sinh môi trường,….. [</a:t>
            </a:r>
            <a:r>
              <a:rPr lang="vi-VN" sz="1800" dirty="0">
                <a:solidFill>
                  <a:srgbClr val="000000"/>
                </a:solidFill>
                <a:effectLst/>
                <a:latin typeface="Times New Roman" panose="02020603050405020304" pitchFamily="18" charset="0"/>
                <a:ea typeface="Arial" panose="020B0604020202020204" pitchFamily="34" charset="0"/>
              </a:rPr>
              <a:t>H21.2.003] </a:t>
            </a:r>
            <a:r>
              <a:rPr lang="en-US" sz="1800" dirty="0">
                <a:solidFill>
                  <a:srgbClr val="000000"/>
                </a:solidFill>
                <a:effectLst/>
                <a:latin typeface="Times New Roman" panose="02020603050405020304" pitchFamily="18" charset="0"/>
                <a:ea typeface="Arial" panose="020B0604020202020204" pitchFamily="34" charset="0"/>
              </a:rPr>
              <a:t>; </a:t>
            </a:r>
            <a:r>
              <a:rPr lang="vi-VN" sz="1800" dirty="0">
                <a:effectLst/>
                <a:latin typeface="Times New Roman" panose="02020603050405020304" pitchFamily="18" charset="0"/>
                <a:ea typeface="Arial" panose="020B0604020202020204" pitchFamily="34" charset="0"/>
              </a:rPr>
              <a:t>“Xuân tình nguyện” </a:t>
            </a:r>
            <a:r>
              <a:rPr lang="en-US" sz="1800" dirty="0">
                <a:effectLst/>
                <a:latin typeface="Times New Roman" panose="02020603050405020304" pitchFamily="18" charset="0"/>
                <a:ea typeface="Arial" panose="020B0604020202020204" pitchFamily="34" charset="0"/>
              </a:rPr>
              <a:t>…</a:t>
            </a:r>
            <a:r>
              <a:rPr lang="vi-VN" sz="1800" dirty="0">
                <a:effectLst/>
                <a:latin typeface="Times New Roman" panose="02020603050405020304" pitchFamily="18" charset="0"/>
                <a:ea typeface="Arial" panose="020B0604020202020204" pitchFamily="34" charset="0"/>
              </a:rPr>
              <a:t>khoảng hơn </a:t>
            </a:r>
            <a:r>
              <a:rPr lang="en-US" sz="1800" dirty="0">
                <a:effectLst/>
                <a:latin typeface="Times New Roman" panose="02020603050405020304" pitchFamily="18" charset="0"/>
                <a:ea typeface="Arial" panose="020B0604020202020204" pitchFamily="34" charset="0"/>
              </a:rPr>
              <a:t>4</a:t>
            </a:r>
            <a:r>
              <a:rPr lang="vi-VN" sz="1800" dirty="0">
                <a:effectLst/>
                <a:latin typeface="Times New Roman" panose="02020603050405020304" pitchFamily="18" charset="0"/>
                <a:ea typeface="Arial" panose="020B0604020202020204" pitchFamily="34" charset="0"/>
              </a:rPr>
              <a:t>00 SV (201</a:t>
            </a:r>
            <a:r>
              <a:rPr lang="en-US" sz="1800" dirty="0">
                <a:effectLst/>
                <a:latin typeface="Times New Roman" panose="02020603050405020304" pitchFamily="18" charset="0"/>
                <a:ea typeface="Arial" panose="020B0604020202020204" pitchFamily="34" charset="0"/>
              </a:rPr>
              <a:t>6</a:t>
            </a:r>
            <a:r>
              <a:rPr lang="vi-VN" sz="1800" dirty="0">
                <a:effectLst/>
                <a:latin typeface="Times New Roman" panose="02020603050405020304" pitchFamily="18" charset="0"/>
                <a:ea typeface="Arial" panose="020B0604020202020204" pitchFamily="34" charset="0"/>
              </a:rPr>
              <a:t>-2020) [</a:t>
            </a:r>
            <a:r>
              <a:rPr lang="vi-VN" sz="1800" dirty="0">
                <a:solidFill>
                  <a:srgbClr val="000000"/>
                </a:solidFill>
                <a:effectLst/>
                <a:latin typeface="Times New Roman" panose="02020603050405020304" pitchFamily="18" charset="0"/>
                <a:ea typeface="Arial" panose="020B0604020202020204" pitchFamily="34" charset="0"/>
              </a:rPr>
              <a:t>H21.2.004]</a:t>
            </a:r>
            <a:r>
              <a:rPr lang="vi-VN" sz="1800" dirty="0">
                <a:effectLst/>
                <a:latin typeface="Times New Roman" panose="02020603050405020304" pitchFamily="18" charset="0"/>
                <a:ea typeface="Arial" panose="020B0604020202020204" pitchFamily="34" charset="0"/>
              </a:rPr>
              <a:t>. </a:t>
            </a:r>
            <a:endParaRPr lang="en-US" sz="2400" dirty="0"/>
          </a:p>
        </p:txBody>
      </p:sp>
      <p:sp>
        <p:nvSpPr>
          <p:cNvPr id="5" name="Rectangle 4">
            <a:extLst>
              <a:ext uri="{FF2B5EF4-FFF2-40B4-BE49-F238E27FC236}">
                <a16:creationId xmlns:a16="http://schemas.microsoft.com/office/drawing/2014/main" xmlns="" id="{278DEF10-F7A8-2F2D-D9AD-423DEFFA5555}"/>
              </a:ext>
            </a:extLst>
          </p:cNvPr>
          <p:cNvSpPr/>
          <p:nvPr/>
        </p:nvSpPr>
        <p:spPr>
          <a:xfrm>
            <a:off x="5081666" y="1368036"/>
            <a:ext cx="6985416" cy="3144003"/>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R="1270" algn="just">
              <a:lnSpc>
                <a:spcPct val="150000"/>
              </a:lnSpc>
            </a:pPr>
            <a:r>
              <a:rPr lang="vi-VN" sz="1800" dirty="0">
                <a:effectLst/>
                <a:latin typeface="Times New Roman" panose="02020603050405020304" pitchFamily="18" charset="0"/>
                <a:ea typeface="Arial" panose="020B0604020202020204" pitchFamily="34" charset="0"/>
              </a:rPr>
              <a:t>lũ lụt miền Trung 10.300.000vnđ, </a:t>
            </a:r>
            <a:r>
              <a:rPr lang="vi-VN" sz="1800" dirty="0">
                <a:solidFill>
                  <a:srgbClr val="000000"/>
                </a:solidFill>
                <a:effectLst/>
                <a:latin typeface="Times New Roman" panose="02020603050405020304" pitchFamily="18" charset="0"/>
                <a:ea typeface="Arial" panose="020B0604020202020204" pitchFamily="34" charset="0"/>
              </a:rPr>
              <a:t>đóng góp kinh phí hỗ trợ công tác an sinh xã hội Tết Kỷ Hợi trên địa bàn </a:t>
            </a:r>
            <a:r>
              <a:rPr lang="en-US" sz="1800" dirty="0" err="1">
                <a:solidFill>
                  <a:srgbClr val="000000"/>
                </a:solidFill>
                <a:effectLst/>
                <a:latin typeface="Times New Roman" panose="02020603050405020304" pitchFamily="18" charset="0"/>
                <a:ea typeface="Arial" panose="020B0604020202020204" pitchFamily="34" charset="0"/>
              </a:rPr>
              <a:t>tỉnh</a:t>
            </a:r>
            <a:r>
              <a:rPr lang="vi-VN" sz="1800" dirty="0">
                <a:solidFill>
                  <a:srgbClr val="000000"/>
                </a:solidFill>
                <a:effectLst/>
                <a:latin typeface="Times New Roman" panose="02020603050405020304" pitchFamily="18" charset="0"/>
                <a:ea typeface="Arial" panose="020B0604020202020204" pitchFamily="34" charset="0"/>
              </a:rPr>
              <a:t> số tiền 2.000.000vnđ, tổ chức các chương trình Trung thu cho thiếu nhi,….[ H21.2.005].</a:t>
            </a:r>
            <a:r>
              <a:rPr lang="en-US" sz="1800" dirty="0">
                <a:solidFill>
                  <a:srgbClr val="000000"/>
                </a:solidFill>
                <a:effectLst/>
                <a:latin typeface="Times New Roman" panose="02020603050405020304" pitchFamily="18" charset="0"/>
                <a:ea typeface="Arial" panose="020B0604020202020204" pitchFamily="34" charset="0"/>
              </a:rPr>
              <a:t>; </a:t>
            </a:r>
            <a:r>
              <a:rPr lang="vi-VN" sz="1800" i="1" dirty="0">
                <a:effectLst/>
                <a:latin typeface="Times New Roman" panose="02020603050405020304" pitchFamily="18" charset="0"/>
                <a:ea typeface="Arial" panose="020B0604020202020204" pitchFamily="34" charset="0"/>
              </a:rPr>
              <a:t>Nghiên cứu khoa học và chuyển giao công nghệ</a:t>
            </a:r>
            <a:r>
              <a:rPr lang="en-US" sz="1800" i="1" dirty="0">
                <a:effectLst/>
                <a:latin typeface="Times New Roman" panose="02020603050405020304" pitchFamily="18" charset="0"/>
                <a:ea typeface="Arial" panose="020B0604020202020204" pitchFamily="34" charset="0"/>
              </a:rPr>
              <a:t>: ….</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tính</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ứng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dụng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cao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góp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phần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phục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vụ</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cộng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đồng</a:t>
            </a:r>
            <a:r>
              <a:rPr lang="en-US" sz="1800" dirty="0">
                <a:effectLst/>
                <a:latin typeface="Times New Roman" panose="02020603050405020304" pitchFamily="18" charset="0"/>
                <a:ea typeface="Arial" panose="020B0604020202020204" pitchFamily="34" charset="0"/>
              </a:rPr>
              <a:t> [</a:t>
            </a:r>
            <a:r>
              <a:rPr lang="vi-VN" sz="1800" dirty="0">
                <a:solidFill>
                  <a:srgbClr val="000000"/>
                </a:solidFill>
                <a:effectLst/>
                <a:latin typeface="Times New Roman" panose="02020603050405020304" pitchFamily="18" charset="0"/>
                <a:ea typeface="Arial" panose="020B0604020202020204" pitchFamily="34" charset="0"/>
              </a:rPr>
              <a:t>H</a:t>
            </a:r>
            <a:r>
              <a:rPr lang="en-US" sz="1800" dirty="0">
                <a:solidFill>
                  <a:srgbClr val="000000"/>
                </a:solidFill>
                <a:effectLst/>
                <a:latin typeface="Times New Roman" panose="02020603050405020304" pitchFamily="18" charset="0"/>
                <a:ea typeface="Arial" panose="020B0604020202020204" pitchFamily="34" charset="0"/>
              </a:rPr>
              <a:t>18</a:t>
            </a:r>
            <a:r>
              <a:rPr lang="vi-VN" sz="1800" dirty="0">
                <a:solidFill>
                  <a:srgbClr val="000000"/>
                </a:solidFill>
                <a:effectLst/>
                <a:latin typeface="Times New Roman" panose="02020603050405020304" pitchFamily="18" charset="0"/>
                <a:ea typeface="Arial" panose="020B0604020202020204" pitchFamily="34" charset="0"/>
              </a:rPr>
              <a:t>.2.00</a:t>
            </a:r>
            <a:r>
              <a:rPr lang="en-US" sz="1800" dirty="0">
                <a:solidFill>
                  <a:srgbClr val="000000"/>
                </a:solidFill>
                <a:effectLst/>
                <a:latin typeface="Times New Roman" panose="02020603050405020304" pitchFamily="18" charset="0"/>
                <a:ea typeface="Arial" panose="020B0604020202020204" pitchFamily="34" charset="0"/>
              </a:rPr>
              <a:t>3</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Giai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đoạn</a:t>
            </a:r>
            <a:r>
              <a:rPr lang="en-US" sz="1800" dirty="0">
                <a:effectLst/>
                <a:latin typeface="Times New Roman" panose="02020603050405020304" pitchFamily="18" charset="0"/>
                <a:ea typeface="Arial" panose="020B0604020202020204" pitchFamily="34" charset="0"/>
              </a:rPr>
              <a:t> 2013-2020, </a:t>
            </a:r>
            <a:r>
              <a:rPr lang="en-US" sz="1800" dirty="0" err="1">
                <a:effectLst/>
                <a:latin typeface="Times New Roman" panose="02020603050405020304" pitchFamily="18" charset="0"/>
                <a:ea typeface="Arial" panose="020B0604020202020204" pitchFamily="34" charset="0"/>
              </a:rPr>
              <a:t>Nhà</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trường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cũng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đã</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chuyển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giao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những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nghiên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cứu</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của</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Trường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cho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đơn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vị</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nhằm</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đóng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góp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cho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sự</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phát</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triển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của</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xã</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hội</a:t>
            </a:r>
            <a:r>
              <a:rPr lang="en-US" sz="1800" dirty="0">
                <a:effectLst/>
                <a:latin typeface="Times New Roman" panose="02020603050405020304" pitchFamily="18" charset="0"/>
                <a:ea typeface="Arial" panose="020B0604020202020204" pitchFamily="34" charset="0"/>
              </a:rPr>
              <a:t> [</a:t>
            </a:r>
            <a:r>
              <a:rPr lang="vi-VN" sz="1800" dirty="0">
                <a:solidFill>
                  <a:srgbClr val="000000"/>
                </a:solidFill>
                <a:effectLst/>
                <a:latin typeface="Times New Roman" panose="02020603050405020304" pitchFamily="18" charset="0"/>
                <a:ea typeface="Arial" panose="020B0604020202020204" pitchFamily="34" charset="0"/>
              </a:rPr>
              <a:t>H19.2.00</a:t>
            </a:r>
            <a:r>
              <a:rPr lang="en-US" sz="1800" dirty="0">
                <a:solidFill>
                  <a:srgbClr val="000000"/>
                </a:solidFill>
                <a:effectLst/>
                <a:latin typeface="Times New Roman" panose="02020603050405020304" pitchFamily="18" charset="0"/>
                <a:ea typeface="Arial" panose="020B0604020202020204" pitchFamily="34" charset="0"/>
              </a:rPr>
              <a:t>4</a:t>
            </a:r>
            <a:r>
              <a:rPr lang="vi-VN" sz="1800" dirty="0">
                <a:solidFill>
                  <a:srgbClr val="000000"/>
                </a:solidFill>
                <a:effectLst/>
                <a:latin typeface="Times New Roman" panose="02020603050405020304" pitchFamily="18" charset="0"/>
                <a:ea typeface="Arial" panose="020B0604020202020204" pitchFamily="34" charset="0"/>
              </a:rPr>
              <a:t>]</a:t>
            </a:r>
            <a:r>
              <a:rPr lang="en-US" sz="1800" dirty="0">
                <a:solidFill>
                  <a:srgbClr val="000000"/>
                </a:solidFill>
                <a:effectLst/>
                <a:latin typeface="Times New Roman" panose="02020603050405020304" pitchFamily="18" charset="0"/>
                <a:ea typeface="Arial" panose="020B0604020202020204" pitchFamily="34" charset="0"/>
              </a:rPr>
              <a:t>.</a:t>
            </a:r>
            <a:endParaRPr lang="en-US" sz="1800" dirty="0">
              <a:effectLst/>
              <a:latin typeface="Arial" panose="020B0604020202020204" pitchFamily="34" charset="0"/>
              <a:ea typeface="Arial" panose="020B0604020202020204" pitchFamily="34" charset="0"/>
            </a:endParaRPr>
          </a:p>
          <a:p>
            <a:pPr marR="1270" algn="just">
              <a:lnSpc>
                <a:spcPct val="150000"/>
              </a:lnSpc>
            </a:pPr>
            <a:endParaRPr lang="en-US" sz="1800" dirty="0">
              <a:effectLst/>
              <a:latin typeface="Arial" panose="020B0604020202020204" pitchFamily="34" charset="0"/>
              <a:ea typeface="Arial" panose="020B0604020202020204" pitchFamily="34" charset="0"/>
            </a:endParaRPr>
          </a:p>
        </p:txBody>
      </p:sp>
      <p:sp>
        <p:nvSpPr>
          <p:cNvPr id="3" name="Rectangle 2">
            <a:extLst>
              <a:ext uri="{FF2B5EF4-FFF2-40B4-BE49-F238E27FC236}">
                <a16:creationId xmlns:a16="http://schemas.microsoft.com/office/drawing/2014/main" xmlns="" id="{74C638A2-67B1-128E-49BF-0FBEFEB9D1AF}"/>
              </a:ext>
            </a:extLst>
          </p:cNvPr>
          <p:cNvSpPr/>
          <p:nvPr/>
        </p:nvSpPr>
        <p:spPr>
          <a:xfrm>
            <a:off x="124918" y="4512039"/>
            <a:ext cx="5396459" cy="2233535"/>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000" i="1" dirty="0">
                <a:effectLst/>
                <a:latin typeface="Times New Roman" panose="02020603050405020304" pitchFamily="18" charset="0"/>
                <a:ea typeface="Arial" panose="020B0604020202020204" pitchFamily="34" charset="0"/>
              </a:rPr>
              <a:t>Hoạt động hợp tác quốc tế</a:t>
            </a:r>
            <a:r>
              <a:rPr lang="vi-VN" sz="200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N…</a:t>
            </a:r>
            <a:r>
              <a:rPr lang="vi-VN" sz="2000" dirty="0">
                <a:effectLst/>
                <a:latin typeface="Times New Roman" panose="02020603050405020304" pitchFamily="18" charset="0"/>
                <a:ea typeface="Arial" panose="020B0604020202020204" pitchFamily="34" charset="0"/>
              </a:rPr>
              <a:t>ký 0</a:t>
            </a:r>
            <a:r>
              <a:rPr lang="en-US" sz="2000" dirty="0">
                <a:effectLst/>
                <a:latin typeface="Times New Roman" panose="02020603050405020304" pitchFamily="18" charset="0"/>
                <a:ea typeface="Arial" panose="020B0604020202020204" pitchFamily="34" charset="0"/>
              </a:rPr>
              <a:t>6</a:t>
            </a:r>
            <a:r>
              <a:rPr lang="vi-VN" sz="2000" dirty="0">
                <a:effectLst/>
                <a:latin typeface="Times New Roman" panose="02020603050405020304" pitchFamily="18" charset="0"/>
                <a:ea typeface="Arial" panose="020B0604020202020204" pitchFamily="34" charset="0"/>
              </a:rPr>
              <a:t> thỏa thuận hợp tác và ghi nhớ với các trường học khác trên thế giới</a:t>
            </a:r>
            <a:r>
              <a:rPr lang="en-US" sz="2000" dirty="0">
                <a:effectLst/>
                <a:latin typeface="Times New Roman" panose="02020603050405020304" pitchFamily="18" charset="0"/>
                <a:ea typeface="Arial" panose="020B0604020202020204" pitchFamily="34" charset="0"/>
              </a:rPr>
              <a:t> [</a:t>
            </a:r>
            <a:r>
              <a:rPr lang="vi-VN" sz="2000" dirty="0">
                <a:solidFill>
                  <a:srgbClr val="000000"/>
                </a:solidFill>
                <a:effectLst/>
                <a:latin typeface="Times New Roman" panose="02020603050405020304" pitchFamily="18" charset="0"/>
                <a:ea typeface="Arial" panose="020B0604020202020204" pitchFamily="34" charset="0"/>
              </a:rPr>
              <a:t>H20.2.004</a:t>
            </a:r>
            <a:r>
              <a:rPr lang="en-US"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Trong </a:t>
            </a:r>
            <a:r>
              <a:rPr lang="en-US" sz="2000" dirty="0" err="1">
                <a:effectLst/>
                <a:latin typeface="Times New Roman" panose="02020603050405020304" pitchFamily="18" charset="0"/>
                <a:ea typeface="Arial" panose="020B0604020202020204" pitchFamily="34" charset="0"/>
              </a:rPr>
              <a:t>giai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đoạn</a:t>
            </a:r>
            <a:r>
              <a:rPr lang="en-US" sz="2000" dirty="0">
                <a:effectLst/>
                <a:latin typeface="Times New Roman" panose="02020603050405020304" pitchFamily="18" charset="0"/>
                <a:ea typeface="Arial" panose="020B0604020202020204" pitchFamily="34" charset="0"/>
              </a:rPr>
              <a:t> 2016-2020</a:t>
            </a:r>
            <a:r>
              <a:rPr lang="vi-VN" sz="2000" dirty="0">
                <a:effectLst/>
                <a:latin typeface="Times New Roman" panose="02020603050405020304" pitchFamily="18" charset="0"/>
                <a:ea typeface="Arial" panose="020B0604020202020204" pitchFamily="34" charset="0"/>
              </a:rPr>
              <a:t>, </a:t>
            </a:r>
            <a:r>
              <a:rPr lang="en-US" sz="2000" dirty="0">
                <a:effectLst/>
                <a:latin typeface="Times New Roman" panose="02020603050405020304" pitchFamily="18" charset="0"/>
                <a:ea typeface="Arial" panose="020B0604020202020204" pitchFamily="34" charset="0"/>
              </a:rPr>
              <a:t>..</a:t>
            </a:r>
            <a:r>
              <a:rPr lang="en-US" sz="2000" dirty="0" err="1">
                <a:effectLst/>
                <a:latin typeface="Times New Roman" panose="02020603050405020304" pitchFamily="18" charset="0"/>
                <a:ea typeface="Arial" panose="020B0604020202020204" pitchFamily="34" charset="0"/>
              </a:rPr>
              <a:t>cử</a:t>
            </a:r>
            <a:r>
              <a:rPr lang="en-US" sz="2000" dirty="0">
                <a:effectLst/>
                <a:latin typeface="Times New Roman" panose="02020603050405020304" pitchFamily="18" charset="0"/>
                <a:ea typeface="Arial" panose="020B0604020202020204" pitchFamily="34" charset="0"/>
              </a:rPr>
              <a:t> 04 </a:t>
            </a:r>
            <a:r>
              <a:rPr lang="en-US" sz="2000" dirty="0" err="1">
                <a:effectLst/>
                <a:latin typeface="Times New Roman" panose="02020603050405020304" pitchFamily="18" charset="0"/>
                <a:ea typeface="Arial" panose="020B0604020202020204" pitchFamily="34" charset="0"/>
              </a:rPr>
              <a:t>sinh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viên</a:t>
            </a:r>
            <a:r>
              <a:rPr lang="en-US" sz="2000" dirty="0">
                <a:effectLst/>
                <a:latin typeface="Times New Roman" panose="02020603050405020304" pitchFamily="18" charset="0"/>
                <a:ea typeface="Arial" panose="020B0604020202020204" pitchFamily="34" charset="0"/>
              </a:rPr>
              <a:t> du </a:t>
            </a:r>
            <a:r>
              <a:rPr lang="en-US" sz="2000" dirty="0" err="1">
                <a:effectLst/>
                <a:latin typeface="Times New Roman" panose="02020603050405020304" pitchFamily="18" charset="0"/>
                <a:ea typeface="Arial" panose="020B0604020202020204" pitchFamily="34" charset="0"/>
              </a:rPr>
              <a:t>học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ngắn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hạn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tại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Thụ</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Đức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theo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quyết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định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số</a:t>
            </a:r>
            <a:r>
              <a:rPr lang="en-US" sz="2000" dirty="0">
                <a:effectLst/>
                <a:latin typeface="Times New Roman" panose="02020603050405020304" pitchFamily="18" charset="0"/>
                <a:ea typeface="Arial" panose="020B0604020202020204" pitchFamily="34" charset="0"/>
              </a:rPr>
              <a:t> 60/QĐ-ĐHKTKT n…</a:t>
            </a:r>
            <a:endParaRPr lang="en-US" sz="2000" dirty="0"/>
          </a:p>
        </p:txBody>
      </p:sp>
      <p:sp>
        <p:nvSpPr>
          <p:cNvPr id="6" name="Rectangle 5">
            <a:extLst>
              <a:ext uri="{FF2B5EF4-FFF2-40B4-BE49-F238E27FC236}">
                <a16:creationId xmlns:a16="http://schemas.microsoft.com/office/drawing/2014/main" xmlns="" id="{E1B740B1-9ED6-7234-EFC4-C06CE4A8DBDE}"/>
              </a:ext>
            </a:extLst>
          </p:cNvPr>
          <p:cNvSpPr/>
          <p:nvPr/>
        </p:nvSpPr>
        <p:spPr>
          <a:xfrm>
            <a:off x="5521377" y="4512039"/>
            <a:ext cx="6545705" cy="2233534"/>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000" i="1" dirty="0">
                <a:effectLst/>
                <a:latin typeface="Times New Roman" panose="02020603050405020304" pitchFamily="18" charset="0"/>
                <a:ea typeface="Arial" panose="020B0604020202020204" pitchFamily="34" charset="0"/>
              </a:rPr>
              <a:t>Quan hệ doanh nghiệp - việc làm - khởi nghiệp</a:t>
            </a:r>
            <a:r>
              <a:rPr lang="vi-VN" sz="2000" dirty="0">
                <a:effectLst/>
                <a:latin typeface="Times New Roman" panose="02020603050405020304" pitchFamily="18" charset="0"/>
                <a:ea typeface="Arial" panose="020B0604020202020204" pitchFamily="34" charset="0"/>
              </a:rPr>
              <a:t>:bản ghi nhớ, thảo thuận hợp tác với 37 doanh nghiệp trong nước để hợp tác nghiên cứu khoa học, chuyển giao công nghệ, hỗ trợ sinh viên đến thực tập tham quan, kiến tập, trao học bổng và tuyển dụng sinh viên khi có điều kiện [</a:t>
            </a:r>
            <a:r>
              <a:rPr lang="en-US" sz="2000" dirty="0">
                <a:solidFill>
                  <a:srgbClr val="000000"/>
                </a:solidFill>
                <a:effectLst/>
                <a:latin typeface="Times New Roman" panose="02020603050405020304" pitchFamily="18" charset="0"/>
                <a:ea typeface="Arial" panose="020B0604020202020204" pitchFamily="34" charset="0"/>
              </a:rPr>
              <a:t>H17.2.001</a:t>
            </a:r>
            <a:r>
              <a:rPr lang="vi-VN" sz="2000" dirty="0">
                <a:solidFill>
                  <a:srgbClr val="000000"/>
                </a:solidFill>
                <a:effectLst/>
                <a:latin typeface="Times New Roman" panose="02020603050405020304" pitchFamily="18" charset="0"/>
                <a:ea typeface="Arial" panose="020B0604020202020204" pitchFamily="34" charset="0"/>
              </a:rPr>
              <a:t>]. </a:t>
            </a:r>
            <a:r>
              <a:rPr lang="vi-VN" sz="2000" i="1" dirty="0">
                <a:effectLst/>
                <a:latin typeface="Times New Roman" panose="02020603050405020304" pitchFamily="18" charset="0"/>
                <a:ea typeface="Arial" panose="020B0604020202020204" pitchFamily="34" charset="0"/>
              </a:rPr>
              <a:t>Hoạt động đào tạo ngắn hạn</a:t>
            </a:r>
            <a:r>
              <a:rPr lang="en-US" sz="2000" i="1" dirty="0">
                <a:effectLst/>
                <a:latin typeface="Times New Roman" panose="02020603050405020304" pitchFamily="18" charset="0"/>
                <a:ea typeface="Arial" panose="020B0604020202020204" pitchFamily="34" charset="0"/>
              </a:rPr>
              <a:t>….</a:t>
            </a:r>
            <a:r>
              <a:rPr lang="vi-VN" sz="2000" i="1" dirty="0">
                <a:effectLst/>
                <a:latin typeface="Times New Roman" panose="02020603050405020304" pitchFamily="18" charset="0"/>
                <a:ea typeface="Arial" panose="020B0604020202020204" pitchFamily="34" charset="0"/>
              </a:rPr>
              <a:t> Hoạt động tư vấn hướng nghiệp</a:t>
            </a:r>
            <a:r>
              <a:rPr lang="en-US" sz="2000" i="1" dirty="0">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a:t>
            </a:r>
            <a:endParaRPr lang="en-US" sz="2000" dirty="0"/>
          </a:p>
        </p:txBody>
      </p:sp>
    </p:spTree>
    <p:extLst>
      <p:ext uri="{BB962C8B-B14F-4D97-AF65-F5344CB8AC3E}">
        <p14:creationId xmlns:p14="http://schemas.microsoft.com/office/powerpoint/2010/main" val="2496385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04800" y="24380"/>
            <a:ext cx="11887200" cy="1227654"/>
          </a:xfrm>
        </p:spPr>
        <p:txBody>
          <a:bodyPr>
            <a:normAutofit fontScale="90000"/>
          </a:bodyPr>
          <a:lstStyle/>
          <a:p>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(21.2).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Các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quy định quản lý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và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hướng dẫn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hoạt động kết nối và cung cấp các dịch vụ </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tuân thủ các quy định của pháp luật (quy định rõ ràng về cơ chế quản lý, kiểm tra, giám sát hoạt động kết nối và cung cấp các dịch vụ </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được tuân thủ.</a:t>
            </a:r>
            <a:r>
              <a:rPr lang="en-US" sz="2700" b="1" dirty="0">
                <a:effectLst/>
                <a:latin typeface="Arial Narrow" panose="020B0606020202030204" pitchFamily="34" charset="0"/>
                <a:ea typeface="Calibri" panose="020F0502020204030204" pitchFamily="34" charset="0"/>
                <a:cs typeface="Times New Roman" panose="02020603050405020304" pitchFamily="18" charset="0"/>
              </a:rPr>
              <a:t/>
            </a:r>
            <a:br>
              <a:rPr lang="en-US" sz="2700" b="1" dirty="0">
                <a:effectLst/>
                <a:latin typeface="Arial Narrow" panose="020B0606020202030204" pitchFamily="34" charset="0"/>
                <a:ea typeface="Calibri" panose="020F0502020204030204" pitchFamily="34" charset="0"/>
                <a:cs typeface="Times New Roman" panose="02020603050405020304" pitchFamily="18" charset="0"/>
              </a:rPr>
            </a:br>
            <a:r>
              <a:rPr lang="en-US" sz="4000" kern="1200" dirty="0">
                <a:solidFill>
                  <a:schemeClr val="dk1"/>
                </a:solidFill>
                <a:effectLst/>
                <a:latin typeface="+mn-lt"/>
                <a:ea typeface="+mn-ea"/>
                <a:cs typeface="+mn-cs"/>
              </a:rPr>
              <a:t>.</a:t>
            </a:r>
            <a:br>
              <a:rPr lang="en-US" sz="4000" kern="1200" dirty="0">
                <a:solidFill>
                  <a:schemeClr val="dk1"/>
                </a:solidFill>
                <a:effectLst/>
                <a:latin typeface="+mn-lt"/>
                <a:ea typeface="+mn-ea"/>
                <a:cs typeface="+mn-cs"/>
              </a:rPr>
            </a:br>
            <a:endParaRPr lang="en-US" dirty="0"/>
          </a:p>
        </p:txBody>
      </p:sp>
      <p:sp>
        <p:nvSpPr>
          <p:cNvPr id="4" name="Rectangle 3">
            <a:extLst>
              <a:ext uri="{FF2B5EF4-FFF2-40B4-BE49-F238E27FC236}">
                <a16:creationId xmlns:a16="http://schemas.microsoft.com/office/drawing/2014/main" xmlns="" id="{61B0D7E3-6B1E-113C-EE6C-471DD156A6B0}"/>
              </a:ext>
            </a:extLst>
          </p:cNvPr>
          <p:cNvSpPr/>
          <p:nvPr/>
        </p:nvSpPr>
        <p:spPr>
          <a:xfrm>
            <a:off x="124918" y="1481988"/>
            <a:ext cx="4876550" cy="3389815"/>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800" dirty="0">
                <a:effectLst/>
                <a:latin typeface="Times New Roman" panose="02020603050405020304" pitchFamily="18" charset="0"/>
                <a:ea typeface="Arial" panose="020B0604020202020204" pitchFamily="34" charset="0"/>
              </a:rPr>
              <a:t>Các quy định và hướng dẫn về hoạt động kết nối và phục vụ cộng đồng của </a:t>
            </a:r>
            <a:r>
              <a:rPr lang="en-US" sz="2800" dirty="0">
                <a:effectLst/>
                <a:latin typeface="Times New Roman" panose="02020603050405020304" pitchFamily="18" charset="0"/>
                <a:ea typeface="Arial" panose="020B0604020202020204" pitchFamily="34" charset="0"/>
              </a:rPr>
              <a:t>N</a:t>
            </a:r>
            <a:r>
              <a:rPr lang="vi-VN" sz="2800" dirty="0">
                <a:effectLst/>
                <a:latin typeface="Times New Roman" panose="02020603050405020304" pitchFamily="18" charset="0"/>
                <a:ea typeface="Arial" panose="020B0604020202020204" pitchFamily="34" charset="0"/>
              </a:rPr>
              <a:t>hà trường được xây dựng </a:t>
            </a:r>
            <a:r>
              <a:rPr lang="en-US" sz="2800" dirty="0" err="1">
                <a:effectLst/>
                <a:latin typeface="Times New Roman" panose="02020603050405020304" pitchFamily="18" charset="0"/>
                <a:ea typeface="Arial" panose="020B0604020202020204" pitchFamily="34" charset="0"/>
              </a:rPr>
              <a:t>đều</a:t>
            </a:r>
            <a:r>
              <a:rPr lang="en-US" sz="2800"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căn cứ vào các quy định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của</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pháp</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luật</a:t>
            </a:r>
            <a:r>
              <a:rPr lang="en-US" sz="2800" dirty="0">
                <a:effectLst/>
                <a:latin typeface="Times New Roman" panose="02020603050405020304" pitchFamily="18" charset="0"/>
                <a:ea typeface="Arial" panose="020B0604020202020204" pitchFamily="34" charset="0"/>
              </a:rPr>
              <a:t>,</a:t>
            </a:r>
            <a:r>
              <a:rPr lang="vi-VN" sz="2800" dirty="0">
                <a:effectLst/>
                <a:latin typeface="Times New Roman" panose="02020603050405020304" pitchFamily="18" charset="0"/>
                <a:ea typeface="Arial" panose="020B0604020202020204" pitchFamily="34" charset="0"/>
              </a:rPr>
              <a:t> quy chế của Bộ Giáo dục và Đào tạo [</a:t>
            </a:r>
            <a:r>
              <a:rPr lang="vi-VN" sz="2800" dirty="0">
                <a:solidFill>
                  <a:srgbClr val="000000"/>
                </a:solidFill>
                <a:effectLst/>
                <a:latin typeface="Times New Roman" panose="02020603050405020304" pitchFamily="18" charset="0"/>
                <a:ea typeface="Arial" panose="020B0604020202020204" pitchFamily="34" charset="0"/>
              </a:rPr>
              <a:t>H21.2.0</a:t>
            </a:r>
            <a:r>
              <a:rPr lang="en-US" sz="2800" dirty="0">
                <a:solidFill>
                  <a:srgbClr val="000000"/>
                </a:solidFill>
                <a:effectLst/>
                <a:latin typeface="Times New Roman" panose="02020603050405020304" pitchFamily="18" charset="0"/>
                <a:ea typeface="Arial" panose="020B0604020202020204" pitchFamily="34" charset="0"/>
              </a:rPr>
              <a:t>07</a:t>
            </a:r>
            <a:r>
              <a:rPr lang="vi-VN" sz="1800" dirty="0">
                <a:effectLst/>
                <a:latin typeface="Times New Roman" panose="02020603050405020304" pitchFamily="18" charset="0"/>
                <a:ea typeface="Arial" panose="020B0604020202020204" pitchFamily="34" charset="0"/>
              </a:rPr>
              <a:t>]</a:t>
            </a:r>
            <a:endParaRPr lang="en-US" sz="2400" dirty="0"/>
          </a:p>
        </p:txBody>
      </p:sp>
      <p:sp>
        <p:nvSpPr>
          <p:cNvPr id="5" name="Rectangle 4">
            <a:extLst>
              <a:ext uri="{FF2B5EF4-FFF2-40B4-BE49-F238E27FC236}">
                <a16:creationId xmlns:a16="http://schemas.microsoft.com/office/drawing/2014/main" xmlns="" id="{278DEF10-F7A8-2F2D-D9AD-423DEFFA5555}"/>
              </a:ext>
            </a:extLst>
          </p:cNvPr>
          <p:cNvSpPr/>
          <p:nvPr/>
        </p:nvSpPr>
        <p:spPr>
          <a:xfrm>
            <a:off x="5261548" y="1481988"/>
            <a:ext cx="6805534" cy="3389813"/>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R="1270" algn="just">
              <a:lnSpc>
                <a:spcPct val="150000"/>
              </a:lnSpc>
            </a:pPr>
            <a:r>
              <a:rPr lang="vi-VN" sz="2400" dirty="0">
                <a:effectLst/>
                <a:latin typeface="Times New Roman" panose="02020603050405020304" pitchFamily="18" charset="0"/>
                <a:ea typeface="Arial" panose="020B0604020202020204" pitchFamily="34" charset="0"/>
              </a:rPr>
              <a:t>Các văn bản này được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công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khai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cổng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thông</a:t>
            </a:r>
            <a:r>
              <a:rPr lang="en-US" sz="2400" dirty="0">
                <a:effectLst/>
                <a:latin typeface="Times New Roman" panose="02020603050405020304" pitchFamily="18" charset="0"/>
                <a:ea typeface="Arial" panose="020B0604020202020204" pitchFamily="34" charset="0"/>
              </a:rPr>
              <a:t> tin </a:t>
            </a:r>
            <a:r>
              <a:rPr lang="en-US" sz="2400" dirty="0" err="1">
                <a:effectLst/>
                <a:latin typeface="Times New Roman" panose="02020603050405020304" pitchFamily="18" charset="0"/>
                <a:ea typeface="Arial" panose="020B0604020202020204" pitchFamily="34" charset="0"/>
              </a:rPr>
              <a:t>điện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tử</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của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trường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để</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đối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tượng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liên</a:t>
            </a:r>
            <a:r>
              <a:rPr lang="en-US" sz="2400" dirty="0">
                <a:effectLst/>
                <a:latin typeface="Times New Roman" panose="02020603050405020304" pitchFamily="18" charset="0"/>
                <a:ea typeface="Arial" panose="020B0604020202020204" pitchFamily="34" charset="0"/>
              </a:rPr>
              <a:t> qua </a:t>
            </a:r>
            <a:r>
              <a:rPr lang="en-US" sz="2400" dirty="0" err="1">
                <a:effectLst/>
                <a:latin typeface="Times New Roman" panose="02020603050405020304" pitchFamily="18" charset="0"/>
                <a:ea typeface="Arial" panose="020B0604020202020204" pitchFamily="34" charset="0"/>
              </a:rPr>
              <a:t>đều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biết</a:t>
            </a:r>
            <a:r>
              <a:rPr lang="vi-VN" sz="2400" dirty="0">
                <a:effectLst/>
                <a:latin typeface="Times New Roman" panose="02020603050405020304" pitchFamily="18" charset="0"/>
                <a:ea typeface="Arial" panose="020B0604020202020204" pitchFamily="34" charset="0"/>
              </a:rPr>
              <a:t>[</a:t>
            </a:r>
            <a:r>
              <a:rPr lang="vi-VN" sz="2400" dirty="0">
                <a:solidFill>
                  <a:srgbClr val="000000"/>
                </a:solidFill>
                <a:effectLst/>
                <a:latin typeface="Times New Roman" panose="02020603050405020304" pitchFamily="18" charset="0"/>
                <a:ea typeface="Arial" panose="020B0604020202020204" pitchFamily="34" charset="0"/>
              </a:rPr>
              <a:t>H21.2.0</a:t>
            </a:r>
            <a:r>
              <a:rPr lang="en-US" sz="2400" dirty="0">
                <a:solidFill>
                  <a:srgbClr val="000000"/>
                </a:solidFill>
                <a:effectLst/>
                <a:latin typeface="Times New Roman" panose="02020603050405020304" pitchFamily="18" charset="0"/>
                <a:ea typeface="Arial" panose="020B0604020202020204" pitchFamily="34" charset="0"/>
              </a:rPr>
              <a:t>08</a:t>
            </a:r>
            <a:r>
              <a:rPr lang="vi-VN" sz="2400" dirty="0">
                <a:effectLst/>
                <a:latin typeface="Times New Roman" panose="02020603050405020304" pitchFamily="18" charset="0"/>
                <a:ea typeface="Arial" panose="020B0604020202020204" pitchFamily="34" charset="0"/>
              </a:rPr>
              <a:t>]</a:t>
            </a:r>
            <a:r>
              <a:rPr lang="en-US" sz="2400" i="1"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được</a:t>
            </a:r>
            <a:r>
              <a:rPr lang="vi-VN" sz="2400" dirty="0">
                <a:effectLst/>
                <a:latin typeface="Times New Roman" panose="02020603050405020304" pitchFamily="18" charset="0"/>
                <a:ea typeface="Arial" panose="020B0604020202020204" pitchFamily="34" charset="0"/>
              </a:rPr>
              <a:t> phổ biến đến SV tại các buổi sinh hoạt công dân đầu khóa [</a:t>
            </a:r>
            <a:r>
              <a:rPr lang="vi-VN" sz="2400" dirty="0">
                <a:solidFill>
                  <a:srgbClr val="000000"/>
                </a:solidFill>
                <a:effectLst/>
                <a:latin typeface="Times New Roman" panose="02020603050405020304" pitchFamily="18" charset="0"/>
                <a:ea typeface="Arial" panose="020B0604020202020204" pitchFamily="34" charset="0"/>
              </a:rPr>
              <a:t>H17.1.011</a:t>
            </a:r>
            <a:r>
              <a:rPr lang="vi-VN" sz="2400"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 các buổi họp lớp, các buổi gặp gỡ giữa BGH và SV [</a:t>
            </a:r>
            <a:r>
              <a:rPr lang="vi-VN" sz="2400" dirty="0">
                <a:solidFill>
                  <a:srgbClr val="000000"/>
                </a:solidFill>
                <a:effectLst/>
                <a:latin typeface="Times New Roman" panose="02020603050405020304" pitchFamily="18" charset="0"/>
                <a:ea typeface="Arial" panose="020B0604020202020204" pitchFamily="34" charset="0"/>
              </a:rPr>
              <a:t>H17.1.0</a:t>
            </a:r>
            <a:r>
              <a:rPr lang="en-US" sz="2400" dirty="0">
                <a:solidFill>
                  <a:srgbClr val="000000"/>
                </a:solidFill>
                <a:effectLst/>
                <a:latin typeface="Times New Roman" panose="02020603050405020304" pitchFamily="18" charset="0"/>
                <a:ea typeface="Arial" panose="020B0604020202020204" pitchFamily="34" charset="0"/>
              </a:rPr>
              <a:t>12</a:t>
            </a:r>
            <a:r>
              <a:rPr lang="vi-VN" sz="2400" dirty="0">
                <a:effectLst/>
                <a:latin typeface="Times New Roman" panose="02020603050405020304" pitchFamily="18" charset="0"/>
                <a:ea typeface="Arial" panose="020B0604020202020204" pitchFamily="34" charset="0"/>
              </a:rPr>
              <a:t>] và sổ tay sinh viên [</a:t>
            </a:r>
            <a:r>
              <a:rPr lang="vi-VN" sz="2400" dirty="0">
                <a:solidFill>
                  <a:srgbClr val="000000"/>
                </a:solidFill>
                <a:effectLst/>
                <a:latin typeface="Times New Roman" panose="02020603050405020304" pitchFamily="18" charset="0"/>
                <a:ea typeface="Arial" panose="020B0604020202020204" pitchFamily="34" charset="0"/>
              </a:rPr>
              <a:t>H17.2.00</a:t>
            </a:r>
            <a:r>
              <a:rPr lang="en-US" sz="2400" dirty="0">
                <a:solidFill>
                  <a:srgbClr val="000000"/>
                </a:solidFill>
                <a:effectLst/>
                <a:latin typeface="Times New Roman" panose="02020603050405020304" pitchFamily="18" charset="0"/>
                <a:ea typeface="Arial" panose="020B0604020202020204" pitchFamily="34" charset="0"/>
              </a:rPr>
              <a:t>6</a:t>
            </a:r>
            <a:r>
              <a:rPr lang="vi-VN" sz="2400" dirty="0">
                <a:effectLst/>
                <a:latin typeface="Times New Roman" panose="02020603050405020304" pitchFamily="18" charset="0"/>
                <a:ea typeface="Arial" panose="020B0604020202020204" pitchFamily="34" charset="0"/>
              </a:rPr>
              <a:t>]. </a:t>
            </a:r>
            <a:endParaRPr lang="en-US" sz="2400" dirty="0">
              <a:effectLst/>
              <a:latin typeface="Arial" panose="020B0604020202020204" pitchFamily="34" charset="0"/>
              <a:ea typeface="Arial" panose="020B0604020202020204" pitchFamily="34" charset="0"/>
            </a:endParaRPr>
          </a:p>
        </p:txBody>
      </p:sp>
      <p:sp>
        <p:nvSpPr>
          <p:cNvPr id="6" name="Rectangle 5">
            <a:extLst>
              <a:ext uri="{FF2B5EF4-FFF2-40B4-BE49-F238E27FC236}">
                <a16:creationId xmlns:a16="http://schemas.microsoft.com/office/drawing/2014/main" xmlns="" id="{E1B740B1-9ED6-7234-EFC4-C06CE4A8DBDE}"/>
              </a:ext>
            </a:extLst>
          </p:cNvPr>
          <p:cNvSpPr/>
          <p:nvPr/>
        </p:nvSpPr>
        <p:spPr>
          <a:xfrm>
            <a:off x="124918" y="5004962"/>
            <a:ext cx="4876550" cy="1347077"/>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err="1"/>
              <a:t>Chưa</a:t>
            </a:r>
            <a:r>
              <a:rPr lang="en-US" dirty="0"/>
              <a:t> </a:t>
            </a:r>
            <a:r>
              <a:rPr lang="en-US" dirty="0" err="1"/>
              <a:t>có</a:t>
            </a:r>
            <a:r>
              <a:rPr lang="en-US" dirty="0"/>
              <a:t> </a:t>
            </a:r>
            <a:r>
              <a:rPr lang="en-US" dirty="0" err="1"/>
              <a:t>các</a:t>
            </a:r>
            <a:r>
              <a:rPr lang="en-US" dirty="0"/>
              <a:t> </a:t>
            </a:r>
            <a:r>
              <a:rPr lang="en-US" dirty="0" err="1"/>
              <a:t>chính</a:t>
            </a:r>
            <a:r>
              <a:rPr lang="en-US" dirty="0"/>
              <a:t> </a:t>
            </a:r>
            <a:r>
              <a:rPr lang="en-US" dirty="0" err="1"/>
              <a:t>sách</a:t>
            </a:r>
            <a:r>
              <a:rPr lang="en-US" dirty="0"/>
              <a:t> </a:t>
            </a:r>
            <a:r>
              <a:rPr lang="en-US" dirty="0" err="1"/>
              <a:t>cụ</a:t>
            </a:r>
            <a:r>
              <a:rPr lang="en-US" dirty="0"/>
              <a:t> </a:t>
            </a:r>
            <a:r>
              <a:rPr lang="en-US" dirty="0" err="1"/>
              <a:t>thể</a:t>
            </a:r>
            <a:r>
              <a:rPr lang="en-US" dirty="0"/>
              <a:t>; </a:t>
            </a:r>
            <a:r>
              <a:rPr lang="en-US" dirty="0" err="1"/>
              <a:t>chưa</a:t>
            </a:r>
            <a:r>
              <a:rPr lang="en-US" dirty="0"/>
              <a:t> </a:t>
            </a:r>
            <a:r>
              <a:rPr lang="en-US" dirty="0" err="1"/>
              <a:t>có</a:t>
            </a:r>
            <a:r>
              <a:rPr lang="en-US" dirty="0"/>
              <a:t> </a:t>
            </a:r>
            <a:r>
              <a:rPr lang="en-US" dirty="0" err="1"/>
              <a:t>văn</a:t>
            </a:r>
            <a:r>
              <a:rPr lang="en-US" dirty="0"/>
              <a:t> </a:t>
            </a:r>
            <a:r>
              <a:rPr lang="en-US" dirty="0" err="1"/>
              <a:t>bản</a:t>
            </a:r>
            <a:r>
              <a:rPr lang="en-US" dirty="0"/>
              <a:t> </a:t>
            </a:r>
            <a:r>
              <a:rPr lang="en-US" dirty="0" err="1"/>
              <a:t>quy</a:t>
            </a:r>
            <a:r>
              <a:rPr lang="en-US" dirty="0"/>
              <a:t> </a:t>
            </a:r>
            <a:r>
              <a:rPr lang="en-US" dirty="0" err="1"/>
              <a:t>định</a:t>
            </a:r>
            <a:r>
              <a:rPr lang="en-US" dirty="0"/>
              <a:t> </a:t>
            </a:r>
            <a:r>
              <a:rPr lang="en-US" dirty="0" err="1"/>
              <a:t>quản</a:t>
            </a:r>
            <a:r>
              <a:rPr lang="en-US" dirty="0"/>
              <a:t> </a:t>
            </a:r>
            <a:r>
              <a:rPr lang="en-US" dirty="0" err="1"/>
              <a:t>lý</a:t>
            </a:r>
            <a:r>
              <a:rPr lang="en-US" dirty="0"/>
              <a:t>, </a:t>
            </a:r>
            <a:r>
              <a:rPr lang="en-US" dirty="0" err="1"/>
              <a:t>hướng</a:t>
            </a:r>
            <a:r>
              <a:rPr lang="en-US" dirty="0"/>
              <a:t> </a:t>
            </a:r>
            <a:r>
              <a:rPr lang="en-US" dirty="0" err="1"/>
              <a:t>dẫn</a:t>
            </a:r>
            <a:r>
              <a:rPr lang="en-US" dirty="0"/>
              <a:t> </a:t>
            </a:r>
            <a:r>
              <a:rPr lang="en-US" dirty="0" err="1"/>
              <a:t>cụ</a:t>
            </a:r>
            <a:r>
              <a:rPr lang="en-US" dirty="0"/>
              <a:t> </a:t>
            </a:r>
            <a:r>
              <a:rPr lang="en-US" dirty="0" err="1"/>
              <a:t>thể</a:t>
            </a:r>
            <a:r>
              <a:rPr lang="en-US" dirty="0"/>
              <a:t> </a:t>
            </a:r>
            <a:r>
              <a:rPr lang="en-US" dirty="0" err="1"/>
              <a:t>hóa</a:t>
            </a:r>
            <a:r>
              <a:rPr lang="en-US" dirty="0"/>
              <a:t> </a:t>
            </a:r>
            <a:r>
              <a:rPr lang="en-US" dirty="0" err="1"/>
              <a:t>văn</a:t>
            </a:r>
            <a:r>
              <a:rPr lang="en-US" dirty="0"/>
              <a:t> </a:t>
            </a:r>
            <a:r>
              <a:rPr lang="en-US" dirty="0" err="1"/>
              <a:t>bản</a:t>
            </a:r>
            <a:r>
              <a:rPr lang="en-US" dirty="0"/>
              <a:t> </a:t>
            </a:r>
            <a:r>
              <a:rPr lang="en-US" dirty="0" err="1"/>
              <a:t>pháp</a:t>
            </a:r>
            <a:r>
              <a:rPr lang="en-US" dirty="0"/>
              <a:t> </a:t>
            </a:r>
            <a:r>
              <a:rPr lang="en-US" dirty="0" err="1"/>
              <a:t>luật</a:t>
            </a:r>
            <a:endParaRPr lang="en-US" dirty="0"/>
          </a:p>
        </p:txBody>
      </p:sp>
      <p:sp>
        <p:nvSpPr>
          <p:cNvPr id="7" name="Rectangle 6">
            <a:extLst>
              <a:ext uri="{FF2B5EF4-FFF2-40B4-BE49-F238E27FC236}">
                <a16:creationId xmlns:a16="http://schemas.microsoft.com/office/drawing/2014/main" xmlns="" id="{A778225E-F05D-1BF8-BAD5-9721861443EB}"/>
              </a:ext>
            </a:extLst>
          </p:cNvPr>
          <p:cNvSpPr/>
          <p:nvPr/>
        </p:nvSpPr>
        <p:spPr>
          <a:xfrm>
            <a:off x="5126636" y="5101756"/>
            <a:ext cx="6940445" cy="1621333"/>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marR="1270" algn="just">
              <a:lnSpc>
                <a:spcPct val="150000"/>
              </a:lnSpc>
            </a:pPr>
            <a:r>
              <a:rPr lang="vi-VN" sz="2200" dirty="0">
                <a:effectLst/>
                <a:latin typeface="Times New Roman" panose="02020603050405020304" pitchFamily="18" charset="0"/>
                <a:ea typeface="Arial" panose="020B0604020202020204" pitchFamily="34" charset="0"/>
              </a:rPr>
              <a:t>Trong giai đoạn 2013-2020, </a:t>
            </a:r>
            <a:r>
              <a:rPr lang="en-US" sz="2200" dirty="0" err="1">
                <a:effectLst/>
                <a:latin typeface="Times New Roman" panose="02020603050405020304" pitchFamily="18" charset="0"/>
                <a:ea typeface="Arial" panose="020B0604020202020204" pitchFamily="34" charset="0"/>
              </a:rPr>
              <a:t>Trường</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đã nhận được nhiều thư cảm ơn, bằng khen của các cấp chính quyền về hoạt động kết nối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phục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vụ</a:t>
            </a:r>
            <a:r>
              <a:rPr lang="vi-VN" sz="2200" dirty="0">
                <a:effectLst/>
                <a:latin typeface="Times New Roman" panose="02020603050405020304" pitchFamily="18" charset="0"/>
                <a:ea typeface="Arial" panose="020B0604020202020204" pitchFamily="34" charset="0"/>
              </a:rPr>
              <a:t> cộng đồng [</a:t>
            </a:r>
            <a:r>
              <a:rPr lang="vi-VN" sz="2200" dirty="0">
                <a:solidFill>
                  <a:srgbClr val="000000"/>
                </a:solidFill>
                <a:effectLst/>
                <a:latin typeface="Times New Roman" panose="02020603050405020304" pitchFamily="18" charset="0"/>
                <a:ea typeface="Arial" panose="020B0604020202020204" pitchFamily="34" charset="0"/>
              </a:rPr>
              <a:t>H21.2.0</a:t>
            </a:r>
            <a:r>
              <a:rPr lang="en-US" sz="2200" dirty="0">
                <a:solidFill>
                  <a:srgbClr val="000000"/>
                </a:solidFill>
                <a:effectLst/>
                <a:latin typeface="Times New Roman" panose="02020603050405020304" pitchFamily="18" charset="0"/>
                <a:ea typeface="Arial" panose="020B0604020202020204" pitchFamily="34" charset="0"/>
              </a:rPr>
              <a:t>09</a:t>
            </a:r>
            <a:r>
              <a:rPr lang="vi-VN" sz="2200" dirty="0">
                <a:solidFill>
                  <a:srgbClr val="000000"/>
                </a:solidFill>
                <a:effectLst/>
                <a:latin typeface="Times New Roman" panose="02020603050405020304" pitchFamily="18" charset="0"/>
                <a:ea typeface="Arial" panose="020B0604020202020204" pitchFamily="34" charset="0"/>
              </a:rPr>
              <a:t>].</a:t>
            </a:r>
            <a:endParaRPr lang="en-US" sz="2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760207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
            <a:ext cx="12027108" cy="949960"/>
          </a:xfrm>
          <a:solidFill>
            <a:schemeClr val="accent6">
              <a:lumMod val="20000"/>
              <a:lumOff val="80000"/>
            </a:schemeClr>
          </a:solidFill>
        </p:spPr>
        <p:txBody>
          <a:bodyPr>
            <a:normAutofit/>
          </a:bodyPr>
          <a:lstStyle/>
          <a:p>
            <a:r>
              <a:rPr lang="vi-VN" sz="3100" b="1" dirty="0">
                <a:solidFill>
                  <a:srgbClr val="FF0000"/>
                </a:solidFill>
                <a:latin typeface="Times New Roman" panose="02020603050405020304" pitchFamily="18" charset="0"/>
                <a:cs typeface="Times New Roman" panose="02020603050405020304" pitchFamily="18" charset="0"/>
              </a:rPr>
              <a:t>TC 2</a:t>
            </a:r>
            <a:r>
              <a:rPr lang="en-US" sz="3100" b="1" dirty="0">
                <a:solidFill>
                  <a:srgbClr val="FF0000"/>
                </a:solidFill>
                <a:latin typeface="Times New Roman" panose="02020603050405020304" pitchFamily="18" charset="0"/>
                <a:cs typeface="Times New Roman" panose="02020603050405020304" pitchFamily="18" charset="0"/>
              </a:rPr>
              <a:t>1</a:t>
            </a:r>
            <a:r>
              <a:rPr lang="vi-VN" sz="3100" b="1" dirty="0">
                <a:solidFill>
                  <a:srgbClr val="FF0000"/>
                </a:solidFill>
                <a:latin typeface="Times New Roman" panose="02020603050405020304" pitchFamily="18" charset="0"/>
                <a:cs typeface="Times New Roman" panose="02020603050405020304" pitchFamily="18" charset="0"/>
              </a:rPr>
              <a:t>.</a:t>
            </a:r>
            <a:r>
              <a:rPr lang="en-US" sz="3100" b="1" dirty="0">
                <a:solidFill>
                  <a:srgbClr val="FF0000"/>
                </a:solidFill>
                <a:latin typeface="Times New Roman" panose="02020603050405020304" pitchFamily="18" charset="0"/>
                <a:cs typeface="Times New Roman" panose="02020603050405020304" pitchFamily="18" charset="0"/>
              </a:rPr>
              <a:t>3</a:t>
            </a:r>
            <a:r>
              <a:rPr lang="vi-VN" sz="4400" b="1" dirty="0">
                <a:solidFill>
                  <a:srgbClr val="FF0000"/>
                </a:solidFill>
                <a:effectLst/>
              </a:rPr>
              <a:t>. </a:t>
            </a:r>
            <a:r>
              <a:rPr lang="vi-VN" sz="2800" b="1" dirty="0">
                <a:solidFill>
                  <a:srgbClr val="0000FF"/>
                </a:solidFill>
                <a:effectLst/>
                <a:latin typeface="Times New Roman" panose="02020603050405020304" pitchFamily="18" charset="0"/>
                <a:ea typeface="Arial" panose="020B0604020202020204" pitchFamily="34" charset="0"/>
              </a:rPr>
              <a:t>Triển khai </a:t>
            </a:r>
            <a:r>
              <a:rPr lang="vi-VN" sz="2800" b="1" dirty="0">
                <a:solidFill>
                  <a:srgbClr val="FF0000"/>
                </a:solidFill>
                <a:effectLst/>
                <a:latin typeface="Times New Roman" panose="02020603050405020304" pitchFamily="18" charset="0"/>
                <a:ea typeface="Arial" panose="020B0604020202020204" pitchFamily="34" charset="0"/>
              </a:rPr>
              <a:t>được hệ thống </a:t>
            </a:r>
            <a:r>
              <a:rPr lang="vi-VN" sz="2800" b="1" dirty="0">
                <a:solidFill>
                  <a:srgbClr val="0000FF"/>
                </a:solidFill>
                <a:effectLst/>
                <a:latin typeface="Times New Roman" panose="02020603050405020304" pitchFamily="18" charset="0"/>
                <a:ea typeface="Arial" panose="020B0604020202020204" pitchFamily="34" charset="0"/>
              </a:rPr>
              <a:t>đo lường</a:t>
            </a:r>
            <a:r>
              <a:rPr lang="vi-VN" sz="2800" b="1" dirty="0">
                <a:solidFill>
                  <a:srgbClr val="FF0000"/>
                </a:solidFill>
                <a:effectLst/>
                <a:latin typeface="Times New Roman" panose="02020603050405020304" pitchFamily="18" charset="0"/>
                <a:ea typeface="Arial" panose="020B0604020202020204" pitchFamily="34" charset="0"/>
              </a:rPr>
              <a:t>, </a:t>
            </a:r>
            <a:r>
              <a:rPr lang="vi-VN" sz="2800" b="1" dirty="0">
                <a:solidFill>
                  <a:srgbClr val="0000FF"/>
                </a:solidFill>
                <a:effectLst/>
                <a:latin typeface="Times New Roman" panose="02020603050405020304" pitchFamily="18" charset="0"/>
                <a:ea typeface="Arial" panose="020B0604020202020204" pitchFamily="34" charset="0"/>
              </a:rPr>
              <a:t>giám sát </a:t>
            </a:r>
            <a:r>
              <a:rPr lang="vi-VN" sz="2800" b="1" dirty="0">
                <a:solidFill>
                  <a:srgbClr val="FF0000"/>
                </a:solidFill>
                <a:effectLst/>
                <a:latin typeface="Times New Roman" panose="02020603050405020304" pitchFamily="18" charset="0"/>
                <a:ea typeface="Arial" panose="020B0604020202020204" pitchFamily="34" charset="0"/>
              </a:rPr>
              <a:t>việc kết nối và </a:t>
            </a:r>
            <a:r>
              <a:rPr lang="en-US" sz="2800" b="1" dirty="0">
                <a:solidFill>
                  <a:srgbClr val="FF0000"/>
                </a:solidFill>
                <a:effectLst/>
                <a:latin typeface="Times New Roman" panose="02020603050405020304" pitchFamily="18" charset="0"/>
                <a:ea typeface="Arial" panose="020B0604020202020204" pitchFamily="34" charset="0"/>
              </a:rPr>
              <a:t>PVCĐ</a:t>
            </a:r>
            <a:endParaRPr lang="en-US"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911989231"/>
              </p:ext>
            </p:extLst>
          </p:nvPr>
        </p:nvGraphicFramePr>
        <p:xfrm>
          <a:off x="164892" y="949961"/>
          <a:ext cx="12027108" cy="5908037"/>
        </p:xfrm>
        <a:graphic>
          <a:graphicData uri="http://schemas.openxmlformats.org/drawingml/2006/table">
            <a:tbl>
              <a:tblPr firstRow="1" bandRow="1">
                <a:tableStyleId>{5C22544A-7EE6-4342-B048-85BDC9FD1C3A}</a:tableStyleId>
              </a:tblPr>
              <a:tblGrid>
                <a:gridCol w="1449168">
                  <a:extLst>
                    <a:ext uri="{9D8B030D-6E8A-4147-A177-3AD203B41FA5}">
                      <a16:colId xmlns:a16="http://schemas.microsoft.com/office/drawing/2014/main" xmlns="" val="1338212068"/>
                    </a:ext>
                  </a:extLst>
                </a:gridCol>
                <a:gridCol w="5349448">
                  <a:extLst>
                    <a:ext uri="{9D8B030D-6E8A-4147-A177-3AD203B41FA5}">
                      <a16:colId xmlns:a16="http://schemas.microsoft.com/office/drawing/2014/main" xmlns="" val="4227679062"/>
                    </a:ext>
                  </a:extLst>
                </a:gridCol>
                <a:gridCol w="5228492">
                  <a:extLst>
                    <a:ext uri="{9D8B030D-6E8A-4147-A177-3AD203B41FA5}">
                      <a16:colId xmlns:a16="http://schemas.microsoft.com/office/drawing/2014/main" xmlns="" val="2341633141"/>
                    </a:ext>
                  </a:extLst>
                </a:gridCol>
              </a:tblGrid>
              <a:tr h="6162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pPr algn="ctr"/>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pPr algn="ctr"/>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bg2"/>
                    </a:solidFill>
                  </a:tcPr>
                </a:tc>
                <a:extLst>
                  <a:ext uri="{0D108BD9-81ED-4DB2-BD59-A6C34878D82A}">
                    <a16:rowId xmlns:a16="http://schemas.microsoft.com/office/drawing/2014/main" xmlns="" val="1881705326"/>
                  </a:ext>
                </a:extLst>
              </a:tr>
              <a:tr h="5291807">
                <a:tc>
                  <a:txBody>
                    <a:bodyPr/>
                    <a:lstStyle/>
                    <a:p>
                      <a:pPr algn="just"/>
                      <a:r>
                        <a:rPr lang="en-GB" sz="2200" b="0" kern="1200" dirty="0">
                          <a:solidFill>
                            <a:schemeClr val="dk1"/>
                          </a:solidFill>
                          <a:effectLst/>
                          <a:latin typeface="Arial" panose="020B0604020202020204" pitchFamily="34" charset="0"/>
                          <a:ea typeface="+mn-ea"/>
                          <a:cs typeface="Arial" panose="020B0604020202020204" pitchFamily="34" charset="0"/>
                        </a:rPr>
                        <a:t>1.Tr</a:t>
                      </a:r>
                      <a:r>
                        <a:rPr lang="en-GB" sz="2200" b="0" kern="1200" dirty="0">
                          <a:solidFill>
                            <a:srgbClr val="FF0000"/>
                          </a:solidFill>
                          <a:effectLst/>
                          <a:latin typeface="Arial" panose="020B0604020202020204" pitchFamily="34" charset="0"/>
                          <a:ea typeface="+mn-ea"/>
                          <a:cs typeface="Arial" panose="020B0604020202020204" pitchFamily="34" charset="0"/>
                        </a:rPr>
                        <a:t>iển </a:t>
                      </a:r>
                      <a:r>
                        <a:rPr lang="en-GB" sz="2200" b="0" kern="1200" dirty="0" err="1">
                          <a:solidFill>
                            <a:srgbClr val="FF0000"/>
                          </a:solidFill>
                          <a:effectLst/>
                          <a:latin typeface="Arial" panose="020B0604020202020204" pitchFamily="34" charset="0"/>
                          <a:ea typeface="+mn-ea"/>
                          <a:cs typeface="Arial" panose="020B0604020202020204" pitchFamily="34" charset="0"/>
                        </a:rPr>
                        <a:t>khai</a:t>
                      </a:r>
                      <a:r>
                        <a:rPr lang="en-GB" sz="2200" b="0" kern="1200" dirty="0">
                          <a:solidFill>
                            <a:srgbClr val="FF0000"/>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được</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hệ</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thống</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đo</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lường</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việc</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kết</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nối</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và</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en-GB" sz="2200" b="0" kern="1200" dirty="0">
                          <a:solidFill>
                            <a:schemeClr val="dk1"/>
                          </a:solidFill>
                          <a:effectLst/>
                          <a:latin typeface="Arial" panose="020B0604020202020204" pitchFamily="34" charset="0"/>
                          <a:ea typeface="+mn-ea"/>
                          <a:cs typeface="Arial" panose="020B0604020202020204" pitchFamily="34" charset="0"/>
                        </a:rPr>
                        <a:t>.</a:t>
                      </a:r>
                      <a:endParaRPr lang="en-US" sz="2200" b="0" kern="1200" dirty="0">
                        <a:solidFill>
                          <a:schemeClr val="dk1"/>
                        </a:solidFill>
                        <a:effectLst/>
                        <a:latin typeface="Arial" panose="020B0604020202020204" pitchFamily="34" charset="0"/>
                        <a:ea typeface="+mn-ea"/>
                        <a:cs typeface="Arial" panose="020B0604020202020204" pitchFamily="34" charset="0"/>
                      </a:endParaRPr>
                    </a:p>
                    <a:p>
                      <a:pPr algn="just"/>
                      <a:r>
                        <a:rPr lang="en-GB" sz="2200" b="0" kern="1200" dirty="0">
                          <a:solidFill>
                            <a:schemeClr val="dk1"/>
                          </a:solidFill>
                          <a:effectLst/>
                          <a:latin typeface="Arial" panose="020B0604020202020204" pitchFamily="34" charset="0"/>
                          <a:ea typeface="+mn-ea"/>
                          <a:cs typeface="Arial" panose="020B0604020202020204" pitchFamily="34" charset="0"/>
                        </a:rPr>
                        <a:t>2. </a:t>
                      </a:r>
                      <a:r>
                        <a:rPr lang="en-GB" sz="2200" b="0" kern="1200" dirty="0" err="1">
                          <a:solidFill>
                            <a:schemeClr val="dk1"/>
                          </a:solidFill>
                          <a:effectLst/>
                          <a:latin typeface="Arial" panose="020B0604020202020204" pitchFamily="34" charset="0"/>
                          <a:ea typeface="+mn-ea"/>
                          <a:cs typeface="Arial" panose="020B0604020202020204" pitchFamily="34" charset="0"/>
                        </a:rPr>
                        <a:t>Triển</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khai</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được</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hệ</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thống</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giám</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1" kern="1200" dirty="0" err="1">
                          <a:solidFill>
                            <a:srgbClr val="FF0000"/>
                          </a:solidFill>
                          <a:effectLst/>
                          <a:latin typeface="Arial" panose="020B0604020202020204" pitchFamily="34" charset="0"/>
                          <a:ea typeface="+mn-ea"/>
                          <a:cs typeface="Arial" panose="020B0604020202020204" pitchFamily="34" charset="0"/>
                        </a:rPr>
                        <a:t>sát</a:t>
                      </a:r>
                      <a:r>
                        <a:rPr lang="en-GB" sz="2200" b="1" kern="1200" dirty="0">
                          <a:solidFill>
                            <a:srgbClr val="FF0000"/>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việc</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kết</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nối</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GB" sz="2200" b="0" kern="1200" dirty="0" err="1">
                          <a:solidFill>
                            <a:schemeClr val="dk1"/>
                          </a:solidFill>
                          <a:effectLst/>
                          <a:latin typeface="Arial" panose="020B0604020202020204" pitchFamily="34" charset="0"/>
                          <a:ea typeface="+mn-ea"/>
                          <a:cs typeface="Arial" panose="020B0604020202020204" pitchFamily="34" charset="0"/>
                        </a:rPr>
                        <a:t>và</a:t>
                      </a:r>
                      <a:r>
                        <a:rPr lang="en-GB" sz="2200" b="0" kern="1200" dirty="0">
                          <a:solidFill>
                            <a:schemeClr val="dk1"/>
                          </a:solidFill>
                          <a:effectLst/>
                          <a:latin typeface="Arial" panose="020B0604020202020204" pitchFamily="34" charset="0"/>
                          <a:ea typeface="+mn-ea"/>
                          <a:cs typeface="Arial" panose="020B0604020202020204" pitchFamily="34" charset="0"/>
                        </a:rPr>
                        <a:t>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en-GB" sz="2200" b="0" kern="1200" dirty="0">
                          <a:solidFill>
                            <a:schemeClr val="dk1"/>
                          </a:solidFill>
                          <a:effectLst/>
                          <a:latin typeface="Arial" panose="020B0604020202020204" pitchFamily="34" charset="0"/>
                          <a:ea typeface="+mn-ea"/>
                          <a:cs typeface="Arial" panose="020B0604020202020204" pitchFamily="34" charset="0"/>
                        </a:rPr>
                        <a:t>.</a:t>
                      </a:r>
                      <a:endParaRPr lang="en-US" sz="2200" b="0" dirty="0">
                        <a:latin typeface="Arial" panose="020B0604020202020204" pitchFamily="34" charset="0"/>
                        <a:cs typeface="Arial" panose="020B0604020202020204" pitchFamily="34" charset="0"/>
                      </a:endParaRPr>
                    </a:p>
                  </a:txBody>
                  <a:tcPr/>
                </a:tc>
                <a:tc>
                  <a:txBody>
                    <a:bodyPr/>
                    <a:lstStyle/>
                    <a:p>
                      <a:pPr marL="0" lvl="0" indent="0" algn="just">
                        <a:lnSpc>
                          <a:spcPct val="115000"/>
                        </a:lnSpc>
                        <a:spcBef>
                          <a:spcPts val="200"/>
                        </a:spcBef>
                        <a:spcAft>
                          <a:spcPts val="200"/>
                        </a:spcAft>
                        <a:buSzPts val="1200"/>
                        <a:buFontTx/>
                        <a:buNone/>
                        <a:tabLst>
                          <a:tab pos="153035" algn="l"/>
                        </a:tabLst>
                      </a:pP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1Xây </a:t>
                      </a:r>
                      <a:r>
                        <a:rPr lang="en-US" sz="2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dựng</a:t>
                      </a: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hệ</a:t>
                      </a: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thống</a:t>
                      </a: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đo</a:t>
                      </a: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lường</a:t>
                      </a:r>
                      <a:r>
                        <a:rPr lang="en-US" sz="2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chỉ</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số</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chỉ</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báo</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kết</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quả</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kết</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nối</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và</a:t>
                      </a:r>
                      <a:r>
                        <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p>
                    <a:p>
                      <a:pPr marL="0" lvl="0" indent="0" algn="just">
                        <a:lnSpc>
                          <a:spcPct val="115000"/>
                        </a:lnSpc>
                        <a:spcBef>
                          <a:spcPts val="200"/>
                        </a:spcBef>
                        <a:spcAft>
                          <a:spcPts val="200"/>
                        </a:spcAft>
                        <a:buSzPts val="1200"/>
                        <a:buFontTx/>
                        <a:buNone/>
                        <a:tabLst>
                          <a:tab pos="153035" algn="l"/>
                        </a:tabLst>
                      </a:pPr>
                      <a:r>
                        <a:rPr lang="en-US" sz="2200" b="0" dirty="0">
                          <a:solidFill>
                            <a:srgbClr val="FF0000"/>
                          </a:solidFill>
                          <a:effectLst/>
                          <a:latin typeface="Arial" panose="020B0604020202020204" pitchFamily="34" charset="0"/>
                          <a:ea typeface="Arial" panose="020B0604020202020204" pitchFamily="34" charset="0"/>
                          <a:cs typeface="Arial" panose="020B0604020202020204" pitchFamily="34" charset="0"/>
                        </a:rPr>
                        <a:t>2.</a:t>
                      </a:r>
                      <a:r>
                        <a:rPr lang="vi-VN" sz="2200" b="0" dirty="0">
                          <a:solidFill>
                            <a:srgbClr val="FF0000"/>
                          </a:solidFill>
                          <a:effectLst/>
                          <a:latin typeface="Arial" panose="020B0604020202020204" pitchFamily="34" charset="0"/>
                          <a:ea typeface="Arial" panose="020B0604020202020204" pitchFamily="34" charset="0"/>
                          <a:cs typeface="Arial" panose="020B0604020202020204" pitchFamily="34" charset="0"/>
                        </a:rPr>
                        <a:t>Có CSDL </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về các hoạt động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 kế hoạch; các bên tham gia; các đóng góp cho xã hội; các nguồn lực thu nhận được từ các hoạt động dịch vụ và chuyển giao</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p>
                    <a:p>
                      <a:pPr marL="0" lvl="0" indent="0" algn="just">
                        <a:lnSpc>
                          <a:spcPct val="115000"/>
                        </a:lnSpc>
                        <a:spcBef>
                          <a:spcPts val="200"/>
                        </a:spcBef>
                        <a:spcAft>
                          <a:spcPts val="200"/>
                        </a:spcAft>
                        <a:buSzPts val="1200"/>
                        <a:buFontTx/>
                        <a:buNone/>
                        <a:tabLst>
                          <a:tab pos="-53975" algn="l"/>
                          <a:tab pos="108585" algn="l"/>
                          <a:tab pos="153035" algn="l"/>
                        </a:tabLst>
                      </a:pPr>
                      <a:r>
                        <a:rPr lang="en-US" sz="2200" b="0" dirty="0">
                          <a:solidFill>
                            <a:srgbClr val="FF0000"/>
                          </a:solidFill>
                          <a:effectLst/>
                          <a:latin typeface="Arial" panose="020B0604020202020204" pitchFamily="34" charset="0"/>
                          <a:ea typeface="Arial" panose="020B0604020202020204" pitchFamily="34" charset="0"/>
                          <a:cs typeface="Arial" panose="020B0604020202020204" pitchFamily="34" charset="0"/>
                        </a:rPr>
                        <a:t>3.</a:t>
                      </a:r>
                      <a:r>
                        <a:rPr lang="vi-VN" sz="2200" b="0" dirty="0">
                          <a:solidFill>
                            <a:srgbClr val="FF0000"/>
                          </a:solidFill>
                          <a:effectLst/>
                          <a:latin typeface="Arial" panose="020B0604020202020204" pitchFamily="34" charset="0"/>
                          <a:ea typeface="Arial" panose="020B0604020202020204" pitchFamily="34" charset="0"/>
                          <a:cs typeface="Arial" panose="020B0604020202020204" pitchFamily="34" charset="0"/>
                        </a:rPr>
                        <a:t>Có thực hiện giám sát </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việc triển khai các hoạt động kết nối và cung cấp các dịch vụ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200"/>
                        </a:spcBef>
                        <a:spcAft>
                          <a:spcPts val="200"/>
                        </a:spcAft>
                        <a:buSzPts val="1200"/>
                        <a:buFontTx/>
                        <a:buNone/>
                        <a:tabLst>
                          <a:tab pos="153035" algn="l"/>
                        </a:tabLst>
                      </a:pP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4.</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Triển khai </a:t>
                      </a:r>
                      <a:r>
                        <a:rPr lang="vi-VN" sz="2200" b="0" dirty="0">
                          <a:solidFill>
                            <a:srgbClr val="FF0000"/>
                          </a:solidFill>
                          <a:effectLst/>
                          <a:latin typeface="Arial" panose="020B0604020202020204" pitchFamily="34" charset="0"/>
                          <a:ea typeface="Arial" panose="020B0604020202020204" pitchFamily="34" charset="0"/>
                          <a:cs typeface="Arial" panose="020B0604020202020204" pitchFamily="34" charset="0"/>
                        </a:rPr>
                        <a:t>đánh giá </a:t>
                      </a:r>
                      <a:r>
                        <a:rPr lang="vi-VN"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hiệu quả hoạt động kết nối và </a:t>
                      </a:r>
                      <a:r>
                        <a:rPr lang="en-US" sz="22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 </a:t>
                      </a:r>
                      <a:r>
                        <a:rPr lang="vi-VN" sz="2200" dirty="0">
                          <a:solidFill>
                            <a:schemeClr val="tx1"/>
                          </a:solidFill>
                          <a:effectLst/>
                          <a:latin typeface="Arial" panose="020B0604020202020204" pitchFamily="34" charset="0"/>
                          <a:ea typeface="Arial" panose="020B0604020202020204" pitchFamily="34" charset="0"/>
                          <a:cs typeface="Arial" panose="020B0604020202020204" pitchFamily="34" charset="0"/>
                        </a:rPr>
                        <a:t>để tăng trách nhiệm đối với xã hội.</a:t>
                      </a:r>
                      <a:endParaRPr lang="en-US" sz="22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Văn bản q</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định hệ thống đo lường (chỉ số, chỉ báo)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KQ </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kết nối và </a:t>
                      </a:r>
                      <a:r>
                        <a:rPr lang="en-US" sz="18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Báo cáo tổng kết, đánh giá h</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động kết nối và cung cấp các dịch vụ </a:t>
                      </a:r>
                      <a:r>
                        <a:rPr lang="en-US" sz="18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H</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ơ phê duyệt k</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phí đầu tư của CSGD cho các h</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động xã hội; hồ sơ về nguồn thu từ các h</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động dịch vụ*.</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Hồ sơ</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8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điều</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8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kiện</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về việc thực hiện từng hoạt động </a:t>
                      </a:r>
                      <a:r>
                        <a:rPr lang="en-US" sz="1800" b="0" dirty="0">
                          <a:solidFill>
                            <a:schemeClr val="tx1"/>
                          </a:solidFill>
                          <a:effectLst/>
                          <a:latin typeface="Arial" panose="020B0604020202020204" pitchFamily="34" charset="0"/>
                          <a:ea typeface="Arial" panose="020B0604020202020204" pitchFamily="34" charset="0"/>
                          <a:cs typeface="Arial" panose="020B0604020202020204" pitchFamily="34" charset="0"/>
                        </a:rPr>
                        <a:t>PVCĐ</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kế hoạch; các bên tham gia; các đóng góp cho xã hội; các nguồn lực thu nhận được từ các h</a:t>
                      </a:r>
                      <a:r>
                        <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động dịch vụ và chuyển giao*.</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thông tin trên trang thông tin đi</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ện tử của CSGD; các hình ảnh tổ chức các h</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động.</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200"/>
                        </a:spcBef>
                        <a:spcAft>
                          <a:spcPts val="200"/>
                        </a:spcAft>
                        <a:buFont typeface="Times New Roman" panose="02020603050405020304" pitchFamily="18" charset="0"/>
                        <a:buChar char="-"/>
                        <a:tabLst>
                          <a:tab pos="287655" algn="l"/>
                        </a:tabLst>
                      </a:pP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Ý kiến phản hồi của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CB</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GV, </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NV </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và các</a:t>
                      </a:r>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BLQ</a:t>
                      </a:r>
                      <a:r>
                        <a:rPr lang="vi-VN"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97950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92235"/>
            <a:ext cx="12039600" cy="669766"/>
          </a:xfrm>
        </p:spPr>
        <p:txBody>
          <a:bodyPr>
            <a:normAutofit fontScale="90000"/>
          </a:bodyPr>
          <a:lstStyle/>
          <a:p>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r>
            <a:br>
              <a:rPr lang="en-US" sz="2700" b="1" kern="1200" dirty="0">
                <a:solidFill>
                  <a:srgbClr val="FF0000"/>
                </a:solidFill>
                <a:effectLst/>
                <a:latin typeface="Times New Roman" panose="02020603050405020304" pitchFamily="18" charset="0"/>
                <a:ea typeface="+mn-ea"/>
                <a:cs typeface="Times New Roman" panose="02020603050405020304" pitchFamily="18" charset="0"/>
              </a:rPr>
            </a:b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r>
            <a:br>
              <a:rPr lang="en-US" sz="2700" b="1" kern="1200" dirty="0">
                <a:solidFill>
                  <a:srgbClr val="FF0000"/>
                </a:solidFill>
                <a:effectLst/>
                <a:latin typeface="Times New Roman" panose="02020603050405020304" pitchFamily="18" charset="0"/>
                <a:ea typeface="+mn-ea"/>
                <a:cs typeface="Times New Roman" panose="02020603050405020304" pitchFamily="18" charset="0"/>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 (21.3). </a:t>
            </a:r>
            <a:r>
              <a:rPr lang="en-US" sz="2700" b="1" dirty="0" err="1">
                <a:solidFill>
                  <a:srgbClr val="0000FF"/>
                </a:solidFill>
                <a:latin typeface="Times New Roman" panose="02020603050405020304" pitchFamily="18" charset="0"/>
                <a:cs typeface="Times New Roman" panose="02020603050405020304" pitchFamily="18" charset="0"/>
              </a:rPr>
              <a:t>Xây</a:t>
            </a:r>
            <a:r>
              <a:rPr lang="en-US" sz="2700" b="1" dirty="0">
                <a:solidFill>
                  <a:srgbClr val="0000FF"/>
                </a:solidFill>
                <a:latin typeface="Times New Roman" panose="02020603050405020304" pitchFamily="18" charset="0"/>
                <a:cs typeface="Times New Roman" panose="02020603050405020304" pitchFamily="18" charset="0"/>
              </a:rPr>
              <a:t> </a:t>
            </a:r>
            <a:r>
              <a:rPr lang="en-US" sz="2700" b="1" dirty="0" err="1">
                <a:solidFill>
                  <a:srgbClr val="0000FF"/>
                </a:solidFill>
                <a:latin typeface="Times New Roman" panose="02020603050405020304" pitchFamily="18" charset="0"/>
                <a:cs typeface="Times New Roman" panose="02020603050405020304" pitchFamily="18" charset="0"/>
              </a:rPr>
              <a:t>dựng</a:t>
            </a:r>
            <a:r>
              <a:rPr lang="en-US" sz="2700" b="1" dirty="0">
                <a:solidFill>
                  <a:srgbClr val="0000FF"/>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hệ</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thống</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0000FF"/>
                </a:solidFill>
                <a:latin typeface="Times New Roman" panose="02020603050405020304" pitchFamily="18" charset="0"/>
                <a:cs typeface="Times New Roman" panose="02020603050405020304" pitchFamily="18" charset="0"/>
              </a:rPr>
              <a:t>đo</a:t>
            </a:r>
            <a:r>
              <a:rPr lang="en-US" sz="2700" b="1" dirty="0">
                <a:solidFill>
                  <a:srgbClr val="0000FF"/>
                </a:solidFill>
                <a:latin typeface="Times New Roman" panose="02020603050405020304" pitchFamily="18" charset="0"/>
                <a:cs typeface="Times New Roman" panose="02020603050405020304" pitchFamily="18" charset="0"/>
              </a:rPr>
              <a:t> </a:t>
            </a:r>
            <a:r>
              <a:rPr lang="en-US" sz="2700" b="1" dirty="0" err="1">
                <a:solidFill>
                  <a:srgbClr val="0000FF"/>
                </a:solidFill>
                <a:latin typeface="Times New Roman" panose="02020603050405020304" pitchFamily="18" charset="0"/>
                <a:cs typeface="Times New Roman" panose="02020603050405020304" pitchFamily="18" charset="0"/>
              </a:rPr>
              <a:t>lường</a:t>
            </a:r>
            <a:r>
              <a:rPr lang="en-US" sz="2700" b="1" dirty="0">
                <a:solidFill>
                  <a:srgbClr val="0000FF"/>
                </a:solidFill>
                <a:latin typeface="Times New Roman" panose="02020603050405020304" pitchFamily="18" charset="0"/>
                <a:cs typeface="Times New Roman" panose="02020603050405020304" pitchFamily="18" charset="0"/>
              </a:rPr>
              <a:t> </a:t>
            </a:r>
            <a:r>
              <a:rPr lang="en-US" sz="2700" b="1" dirty="0">
                <a:solidFill>
                  <a:srgbClr val="FF0000"/>
                </a:solidFill>
                <a:latin typeface="Times New Roman" panose="02020603050405020304" pitchFamily="18" charset="0"/>
                <a:cs typeface="Times New Roman" panose="02020603050405020304" pitchFamily="18" charset="0"/>
              </a:rPr>
              <a:t>(</a:t>
            </a:r>
            <a:r>
              <a:rPr lang="en-US" sz="2700" b="1" dirty="0" err="1">
                <a:solidFill>
                  <a:srgbClr val="FF0000"/>
                </a:solidFill>
                <a:latin typeface="Times New Roman" panose="02020603050405020304" pitchFamily="18" charset="0"/>
                <a:cs typeface="Times New Roman" panose="02020603050405020304" pitchFamily="18" charset="0"/>
              </a:rPr>
              <a:t>chỉ</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số</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chỉ</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báo</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kết</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quả</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kết</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nối</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và</a:t>
            </a:r>
            <a:r>
              <a:rPr lang="en-US" sz="2700" b="1" dirty="0">
                <a:solidFill>
                  <a:srgbClr val="FF0000"/>
                </a:solidFill>
                <a:latin typeface="Times New Roman" panose="02020603050405020304" pitchFamily="18" charset="0"/>
                <a:cs typeface="Times New Roman" panose="02020603050405020304" pitchFamily="18" charset="0"/>
              </a:rPr>
              <a:t> PVCĐ </a:t>
            </a:r>
            <a:r>
              <a:rPr lang="en-US" sz="27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a:t>
            </a:r>
            <a:br>
              <a:rPr lang="en-US" sz="27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b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373463" y="762001"/>
            <a:ext cx="4800600" cy="592183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latin typeface="Times New Roman" panose="02020603050405020304" pitchFamily="18" charset="0"/>
                <a:cs typeface="Times New Roman" panose="02020603050405020304" pitchFamily="18" charset="0"/>
              </a:rPr>
              <a:t>đã xây dựng và triển khai hệ thống đo lường, cụ thể:</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Đối với sinh viên: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2017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177/QĐ-ĐHKTKT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02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08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2017 [</a:t>
            </a:r>
            <a:r>
              <a:rPr lang="vi-VN" sz="2400" dirty="0">
                <a:latin typeface="Times New Roman" panose="02020603050405020304" pitchFamily="18" charset="0"/>
                <a:cs typeface="Times New Roman" panose="02020603050405020304" pitchFamily="18" charset="0"/>
              </a:rPr>
              <a:t>H17.1.001]</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Các chỉ số hoạt động này là công cụ đo lường mức độ hoàn thành, cũng như kết quả hoạt động kết nối và phục vụ cộng đồng để xét SV đạt các danh hiệu thi đua nói trên.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Đối với CBNV-GV: Nhà trường cũng ra thông báo về quy đổi giờ tư vấn tuyển sinh sang tiết giảng của giảng viên trong đó quy định quy đổi giờ như sau</a:t>
            </a:r>
            <a:r>
              <a:rPr lang="en-US" sz="2400" dirty="0">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xmlns="" id="{52F4F7F6-D7C8-3D1A-B289-C5D97B4188A0}"/>
              </a:ext>
            </a:extLst>
          </p:cNvPr>
          <p:cNvSpPr/>
          <p:nvPr/>
        </p:nvSpPr>
        <p:spPr>
          <a:xfrm>
            <a:off x="5486400" y="763674"/>
            <a:ext cx="6129495" cy="5625404"/>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en-US" sz="2200" dirty="0" err="1">
                <a:latin typeface="Times New Roman" panose="02020603050405020304" pitchFamily="18" charset="0"/>
                <a:cs typeface="Times New Roman" panose="02020603050405020304" pitchFamily="18" charset="0"/>
              </a:rPr>
              <a:t>Hằng</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phòng </a:t>
            </a:r>
            <a:r>
              <a:rPr lang="en-US" sz="2200" dirty="0">
                <a:latin typeface="Times New Roman" panose="02020603050405020304" pitchFamily="18" charset="0"/>
                <a:cs typeface="Times New Roman" panose="02020603050405020304" pitchFamily="18" charset="0"/>
              </a:rPr>
              <a:t>TTGD&amp;</a:t>
            </a:r>
            <a:r>
              <a:rPr lang="vi-VN" sz="2200" dirty="0">
                <a:latin typeface="Times New Roman" panose="02020603050405020304" pitchFamily="18" charset="0"/>
                <a:cs typeface="Times New Roman" panose="02020603050405020304" pitchFamily="18" charset="0"/>
              </a:rPr>
              <a:t>CTSV, Đoàn Thanh niên, phòng </a:t>
            </a:r>
            <a:r>
              <a:rPr lang="en-US" sz="2200" dirty="0">
                <a:latin typeface="Times New Roman" panose="02020603050405020304" pitchFamily="18" charset="0"/>
                <a:cs typeface="Times New Roman" panose="02020603050405020304" pitchFamily="18" charset="0"/>
              </a:rPr>
              <a:t>QLKH &amp; </a:t>
            </a:r>
            <a:r>
              <a:rPr lang="vi-VN" sz="2200" dirty="0">
                <a:latin typeface="Times New Roman" panose="02020603050405020304" pitchFamily="18" charset="0"/>
                <a:cs typeface="Times New Roman" panose="02020603050405020304" pitchFamily="18" charset="0"/>
              </a:rPr>
              <a:t>HTQT và </a:t>
            </a:r>
            <a:r>
              <a:rPr lang="en-US" sz="2200" dirty="0">
                <a:latin typeface="Times New Roman" panose="02020603050405020304" pitchFamily="18" charset="0"/>
                <a:cs typeface="Times New Roman" panose="02020603050405020304" pitchFamily="18" charset="0"/>
              </a:rPr>
              <a:t>TT.TTTS-HN-TT ban </a:t>
            </a:r>
            <a:r>
              <a:rPr lang="en-US" sz="2200" dirty="0" err="1">
                <a:latin typeface="Times New Roman" panose="02020603050405020304" pitchFamily="18" charset="0"/>
                <a:cs typeface="Times New Roman" panose="02020603050405020304" pitchFamily="18" charset="0"/>
              </a:rPr>
              <a:t>hành</a:t>
            </a:r>
            <a:r>
              <a:rPr lang="vi-VN" sz="2200" dirty="0">
                <a:latin typeface="Times New Roman" panose="02020603050405020304" pitchFamily="18" charset="0"/>
                <a:cs typeface="Times New Roman" panose="02020603050405020304" pitchFamily="18" charset="0"/>
              </a:rPr>
              <a:t>: kế 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PVCĐ</a:t>
            </a:r>
            <a:r>
              <a:rPr lang="vi-VN" sz="2200" dirty="0">
                <a:latin typeface="Times New Roman" panose="02020603050405020304" pitchFamily="18" charset="0"/>
                <a:cs typeface="Times New Roman" panose="02020603050405020304" pitchFamily="18" charset="0"/>
              </a:rPr>
              <a:t> [H21.1.00</a:t>
            </a:r>
            <a:r>
              <a:rPr lang="en-US" sz="2200" dirty="0">
                <a:latin typeface="Times New Roman" panose="02020603050405020304" pitchFamily="18" charset="0"/>
                <a:cs typeface="Times New Roman" panose="02020603050405020304" pitchFamily="18" charset="0"/>
              </a:rPr>
              <a:t>3</a:t>
            </a:r>
            <a:r>
              <a:rPr lang="vi-VN" sz="2200" dirty="0">
                <a:latin typeface="Times New Roman" panose="02020603050405020304" pitchFamily="18" charset="0"/>
                <a:cs typeface="Times New Roman" panose="02020603050405020304" pitchFamily="18" charset="0"/>
              </a:rPr>
              <a:t>], kế hoạch công tác Đoàn và phong trào sinh viên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vi-VN" sz="2200" dirty="0">
                <a:latin typeface="Times New Roman" panose="02020603050405020304" pitchFamily="18" charset="0"/>
                <a:cs typeface="Times New Roman" panose="02020603050405020304" pitchFamily="18" charset="0"/>
              </a:rPr>
              <a:t> [H21</a:t>
            </a:r>
            <a:r>
              <a:rPr lang="en-US" sz="2200" dirty="0">
                <a:latin typeface="Times New Roman" panose="02020603050405020304" pitchFamily="18" charset="0"/>
                <a:cs typeface="Times New Roman" panose="02020603050405020304" pitchFamily="18" charset="0"/>
              </a:rPr>
              <a:t>.2.006</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[H21.2.007]</a:t>
            </a:r>
            <a:r>
              <a:rPr lang="vi-VN" sz="2200" dirty="0">
                <a:latin typeface="Times New Roman" panose="02020603050405020304" pitchFamily="18" charset="0"/>
                <a:cs typeface="Times New Roman" panose="02020603050405020304" pitchFamily="18" charset="0"/>
              </a:rPr>
              <a:t>, kế hoạch khoa học công nghệ và hợp tác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[H08.1.00</a:t>
            </a:r>
            <a:r>
              <a:rPr lang="en-US" sz="2200" dirty="0">
                <a:latin typeface="Times New Roman" panose="02020603050405020304" pitchFamily="18" charset="0"/>
                <a:cs typeface="Times New Roman" panose="02020603050405020304" pitchFamily="18" charset="0"/>
              </a:rPr>
              <a:t>7</a:t>
            </a:r>
            <a:r>
              <a:rPr lang="vi-VN" sz="2200" dirty="0">
                <a:latin typeface="Times New Roman" panose="02020603050405020304" pitchFamily="18" charset="0"/>
                <a:cs typeface="Times New Roman" panose="02020603050405020304" pitchFamily="18" charset="0"/>
              </a:rPr>
              <a:t>] và đề án tuyển sinh [H13.1.001]</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máu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H21.2.002</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hè</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xanh</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H21.2.003</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nguyện</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H21.2.004</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Trong đó có các chỉ báo về số lượng sinh viên tham gia các hoạt động cộng đồng, chỉ báo về khối lượng các hoạt động cộng đồng; chỉ báo về số lượng nghiên cứu chuyển giao công nghệ và chỉ báo về chỉ tiêu tuyển sinh của </a:t>
            </a:r>
            <a:r>
              <a:rPr lang="en-US" sz="2200" dirty="0">
                <a:latin typeface="Times New Roman" panose="02020603050405020304" pitchFamily="18" charset="0"/>
                <a:cs typeface="Times New Roman" panose="02020603050405020304" pitchFamily="18" charset="0"/>
              </a:rPr>
              <a:t>T</a:t>
            </a:r>
            <a:r>
              <a:rPr lang="vi-VN" sz="2200" dirty="0">
                <a:latin typeface="Times New Roman" panose="02020603050405020304" pitchFamily="18" charset="0"/>
                <a:cs typeface="Times New Roman" panose="02020603050405020304" pitchFamily="18" charset="0"/>
              </a:rPr>
              <a:t>rường trong các năm</a:t>
            </a:r>
            <a:r>
              <a:rPr lang="en-US" sz="2200" dirty="0"/>
              <a:t>…</a:t>
            </a:r>
          </a:p>
        </p:txBody>
      </p:sp>
    </p:spTree>
    <p:extLst>
      <p:ext uri="{BB962C8B-B14F-4D97-AF65-F5344CB8AC3E}">
        <p14:creationId xmlns:p14="http://schemas.microsoft.com/office/powerpoint/2010/main" val="4235414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71789" y="74951"/>
            <a:ext cx="1152546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 (21.3). </a:t>
            </a:r>
            <a:r>
              <a:rPr lang="vi-VN"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Có CSDL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về các hoạt động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kế hoạch; các bên tham gia; các đóng góp cho xã hội; các nguồn lực thu nhận được từ các hoạt động dịch vụ và chuyển giao</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xmlns="" id="{52F4F7F6-D7C8-3D1A-B289-C5D97B4188A0}"/>
              </a:ext>
            </a:extLst>
          </p:cNvPr>
          <p:cNvSpPr/>
          <p:nvPr/>
        </p:nvSpPr>
        <p:spPr>
          <a:xfrm>
            <a:off x="542611" y="936172"/>
            <a:ext cx="11354638" cy="2389832"/>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000" dirty="0">
              <a:effectLst/>
              <a:latin typeface="Times New Roman" panose="02020603050405020304" pitchFamily="18" charset="0"/>
              <a:ea typeface="Arial" panose="020B0604020202020204" pitchFamily="34" charset="0"/>
            </a:endParaRPr>
          </a:p>
          <a:p>
            <a:pPr algn="just"/>
            <a:r>
              <a:rPr lang="vi-VN" sz="2000" dirty="0">
                <a:effectLst/>
                <a:latin typeface="Times New Roman" panose="02020603050405020304" pitchFamily="18" charset="0"/>
                <a:ea typeface="Arial" panose="020B0604020202020204" pitchFamily="34" charset="0"/>
              </a:rPr>
              <a:t>Cơ sở dữ liệu về hoạt động kết nối và phục vụ cộng đồng của Nhà trường được lưu trữ đầy đủ thông qua các dạng văn bản được lưu trữ tổng hợp tại phòng Tổ chức hành chính và các đơn vị có liên quan cụ thể: Báo cáo tổng kết năm học </a:t>
            </a:r>
            <a:r>
              <a:rPr lang="en-US" sz="2000" dirty="0">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H01.</a:t>
            </a:r>
            <a:r>
              <a:rPr lang="en-US" sz="2000" dirty="0">
                <a:solidFill>
                  <a:srgbClr val="000000"/>
                </a:solidFill>
                <a:effectLst/>
                <a:latin typeface="Times New Roman" panose="02020603050405020304" pitchFamily="18" charset="0"/>
                <a:ea typeface="Arial" panose="020B0604020202020204" pitchFamily="34" charset="0"/>
              </a:rPr>
              <a:t>2</a:t>
            </a:r>
            <a:r>
              <a:rPr lang="vi-VN" sz="2000" dirty="0">
                <a:solidFill>
                  <a:srgbClr val="000000"/>
                </a:solidFill>
                <a:effectLst/>
                <a:latin typeface="Times New Roman" panose="02020603050405020304" pitchFamily="18" charset="0"/>
                <a:ea typeface="Arial" panose="020B0604020202020204" pitchFamily="34" charset="0"/>
              </a:rPr>
              <a:t>.0</a:t>
            </a:r>
            <a:r>
              <a:rPr lang="en-US" sz="2000" dirty="0">
                <a:solidFill>
                  <a:srgbClr val="000000"/>
                </a:solidFill>
                <a:effectLst/>
                <a:latin typeface="Times New Roman" panose="02020603050405020304" pitchFamily="18" charset="0"/>
                <a:ea typeface="Arial" panose="020B0604020202020204" pitchFamily="34" charset="0"/>
              </a:rPr>
              <a:t>01]</a:t>
            </a:r>
            <a:r>
              <a:rPr lang="vi-VN" sz="2000" dirty="0">
                <a:effectLst/>
                <a:latin typeface="Times New Roman" panose="02020603050405020304" pitchFamily="18" charset="0"/>
                <a:ea typeface="Arial" panose="020B0604020202020204" pitchFamily="34" charset="0"/>
              </a:rPr>
              <a:t>, số lượng sinh viên ra trường các năm</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số</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lượng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sinh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viên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khóa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đào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tạo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ngắn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hạn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được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trữ</a:t>
            </a:r>
            <a:r>
              <a:rPr lang="vi-VN" sz="2000" dirty="0">
                <a:effectLst/>
                <a:latin typeface="Times New Roman" panose="02020603050405020304" pitchFamily="18" charset="0"/>
                <a:ea typeface="Arial" panose="020B0604020202020204" pitchFamily="34" charset="0"/>
              </a:rPr>
              <a:t> tại phòng </a:t>
            </a:r>
            <a:r>
              <a:rPr lang="en-US" sz="2000" dirty="0">
                <a:effectLst/>
                <a:latin typeface="Times New Roman" panose="02020603050405020304" pitchFamily="18" charset="0"/>
                <a:ea typeface="Arial" panose="020B0604020202020204" pitchFamily="34" charset="0"/>
              </a:rPr>
              <a:t>Q</a:t>
            </a:r>
            <a:r>
              <a:rPr lang="vi-VN" sz="2000" dirty="0">
                <a:effectLst/>
                <a:latin typeface="Times New Roman" panose="02020603050405020304" pitchFamily="18" charset="0"/>
                <a:ea typeface="Arial" panose="020B0604020202020204" pitchFamily="34" charset="0"/>
              </a:rPr>
              <a:t>uản lý </a:t>
            </a:r>
            <a:r>
              <a:rPr lang="en-US" sz="2000" dirty="0">
                <a:effectLst/>
                <a:latin typeface="Times New Roman" panose="02020603050405020304" pitchFamily="18" charset="0"/>
                <a:ea typeface="Arial" panose="020B0604020202020204" pitchFamily="34" charset="0"/>
              </a:rPr>
              <a:t>Đ</a:t>
            </a:r>
            <a:r>
              <a:rPr lang="vi-VN" sz="2000" dirty="0">
                <a:effectLst/>
                <a:latin typeface="Times New Roman" panose="02020603050405020304" pitchFamily="18" charset="0"/>
                <a:ea typeface="Arial" panose="020B0604020202020204" pitchFamily="34" charset="0"/>
              </a:rPr>
              <a:t>ào tạ</a:t>
            </a:r>
            <a:r>
              <a:rPr lang="en-US" sz="2000" dirty="0">
                <a:effectLst/>
                <a:latin typeface="Times New Roman" panose="02020603050405020304" pitchFamily="18" charset="0"/>
                <a:ea typeface="Arial" panose="020B0604020202020204" pitchFamily="34" charset="0"/>
              </a:rPr>
              <a:t>o [</a:t>
            </a:r>
            <a:r>
              <a:rPr lang="vi-VN" sz="2000" dirty="0">
                <a:solidFill>
                  <a:srgbClr val="000000"/>
                </a:solidFill>
                <a:effectLst/>
                <a:latin typeface="Times New Roman" panose="02020603050405020304" pitchFamily="18" charset="0"/>
                <a:ea typeface="Arial" panose="020B0604020202020204" pitchFamily="34" charset="0"/>
              </a:rPr>
              <a:t>H22.3.003</a:t>
            </a:r>
            <a:r>
              <a:rPr lang="en-US" sz="2000" dirty="0">
                <a:solidFill>
                  <a:srgbClr val="000000"/>
                </a:solidFill>
                <a:effectLst/>
                <a:latin typeface="Times New Roman" panose="02020603050405020304" pitchFamily="18" charset="0"/>
                <a:ea typeface="Arial" panose="020B0604020202020204" pitchFamily="34" charset="0"/>
              </a:rPr>
              <a:t>], [</a:t>
            </a:r>
            <a:r>
              <a:rPr lang="vi-VN" sz="2000" dirty="0">
                <a:solidFill>
                  <a:srgbClr val="000000"/>
                </a:solidFill>
                <a:effectLst/>
                <a:latin typeface="Times New Roman" panose="02020603050405020304" pitchFamily="18" charset="0"/>
                <a:ea typeface="Arial" panose="020B0604020202020204" pitchFamily="34" charset="0"/>
              </a:rPr>
              <a:t>H21.1.00</a:t>
            </a:r>
            <a:r>
              <a:rPr lang="en-US" sz="2000" dirty="0">
                <a:solidFill>
                  <a:srgbClr val="000000"/>
                </a:solidFill>
                <a:effectLst/>
                <a:latin typeface="Times New Roman" panose="02020603050405020304" pitchFamily="18" charset="0"/>
                <a:ea typeface="Arial" panose="020B0604020202020204" pitchFamily="34" charset="0"/>
              </a:rPr>
              <a:t>4</a:t>
            </a:r>
            <a:r>
              <a:rPr lang="en-US" sz="2000" dirty="0">
                <a:effectLst/>
                <a:latin typeface="Times New Roman" panose="02020603050405020304" pitchFamily="18" charset="0"/>
                <a:ea typeface="Arial" panose="020B0604020202020204" pitchFamily="34" charset="0"/>
              </a:rPr>
              <a:t>].</a:t>
            </a:r>
            <a:r>
              <a:rPr lang="en-US" sz="2000" b="1"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đề</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tài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công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nghiên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cứu</a:t>
            </a:r>
            <a:r>
              <a:rPr lang="en-US" sz="2000" dirty="0">
                <a:effectLst/>
                <a:latin typeface="Times New Roman" panose="02020603050405020304" pitchFamily="18" charset="0"/>
                <a:ea typeface="Arial" panose="020B0604020202020204" pitchFamily="34" charset="0"/>
              </a:rPr>
              <a:t> khoa </a:t>
            </a:r>
            <a:r>
              <a:rPr lang="en-US" sz="2000" dirty="0" err="1">
                <a:effectLst/>
                <a:latin typeface="Times New Roman" panose="02020603050405020304" pitchFamily="18" charset="0"/>
                <a:ea typeface="Arial" panose="020B0604020202020204" pitchFamily="34" charset="0"/>
              </a:rPr>
              <a:t>học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được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trữ</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tại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phòng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Quản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lý</a:t>
            </a:r>
            <a:r>
              <a:rPr lang="en-US" sz="2000" dirty="0">
                <a:effectLst/>
                <a:latin typeface="Times New Roman" panose="02020603050405020304" pitchFamily="18" charset="0"/>
                <a:ea typeface="Arial" panose="020B0604020202020204" pitchFamily="34" charset="0"/>
              </a:rPr>
              <a:t> khoa </a:t>
            </a:r>
            <a:r>
              <a:rPr lang="en-US" sz="2000" dirty="0" err="1">
                <a:effectLst/>
                <a:latin typeface="Times New Roman" panose="02020603050405020304" pitchFamily="18" charset="0"/>
                <a:ea typeface="Arial" panose="020B0604020202020204" pitchFamily="34" charset="0"/>
              </a:rPr>
              <a:t>học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Hợp</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quốc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tế</a:t>
            </a:r>
            <a:r>
              <a:rPr lang="en-US" sz="2000" dirty="0">
                <a:effectLst/>
                <a:latin typeface="Times New Roman" panose="02020603050405020304" pitchFamily="18" charset="0"/>
                <a:ea typeface="Arial" panose="020B0604020202020204" pitchFamily="34" charset="0"/>
              </a:rPr>
              <a:t> [</a:t>
            </a:r>
            <a:r>
              <a:rPr lang="vi-VN" sz="2000" dirty="0">
                <a:solidFill>
                  <a:srgbClr val="000000"/>
                </a:solidFill>
                <a:effectLst/>
                <a:latin typeface="Times New Roman" panose="02020603050405020304" pitchFamily="18" charset="0"/>
                <a:ea typeface="Arial" panose="020B0604020202020204" pitchFamily="34" charset="0"/>
              </a:rPr>
              <a:t>H08.</a:t>
            </a:r>
            <a:r>
              <a:rPr lang="en-US" sz="2000" dirty="0">
                <a:solidFill>
                  <a:srgbClr val="000000"/>
                </a:solidFill>
                <a:effectLst/>
                <a:latin typeface="Times New Roman" panose="02020603050405020304" pitchFamily="18" charset="0"/>
                <a:ea typeface="Arial" panose="020B0604020202020204" pitchFamily="34" charset="0"/>
              </a:rPr>
              <a:t>3</a:t>
            </a:r>
            <a:r>
              <a:rPr lang="vi-VN" sz="2000" dirty="0">
                <a:solidFill>
                  <a:srgbClr val="000000"/>
                </a:solidFill>
                <a:effectLst/>
                <a:latin typeface="Times New Roman" panose="02020603050405020304" pitchFamily="18" charset="0"/>
                <a:ea typeface="Arial" panose="020B0604020202020204" pitchFamily="34" charset="0"/>
              </a:rPr>
              <a:t>.0</a:t>
            </a:r>
            <a:r>
              <a:rPr lang="en-US" sz="2000" dirty="0">
                <a:solidFill>
                  <a:srgbClr val="000000"/>
                </a:solidFill>
                <a:effectLst/>
                <a:latin typeface="Times New Roman" panose="02020603050405020304" pitchFamily="18" charset="0"/>
                <a:ea typeface="Arial" panose="020B0604020202020204" pitchFamily="34" charset="0"/>
              </a:rPr>
              <a:t>0</a:t>
            </a:r>
            <a:r>
              <a:rPr lang="vi-VN" sz="2000" dirty="0">
                <a:solidFill>
                  <a:srgbClr val="000000"/>
                </a:solidFill>
                <a:effectLst/>
                <a:latin typeface="Times New Roman" panose="02020603050405020304" pitchFamily="18" charset="0"/>
                <a:ea typeface="Arial" panose="020B0604020202020204" pitchFamily="34" charset="0"/>
              </a:rPr>
              <a:t>3</a:t>
            </a:r>
            <a:r>
              <a:rPr lang="en-US" sz="2000" dirty="0">
                <a:solidFill>
                  <a:srgbClr val="000000"/>
                </a:solidFill>
                <a:effectLst/>
                <a:latin typeface="Times New Roman" panose="02020603050405020304" pitchFamily="18" charset="0"/>
                <a:ea typeface="Arial" panose="020B0604020202020204" pitchFamily="34" charset="0"/>
              </a:rPr>
              <a:t>],</a:t>
            </a:r>
            <a:r>
              <a:rPr lang="en-US" sz="2000" dirty="0">
                <a:effectLst/>
                <a:latin typeface="Times New Roman" panose="02020603050405020304" pitchFamily="18" charset="0"/>
                <a:ea typeface="Arial" panose="020B0604020202020204" pitchFamily="34" charset="0"/>
              </a:rPr>
              <a:t> [</a:t>
            </a:r>
            <a:r>
              <a:rPr lang="en-US" sz="2000" dirty="0">
                <a:solidFill>
                  <a:srgbClr val="000000"/>
                </a:solidFill>
                <a:effectLst/>
                <a:latin typeface="Times New Roman" panose="02020603050405020304" pitchFamily="18" charset="0"/>
                <a:ea typeface="Arial" panose="020B0604020202020204" pitchFamily="34" charset="0"/>
              </a:rPr>
              <a:t>H18.2.003</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Phòng</a:t>
            </a:r>
            <a:r>
              <a:rPr lang="en-US" sz="2000" dirty="0">
                <a:effectLst/>
                <a:latin typeface="Times New Roman" panose="02020603050405020304" pitchFamily="18" charset="0"/>
                <a:ea typeface="Arial" panose="020B0604020202020204" pitchFamily="34" charset="0"/>
              </a:rPr>
              <a:t> Thanh </a:t>
            </a:r>
            <a:r>
              <a:rPr lang="en-US" sz="2000" dirty="0" err="1">
                <a:effectLst/>
                <a:latin typeface="Times New Roman" panose="02020603050405020304" pitchFamily="18" charset="0"/>
                <a:ea typeface="Arial" panose="020B0604020202020204" pitchFamily="34" charset="0"/>
              </a:rPr>
              <a:t>tra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giáo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dục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công tác sinh viên kết hợp Đoàn thanh niên phụ trách triển khai và giám sát đánh giá các hoạt động kết nối và phục vụ cộng đồng của SV được lưu trữ tại Văn phòng Đoàn thanh niên </a:t>
            </a:r>
            <a:r>
              <a:rPr lang="en-US" sz="2000" dirty="0">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H21.3.00</a:t>
            </a:r>
            <a:r>
              <a:rPr lang="en-US" sz="2000" dirty="0">
                <a:solidFill>
                  <a:srgbClr val="000000"/>
                </a:solidFill>
                <a:effectLst/>
                <a:latin typeface="Times New Roman" panose="02020603050405020304" pitchFamily="18" charset="0"/>
                <a:ea typeface="Arial" panose="020B0604020202020204" pitchFamily="34" charset="0"/>
              </a:rPr>
              <a:t>2</a:t>
            </a:r>
            <a:r>
              <a:rPr lang="en-US" sz="2000" dirty="0">
                <a:effectLst/>
                <a:latin typeface="Times New Roman" panose="02020603050405020304" pitchFamily="18" charset="0"/>
                <a:ea typeface="Arial" panose="020B0604020202020204" pitchFamily="34" charset="0"/>
              </a:rPr>
              <a:t>]</a:t>
            </a:r>
          </a:p>
          <a:p>
            <a:pPr algn="just"/>
            <a:endParaRPr lang="en-US" sz="2000" dirty="0"/>
          </a:p>
        </p:txBody>
      </p:sp>
      <p:sp>
        <p:nvSpPr>
          <p:cNvPr id="6" name="Rectangle 5">
            <a:extLst>
              <a:ext uri="{FF2B5EF4-FFF2-40B4-BE49-F238E27FC236}">
                <a16:creationId xmlns:a16="http://schemas.microsoft.com/office/drawing/2014/main" xmlns="" id="{69926AD7-A7B5-759F-EA7D-155D548E30F8}"/>
              </a:ext>
            </a:extLst>
          </p:cNvPr>
          <p:cNvSpPr/>
          <p:nvPr/>
        </p:nvSpPr>
        <p:spPr>
          <a:xfrm>
            <a:off x="552239" y="3637078"/>
            <a:ext cx="11345009" cy="2663238"/>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R="1270" algn="just">
              <a:lnSpc>
                <a:spcPct val="150000"/>
              </a:lnSpc>
            </a:pPr>
            <a:r>
              <a:rPr lang="vi-VN" sz="2000" dirty="0">
                <a:effectLst/>
                <a:latin typeface="Times New Roman" panose="02020603050405020304" pitchFamily="18" charset="0"/>
                <a:ea typeface="Times New Roman" panose="02020603050405020304" pitchFamily="18" charset="0"/>
              </a:rPr>
              <a:t>5 năm triển khai hoạt động </a:t>
            </a:r>
            <a:r>
              <a:rPr lang="vi-VN" sz="2000" dirty="0">
                <a:effectLst/>
                <a:latin typeface="Times New Roman" panose="02020603050405020304" pitchFamily="18" charset="0"/>
                <a:ea typeface="Arial" panose="020B0604020202020204" pitchFamily="34" charset="0"/>
              </a:rPr>
              <a:t>kết nối và phục vụ cộng đồng</a:t>
            </a:r>
            <a:r>
              <a:rPr lang="vi-VN"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Arial" panose="020B0604020202020204" pitchFamily="34" charset="0"/>
              </a:rPr>
              <a:t>N</a:t>
            </a:r>
            <a:r>
              <a:rPr lang="vi-VN" sz="2000" dirty="0">
                <a:effectLst/>
                <a:latin typeface="Times New Roman" panose="02020603050405020304" pitchFamily="18" charset="0"/>
                <a:ea typeface="Arial" panose="020B0604020202020204" pitchFamily="34" charset="0"/>
              </a:rPr>
              <a:t>hà trường</a:t>
            </a:r>
            <a:r>
              <a:rPr lang="vi-VN" sz="2000" dirty="0">
                <a:effectLst/>
                <a:latin typeface="Times New Roman" panose="02020603050405020304" pitchFamily="18" charset="0"/>
                <a:ea typeface="Times New Roman" panose="02020603050405020304" pitchFamily="18" charset="0"/>
              </a:rPr>
              <a:t> đã đạt nhiều kết quả đáng ghi nhận:</a:t>
            </a:r>
            <a:endParaRPr lang="en-US" sz="2000" dirty="0">
              <a:effectLst/>
              <a:latin typeface="Arial" panose="020B0604020202020204" pitchFamily="34" charset="0"/>
              <a:ea typeface="Arial" panose="020B0604020202020204" pitchFamily="34" charset="0"/>
            </a:endParaRPr>
          </a:p>
          <a:p>
            <a:r>
              <a:rPr lang="en-US" sz="2000" dirty="0">
                <a:effectLst/>
                <a:latin typeface="Times New Roman" panose="02020603050405020304" pitchFamily="18" charset="0"/>
                <a:ea typeface="Times New Roman" panose="02020603050405020304" pitchFamily="18" charset="0"/>
              </a:rPr>
              <a:t>H</a:t>
            </a:r>
            <a:r>
              <a:rPr lang="vi-VN" sz="2000" dirty="0">
                <a:effectLst/>
                <a:latin typeface="Times New Roman" panose="02020603050405020304" pitchFamily="18" charset="0"/>
                <a:ea typeface="Times New Roman" panose="02020603050405020304" pitchFamily="18" charset="0"/>
              </a:rPr>
              <a:t>oạt động phục vụ cộng đồng nổi bật nhất của </a:t>
            </a:r>
            <a:r>
              <a:rPr lang="en-US" sz="2000" dirty="0">
                <a:effectLst/>
                <a:latin typeface="Times New Roman" panose="02020603050405020304" pitchFamily="18" charset="0"/>
                <a:ea typeface="Times New Roman" panose="02020603050405020304" pitchFamily="18" charset="0"/>
              </a:rPr>
              <a:t>N</a:t>
            </a:r>
            <a:r>
              <a:rPr lang="vi-VN" sz="2000" dirty="0">
                <a:effectLst/>
                <a:latin typeface="Times New Roman" panose="02020603050405020304" pitchFamily="18" charset="0"/>
                <a:ea typeface="Times New Roman" panose="02020603050405020304" pitchFamily="18" charset="0"/>
              </a:rPr>
              <a:t>hà trường là hoạt động tình nguyện, điều này thể hiện ở sự đa dạng loại hình như: mùa hè xanh, hiến máu nhân đạo, tiếp sức mùa thi, xuân tình nguyện, ủng hộ đồ</a:t>
            </a:r>
            <a:r>
              <a:rPr lang="en-US" sz="2000" dirty="0" err="1">
                <a:effectLst/>
                <a:latin typeface="Times New Roman" panose="02020603050405020304" pitchFamily="18" charset="0"/>
                <a:ea typeface="Times New Roman" panose="02020603050405020304" pitchFamily="18" charset="0"/>
              </a:rPr>
              <a:t>ngf</a:t>
            </a:r>
            <a:r>
              <a:rPr lang="en-US" sz="2000" dirty="0">
                <a:effectLst/>
                <a:latin typeface="Times New Roman" panose="02020603050405020304" pitchFamily="18" charset="0"/>
                <a:ea typeface="Times New Roman" panose="02020603050405020304" pitchFamily="18" charset="0"/>
              </a:rPr>
              <a:t> …</a:t>
            </a:r>
            <a:r>
              <a:rPr lang="vi-VN"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vi-VN" sz="2000" dirty="0">
                <a:effectLst/>
                <a:latin typeface="Times New Roman" panose="02020603050405020304" pitchFamily="18" charset="0"/>
                <a:ea typeface="Times New Roman" panose="02020603050405020304" pitchFamily="18" charset="0"/>
              </a:rPr>
              <a:t>Hoạt động kết nối và phục vụ cộng đồng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vi-VN" sz="2000" dirty="0">
                <a:effectLst/>
                <a:latin typeface="Times New Roman" panose="02020603050405020304" pitchFamily="18" charset="0"/>
                <a:ea typeface="Times New Roman" panose="02020603050405020304" pitchFamily="18" charset="0"/>
              </a:rPr>
              <a:t> giai đoạn 2013-2020 đã đóng góp một phần vào sự phát triển của xã hội: Hiến máu nhân đạo đóng góp được hơn 1200 đơn vị máu</a:t>
            </a:r>
            <a:r>
              <a:rPr lang="vi-VN" sz="2000" dirty="0">
                <a:solidFill>
                  <a:srgbClr val="000000"/>
                </a:solidFill>
                <a:effectLst/>
                <a:latin typeface="Times New Roman" panose="02020603050405020304" pitchFamily="18" charset="0"/>
                <a:ea typeface="Arial" panose="020B0604020202020204" pitchFamily="34" charset="0"/>
              </a:rPr>
              <a:t>, </a:t>
            </a:r>
            <a:r>
              <a:rPr lang="en-US" sz="2000" dirty="0">
                <a:solidFill>
                  <a:srgbClr val="000000"/>
                </a:solidFill>
                <a:effectLst/>
                <a:latin typeface="Times New Roman" panose="02020603050405020304" pitchFamily="18" charset="0"/>
                <a:ea typeface="Arial" panose="020B0604020202020204" pitchFamily="34" charset="0"/>
              </a:rPr>
              <a:t>n</a:t>
            </a:r>
            <a:r>
              <a:rPr lang="vi-VN" sz="2000" dirty="0">
                <a:solidFill>
                  <a:srgbClr val="000000"/>
                </a:solidFill>
                <a:effectLst/>
                <a:latin typeface="Times New Roman" panose="02020603050405020304" pitchFamily="18" charset="0"/>
                <a:ea typeface="Arial" panose="020B0604020202020204" pitchFamily="34" charset="0"/>
              </a:rPr>
              <a:t>ộp tiền ủng hộ lũ lụt đồng bào các tỉnh </a:t>
            </a:r>
            <a:r>
              <a:rPr lang="en-US" sz="2000" dirty="0">
                <a:solidFill>
                  <a:srgbClr val="000000"/>
                </a:solidFill>
                <a:effectLst/>
                <a:latin typeface="Times New Roman" panose="02020603050405020304" pitchFamily="18" charset="0"/>
                <a:ea typeface="Arial" panose="020B0604020202020204" pitchFamily="34" charset="0"/>
              </a:rPr>
              <a:t>m</a:t>
            </a:r>
            <a:r>
              <a:rPr lang="vi-VN" sz="2000" dirty="0">
                <a:solidFill>
                  <a:srgbClr val="000000"/>
                </a:solidFill>
                <a:effectLst/>
                <a:latin typeface="Times New Roman" panose="02020603050405020304" pitchFamily="18" charset="0"/>
                <a:ea typeface="Arial" panose="020B0604020202020204" pitchFamily="34" charset="0"/>
              </a:rPr>
              <a:t>iền </a:t>
            </a:r>
            <a:r>
              <a:rPr lang="en-US" sz="2000" dirty="0">
                <a:solidFill>
                  <a:srgbClr val="000000"/>
                </a:solidFill>
                <a:effectLst/>
                <a:latin typeface="Times New Roman" panose="02020603050405020304" pitchFamily="18" charset="0"/>
                <a:ea typeface="Arial" panose="020B0604020202020204" pitchFamily="34" charset="0"/>
              </a:rPr>
              <a:t>T</a:t>
            </a:r>
            <a:r>
              <a:rPr lang="vi-VN" sz="2000" dirty="0">
                <a:solidFill>
                  <a:srgbClr val="000000"/>
                </a:solidFill>
                <a:effectLst/>
                <a:latin typeface="Times New Roman" panose="02020603050405020304" pitchFamily="18" charset="0"/>
                <a:ea typeface="Arial" panose="020B0604020202020204" pitchFamily="34" charset="0"/>
              </a:rPr>
              <a:t>rung 10.300.00 vnđ (2017-2018), đóng góp kinh phí hỗ trợ công tác an sinh xã hội Tết Kỷ Hợi trên địa bàn </a:t>
            </a:r>
            <a:r>
              <a:rPr lang="en-US" sz="2000" dirty="0" err="1">
                <a:solidFill>
                  <a:srgbClr val="000000"/>
                </a:solidFill>
                <a:effectLst/>
                <a:latin typeface="Times New Roman" panose="02020603050405020304" pitchFamily="18" charset="0"/>
                <a:ea typeface="Arial" panose="020B0604020202020204" pitchFamily="34" charset="0"/>
              </a:rPr>
              <a:t>tỉnh</a:t>
            </a:r>
            <a:r>
              <a:rPr lang="en-US" sz="2000" dirty="0">
                <a:solidFill>
                  <a:srgbClr val="000000"/>
                </a:solidFill>
                <a:effectLst/>
                <a:latin typeface="Times New Roman" panose="02020603050405020304" pitchFamily="18" charset="0"/>
                <a:ea typeface="Arial" panose="020B0604020202020204" pitchFamily="34" charset="0"/>
              </a:rPr>
              <a:t> </a:t>
            </a:r>
            <a:r>
              <a:rPr lang="vi-VN" sz="2000" dirty="0">
                <a:solidFill>
                  <a:srgbClr val="000000"/>
                </a:solidFill>
                <a:effectLst/>
                <a:latin typeface="Times New Roman" panose="02020603050405020304" pitchFamily="18" charset="0"/>
                <a:ea typeface="Arial" panose="020B0604020202020204" pitchFamily="34" charset="0"/>
              </a:rPr>
              <a:t>số tiền 2.000.000vnđ (2019-2020)…</a:t>
            </a:r>
            <a:endParaRPr lang="en-US" sz="2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507660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(21.3).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thực hiện giám sát việc triển khai các hoạt động kết nối và cung cấp các dịch vụ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a:t>
            </a:r>
            <a:endParaRPr lang="en-US" sz="2700" b="1" dirty="0">
              <a:solidFill>
                <a:srgbClr val="FF0000"/>
              </a:solidFill>
              <a:latin typeface="Arial Narrow" panose="020B0606020202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514141" y="1031393"/>
            <a:ext cx="11162044" cy="534931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dirty="0">
                <a:effectLst/>
                <a:latin typeface="Times New Roman" panose="02020603050405020304" pitchFamily="18" charset="0"/>
                <a:ea typeface="Times New Roman" panose="02020603050405020304" pitchFamily="18" charset="0"/>
              </a:rPr>
              <a:t>Công tác giám sát hoạt động </a:t>
            </a:r>
            <a:r>
              <a:rPr lang="vi-VN" sz="2400" dirty="0">
                <a:effectLst/>
                <a:latin typeface="Times New Roman" panose="02020603050405020304" pitchFamily="18" charset="0"/>
                <a:ea typeface="Arial" panose="020B0604020202020204" pitchFamily="34" charset="0"/>
              </a:rPr>
              <a:t>kết nối và phục vụ cộng đồng</a:t>
            </a:r>
            <a:r>
              <a:rPr lang="vi-VN" sz="2400" dirty="0">
                <a:effectLst/>
                <a:latin typeface="Times New Roman" panose="02020603050405020304" pitchFamily="18" charset="0"/>
                <a:ea typeface="Times New Roman" panose="02020603050405020304" pitchFamily="18" charset="0"/>
              </a:rPr>
              <a:t> được thực hiện theo chức năng và nhiệm vụ của từng đơn vị có liên quan</a:t>
            </a:r>
            <a:r>
              <a:rPr lang="en-US" sz="2400" dirty="0">
                <a:effectLst/>
                <a:latin typeface="Times New Roman" panose="02020603050405020304" pitchFamily="18" charset="0"/>
                <a:ea typeface="Times New Roman" panose="02020603050405020304" pitchFamily="18" charset="0"/>
              </a:rPr>
              <a:t> [H02.1.004]</a:t>
            </a:r>
            <a:r>
              <a:rPr lang="vi-VN" sz="2400" dirty="0">
                <a:effectLst/>
                <a:latin typeface="Times New Roman" panose="02020603050405020304" pitchFamily="18" charset="0"/>
                <a:ea typeface="Times New Roman" panose="02020603050405020304" pitchFamily="18" charset="0"/>
              </a:rPr>
              <a:t>. Phòng TTGD&amp;CTSV phối hợp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vi-VN" sz="2400" dirty="0">
                <a:effectLst/>
                <a:latin typeface="Times New Roman" panose="02020603050405020304" pitchFamily="18" charset="0"/>
                <a:ea typeface="Times New Roman" panose="02020603050405020304" pitchFamily="18" charset="0"/>
              </a:rPr>
              <a:t> Đoàn thanh niên giám sát hoạt động tình nguyện. Phòng </a:t>
            </a:r>
            <a:r>
              <a:rPr lang="en-US" sz="2400" dirty="0">
                <a:effectLst/>
                <a:latin typeface="Times New Roman" panose="02020603050405020304" pitchFamily="18" charset="0"/>
                <a:ea typeface="Times New Roman" panose="02020603050405020304" pitchFamily="18" charset="0"/>
              </a:rPr>
              <a:t>NCKH &amp; HTQT </a:t>
            </a:r>
            <a:r>
              <a:rPr lang="vi-VN" sz="2400" dirty="0">
                <a:effectLst/>
                <a:latin typeface="Times New Roman" panose="02020603050405020304" pitchFamily="18" charset="0"/>
                <a:ea typeface="Times New Roman" panose="02020603050405020304" pitchFamily="18" charset="0"/>
              </a:rPr>
              <a:t>giám sát hoạt động chuyển giao công nghệ, tư vấn các đề tài khoa học cho xã hội; hoạt động giao lưu văn hóa, tổ chức các hội thảo quốc tế. Phòng Truyền thông - Tuyển sinh giám sát hoạt động tư vấn hướng nghiệp. </a:t>
            </a:r>
            <a:r>
              <a:rPr lang="en-US" sz="2400" dirty="0" err="1">
                <a:effectLst/>
                <a:latin typeface="Times New Roman" panose="02020603050405020304" pitchFamily="18" charset="0"/>
                <a:ea typeface="Times New Roman" panose="02020603050405020304" pitchFamily="18" charset="0"/>
              </a:rPr>
              <a:t>Phòng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lý</a:t>
            </a:r>
            <a:r>
              <a:rPr lang="en-US" sz="2400" dirty="0">
                <a:effectLst/>
                <a:latin typeface="Times New Roman" panose="02020603050405020304" pitchFamily="18" charset="0"/>
                <a:ea typeface="Times New Roman" panose="02020603050405020304" pitchFamily="18" charset="0"/>
              </a:rPr>
              <a:t> Đ</a:t>
            </a:r>
            <a:r>
              <a:rPr lang="vi-VN" sz="2400" dirty="0">
                <a:effectLst/>
                <a:latin typeface="Times New Roman" panose="02020603050405020304" pitchFamily="18" charset="0"/>
                <a:ea typeface="Times New Roman" panose="02020603050405020304" pitchFamily="18" charset="0"/>
              </a:rPr>
              <a:t>ào tạo giám sát hoạt động giảng dạy các khóa đào tạo ngắn hạn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cứu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bộ</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khoa </a:t>
            </a:r>
            <a:r>
              <a:rPr lang="en-US" sz="2400" dirty="0" err="1">
                <a:effectLst/>
                <a:latin typeface="Times New Roman" panose="02020603050405020304" pitchFamily="18" charset="0"/>
                <a:ea typeface="Times New Roman" panose="02020603050405020304" pitchFamily="18" charset="0"/>
              </a:rPr>
              <a:t>chuyên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hỗ</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a:t>
            </a:r>
            <a:r>
              <a:rPr lang="vi-VN" sz="2400" dirty="0">
                <a:solidFill>
                  <a:srgbClr val="000000"/>
                </a:solidFill>
                <a:effectLst/>
                <a:latin typeface="Times New Roman" panose="02020603050405020304" pitchFamily="18" charset="0"/>
                <a:ea typeface="Arial" panose="020B0604020202020204" pitchFamily="34" charset="0"/>
              </a:rPr>
              <a:t>H21.1.00</a:t>
            </a:r>
            <a:r>
              <a:rPr lang="en-US" sz="2400" dirty="0">
                <a:solidFill>
                  <a:srgbClr val="000000"/>
                </a:solidFill>
                <a:effectLst/>
                <a:latin typeface="Times New Roman" panose="02020603050405020304" pitchFamily="18" charset="0"/>
                <a:ea typeface="Arial" panose="020B0604020202020204" pitchFamily="34" charset="0"/>
              </a:rPr>
              <a:t>1].</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625099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432078" y="0"/>
            <a:ext cx="11133575"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4 (21.3).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Triển khai đánh giá hiệu quả hoạt động kết nối và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PVCĐ </a:t>
            </a:r>
            <a:r>
              <a:rPr lang="vi-VN"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để tăng trách nhiệm đối với xã hội</a:t>
            </a:r>
            <a:endParaRPr lang="en-US" sz="2700" b="1" dirty="0">
              <a:solidFill>
                <a:srgbClr val="FF0000"/>
              </a:solidFill>
              <a:latin typeface="Arial Narrow" panose="020B0606020202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432078" y="960754"/>
            <a:ext cx="11213962" cy="4746709"/>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n-US" sz="2400" dirty="0">
                <a:effectLst/>
                <a:latin typeface="Times New Roman" panose="02020603050405020304" pitchFamily="18" charset="0"/>
                <a:ea typeface="Arial" panose="020B0604020202020204" pitchFamily="34" charset="0"/>
              </a:rPr>
              <a:t>N</a:t>
            </a:r>
            <a:r>
              <a:rPr lang="vi-VN" sz="2400" dirty="0">
                <a:effectLst/>
                <a:latin typeface="Times New Roman" panose="02020603050405020304" pitchFamily="18" charset="0"/>
                <a:ea typeface="Arial" panose="020B0604020202020204" pitchFamily="34" charset="0"/>
              </a:rPr>
              <a:t>hà trường thực hiện tổ chức đánh giá hiệu quả hoạt động kết nối và phục vụ cộng đồng để có kế hoạch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rà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soát</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 cải tiến nhằm đáp ứng nhu cầu cũng như sự hài lòng của các bên liên quan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Việc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đánh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giá</a:t>
            </a:r>
            <a:r>
              <a:rPr lang="vi-VN" sz="2400" dirty="0">
                <a:effectLst/>
                <a:latin typeface="Times New Roman" panose="02020603050405020304" pitchFamily="18" charset="0"/>
                <a:ea typeface="Times New Roman" panose="02020603050405020304" pitchFamily="18" charset="0"/>
              </a:rPr>
              <a:t> thôn</a:t>
            </a:r>
            <a:r>
              <a:rPr lang="en-US" sz="2400" dirty="0">
                <a:effectLst/>
                <a:latin typeface="Times New Roman" panose="02020603050405020304" pitchFamily="18" charset="0"/>
                <a:ea typeface="Times New Roman" panose="02020603050405020304" pitchFamily="18" charset="0"/>
              </a:rPr>
              <a:t>g </a:t>
            </a:r>
            <a:r>
              <a:rPr lang="vi-VN" sz="2400" dirty="0">
                <a:effectLst/>
                <a:latin typeface="Times New Roman" panose="02020603050405020304" pitchFamily="18" charset="0"/>
                <a:ea typeface="Times New Roman" panose="02020603050405020304" pitchFamily="18" charset="0"/>
              </a:rPr>
              <a:t>qua 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buổi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giao</a:t>
            </a:r>
            <a:r>
              <a:rPr lang="en-US" sz="2400" dirty="0">
                <a:effectLst/>
                <a:latin typeface="Times New Roman" panose="02020603050405020304" pitchFamily="18" charset="0"/>
                <a:ea typeface="Times New Roman" panose="02020603050405020304" pitchFamily="18" charset="0"/>
              </a:rPr>
              <a:t> ban, </a:t>
            </a:r>
            <a:r>
              <a:rPr lang="en-US" sz="2400" dirty="0" err="1">
                <a:effectLst/>
                <a:latin typeface="Times New Roman" panose="02020603050405020304" pitchFamily="18" charset="0"/>
                <a:ea typeface="Times New Roman" panose="02020603050405020304" pitchFamily="18" charset="0"/>
              </a:rPr>
              <a:t>tổng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PVCĐ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nhằm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lòng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a:t>
            </a:r>
            <a:r>
              <a:rPr lang="vi-VN" sz="2400" dirty="0">
                <a:effectLst/>
                <a:latin typeface="Times New Roman" panose="02020603050405020304" pitchFamily="18" charset="0"/>
                <a:ea typeface="Times New Roman" panose="02020603050405020304" pitchFamily="18" charset="0"/>
              </a:rPr>
              <a:t> BGH nhận xét hiệu quả của từng mảng công việc: hoạt động chuyển giao công nghệ, hoạt động kết nối và triển khai các chương trình giao lưu văn hóa, hoạt động đào tạo ngắn hạn, hoạt động tư vấn hướng nghiệp, hoạt động khởi nghiệp, hoạt động tình nguyện [</a:t>
            </a:r>
            <a:r>
              <a:rPr lang="vi-VN" sz="2400" dirty="0">
                <a:solidFill>
                  <a:srgbClr val="000000"/>
                </a:solidFill>
                <a:effectLst/>
                <a:latin typeface="Times New Roman" panose="02020603050405020304" pitchFamily="18" charset="0"/>
                <a:ea typeface="Arial" panose="020B0604020202020204" pitchFamily="34" charset="0"/>
              </a:rPr>
              <a:t>H21.3.00</a:t>
            </a:r>
            <a:r>
              <a:rPr lang="en-US" sz="2400" dirty="0">
                <a:solidFill>
                  <a:srgbClr val="000000"/>
                </a:solidFill>
                <a:effectLst/>
                <a:latin typeface="Times New Roman" panose="02020603050405020304" pitchFamily="18" charset="0"/>
                <a:ea typeface="Arial" panose="020B0604020202020204" pitchFamily="34" charset="0"/>
              </a:rPr>
              <a:t>6</a:t>
            </a:r>
            <a:r>
              <a:rPr lang="en-US" sz="2400" dirty="0">
                <a:effectLst/>
                <a:latin typeface="Times New Roman" panose="02020603050405020304" pitchFamily="18" charset="0"/>
                <a:ea typeface="Times New Roman" panose="02020603050405020304" pitchFamily="18" charset="0"/>
              </a:rPr>
              <a:t>]. </a:t>
            </a:r>
            <a:endParaRPr lang="en-US" sz="2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166503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21919"/>
            <a:ext cx="12027108" cy="828041"/>
          </a:xfrm>
          <a:solidFill>
            <a:schemeClr val="accent6">
              <a:lumMod val="20000"/>
              <a:lumOff val="80000"/>
            </a:schemeClr>
          </a:solidFill>
        </p:spPr>
        <p:txBody>
          <a:bodyPr>
            <a:normAutofit fontScale="90000"/>
          </a:bodyPr>
          <a:lstStyle/>
          <a:p>
            <a:r>
              <a:rPr lang="vi-VN" sz="3100" b="1" dirty="0">
                <a:solidFill>
                  <a:srgbClr val="FF0000"/>
                </a:solidFill>
                <a:latin typeface="Times New Roman" panose="02020603050405020304" pitchFamily="18" charset="0"/>
                <a:cs typeface="Times New Roman" panose="02020603050405020304" pitchFamily="18" charset="0"/>
              </a:rPr>
              <a:t>TC 2</a:t>
            </a:r>
            <a:r>
              <a:rPr lang="en-US" sz="3100" b="1" dirty="0">
                <a:solidFill>
                  <a:srgbClr val="FF0000"/>
                </a:solidFill>
                <a:latin typeface="Times New Roman" panose="02020603050405020304" pitchFamily="18" charset="0"/>
                <a:cs typeface="Times New Roman" panose="02020603050405020304" pitchFamily="18" charset="0"/>
              </a:rPr>
              <a:t>1</a:t>
            </a:r>
            <a:r>
              <a:rPr lang="vi-VN" sz="3100" b="1" dirty="0">
                <a:solidFill>
                  <a:srgbClr val="FF0000"/>
                </a:solidFill>
                <a:latin typeface="Times New Roman" panose="02020603050405020304" pitchFamily="18" charset="0"/>
                <a:cs typeface="Times New Roman" panose="02020603050405020304" pitchFamily="18" charset="0"/>
              </a:rPr>
              <a:t>.</a:t>
            </a:r>
            <a:r>
              <a:rPr lang="en-US" sz="3100" b="1" dirty="0">
                <a:solidFill>
                  <a:srgbClr val="FF0000"/>
                </a:solidFill>
                <a:latin typeface="Times New Roman" panose="02020603050405020304" pitchFamily="18" charset="0"/>
                <a:cs typeface="Times New Roman" panose="02020603050405020304" pitchFamily="18" charset="0"/>
              </a:rPr>
              <a:t>4</a:t>
            </a:r>
            <a:r>
              <a:rPr lang="vi-VN" sz="4400" b="1" dirty="0">
                <a:solidFill>
                  <a:srgbClr val="FF0000"/>
                </a:solidFill>
                <a:effectLst/>
              </a:rPr>
              <a:t>. </a:t>
            </a:r>
            <a:r>
              <a:rPr lang="vi-VN" sz="2700" b="1" dirty="0">
                <a:effectLst/>
                <a:latin typeface="Times New Roman" panose="02020603050405020304" pitchFamily="18" charset="0"/>
                <a:ea typeface="Arial" panose="020B0604020202020204" pitchFamily="34" charset="0"/>
              </a:rPr>
              <a:t>Việc cung cấp các </a:t>
            </a:r>
            <a:r>
              <a:rPr lang="vi-VN" sz="2700" b="1" dirty="0">
                <a:solidFill>
                  <a:srgbClr val="FF0000"/>
                </a:solidFill>
                <a:effectLst/>
                <a:latin typeface="Times New Roman" panose="02020603050405020304" pitchFamily="18" charset="0"/>
                <a:ea typeface="Arial" panose="020B0604020202020204" pitchFamily="34" charset="0"/>
              </a:rPr>
              <a:t>dịch vụ phục vụ </a:t>
            </a:r>
            <a:r>
              <a:rPr lang="vi-VN" sz="2700" b="1" dirty="0">
                <a:effectLst/>
                <a:latin typeface="Times New Roman" panose="02020603050405020304" pitchFamily="18" charset="0"/>
                <a:ea typeface="Arial" panose="020B0604020202020204" pitchFamily="34" charset="0"/>
              </a:rPr>
              <a:t>và </a:t>
            </a:r>
            <a:r>
              <a:rPr lang="vi-VN" sz="2700" b="1" dirty="0">
                <a:solidFill>
                  <a:srgbClr val="FF0000"/>
                </a:solidFill>
                <a:effectLst/>
                <a:latin typeface="Times New Roman" panose="02020603050405020304" pitchFamily="18" charset="0"/>
                <a:ea typeface="Arial" panose="020B0604020202020204" pitchFamily="34" charset="0"/>
              </a:rPr>
              <a:t>kết nối cộng đồng </a:t>
            </a:r>
            <a:r>
              <a:rPr lang="vi-VN" sz="2700" b="1" dirty="0">
                <a:effectLst/>
                <a:latin typeface="Times New Roman" panose="02020603050405020304" pitchFamily="18" charset="0"/>
                <a:ea typeface="Arial" panose="020B0604020202020204" pitchFamily="34" charset="0"/>
              </a:rPr>
              <a:t>được </a:t>
            </a:r>
            <a:r>
              <a:rPr lang="vi-VN" sz="2700" b="1" dirty="0">
                <a:solidFill>
                  <a:srgbClr val="FF0000"/>
                </a:solidFill>
                <a:effectLst/>
                <a:latin typeface="Times New Roman" panose="02020603050405020304" pitchFamily="18" charset="0"/>
                <a:ea typeface="Arial" panose="020B0604020202020204" pitchFamily="34" charset="0"/>
              </a:rPr>
              <a:t>cải tiến </a:t>
            </a:r>
            <a:r>
              <a:rPr lang="vi-VN" sz="2700" b="1" dirty="0">
                <a:effectLst/>
                <a:latin typeface="Times New Roman" panose="02020603050405020304" pitchFamily="18" charset="0"/>
                <a:ea typeface="Arial" panose="020B0604020202020204" pitchFamily="34" charset="0"/>
              </a:rPr>
              <a:t>để đáp ứng nhu cầu và sự hài lòng của các bên liên quan</a:t>
            </a:r>
            <a:r>
              <a:rPr lang="vi-VN" sz="2700" b="1" dirty="0">
                <a:solidFill>
                  <a:srgbClr val="FF0000"/>
                </a:solidFill>
                <a:effectLst/>
                <a:latin typeface="Times New Roman" panose="02020603050405020304" pitchFamily="18" charset="0"/>
                <a:ea typeface="Arial" panose="020B0604020202020204" pitchFamily="34" charset="0"/>
              </a:rPr>
              <a:t>.</a:t>
            </a:r>
            <a:r>
              <a:rPr lang="vi-VN" sz="2700" b="1" dirty="0">
                <a:solidFill>
                  <a:srgbClr val="FF0000"/>
                </a:solidFill>
                <a:latin typeface="Times New Roman" panose="02020603050405020304" pitchFamily="18" charset="0"/>
                <a:cs typeface="Times New Roman" panose="02020603050405020304" pitchFamily="18" charset="0"/>
              </a:rPr>
              <a:t>.</a:t>
            </a:r>
            <a:endParaRPr lang="en-US" sz="27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040736641"/>
              </p:ext>
            </p:extLst>
          </p:nvPr>
        </p:nvGraphicFramePr>
        <p:xfrm>
          <a:off x="361740" y="1143191"/>
          <a:ext cx="11625942" cy="5592890"/>
        </p:xfrm>
        <a:graphic>
          <a:graphicData uri="http://schemas.openxmlformats.org/drawingml/2006/table">
            <a:tbl>
              <a:tblPr firstRow="1" bandRow="1">
                <a:tableStyleId>{5C22544A-7EE6-4342-B048-85BDC9FD1C3A}</a:tableStyleId>
              </a:tblPr>
              <a:tblGrid>
                <a:gridCol w="2592773">
                  <a:extLst>
                    <a:ext uri="{9D8B030D-6E8A-4147-A177-3AD203B41FA5}">
                      <a16:colId xmlns:a16="http://schemas.microsoft.com/office/drawing/2014/main" xmlns="" val="1338212068"/>
                    </a:ext>
                  </a:extLst>
                </a:gridCol>
                <a:gridCol w="4080033">
                  <a:extLst>
                    <a:ext uri="{9D8B030D-6E8A-4147-A177-3AD203B41FA5}">
                      <a16:colId xmlns:a16="http://schemas.microsoft.com/office/drawing/2014/main" xmlns="" val="4227679062"/>
                    </a:ext>
                  </a:extLst>
                </a:gridCol>
                <a:gridCol w="4953136">
                  <a:extLst>
                    <a:ext uri="{9D8B030D-6E8A-4147-A177-3AD203B41FA5}">
                      <a16:colId xmlns:a16="http://schemas.microsoft.com/office/drawing/2014/main" xmlns="" val="2341633141"/>
                    </a:ext>
                  </a:extLst>
                </a:gridCol>
              </a:tblGrid>
              <a:tr h="131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bg2"/>
                    </a:solidFill>
                  </a:tcPr>
                </a:tc>
                <a:extLst>
                  <a:ext uri="{0D108BD9-81ED-4DB2-BD59-A6C34878D82A}">
                    <a16:rowId xmlns:a16="http://schemas.microsoft.com/office/drawing/2014/main" xmlns="" val="1881705326"/>
                  </a:ext>
                </a:extLst>
              </a:tr>
              <a:tr h="4714356">
                <a:tc>
                  <a:txBody>
                    <a:bodyPr/>
                    <a:lstStyle/>
                    <a:p>
                      <a:pPr indent="0" algn="just">
                        <a:lnSpc>
                          <a:spcPct val="115000"/>
                        </a:lnSpc>
                        <a:spcBef>
                          <a:spcPts val="0"/>
                        </a:spcBef>
                        <a:spcAft>
                          <a:spcPts val="0"/>
                        </a:spcAft>
                      </a:pPr>
                      <a:r>
                        <a:rPr lang="en-US" sz="2400" dirty="0">
                          <a:solidFill>
                            <a:schemeClr val="tx1"/>
                          </a:solidFill>
                          <a:effectLst/>
                          <a:latin typeface="Times New Roman" panose="02020603050405020304" pitchFamily="18" charset="0"/>
                          <a:ea typeface="Arial" panose="020B0604020202020204" pitchFamily="34" charset="0"/>
                        </a:rPr>
                        <a:t>1. </a:t>
                      </a:r>
                      <a:r>
                        <a:rPr lang="en-GB" sz="2400" dirty="0" err="1">
                          <a:solidFill>
                            <a:schemeClr val="tx1"/>
                          </a:solidFill>
                          <a:effectLst/>
                          <a:latin typeface="Times New Roman" panose="02020603050405020304" pitchFamily="18" charset="0"/>
                          <a:ea typeface="Arial" panose="020B0604020202020204" pitchFamily="34" charset="0"/>
                        </a:rPr>
                        <a:t>Việc</a:t>
                      </a:r>
                      <a:r>
                        <a:rPr lang="en-GB" sz="2400" dirty="0">
                          <a:solidFill>
                            <a:schemeClr val="tx1"/>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cung</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cấp</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các</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dịch</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vụ</a:t>
                      </a:r>
                      <a:r>
                        <a:rPr lang="en-GB" sz="2400" b="1" dirty="0">
                          <a:solidFill>
                            <a:srgbClr val="FF0000"/>
                          </a:solidFill>
                          <a:effectLst/>
                          <a:latin typeface="Times New Roman" panose="02020603050405020304" pitchFamily="18" charset="0"/>
                          <a:ea typeface="Arial" panose="020B0604020202020204" pitchFamily="34" charset="0"/>
                        </a:rPr>
                        <a:t> </a:t>
                      </a:r>
                      <a:r>
                        <a:rPr lang="en-GB" sz="2400" dirty="0">
                          <a:solidFill>
                            <a:schemeClr val="tx1"/>
                          </a:solidFill>
                          <a:effectLst/>
                          <a:latin typeface="Times New Roman" panose="02020603050405020304" pitchFamily="18" charset="0"/>
                          <a:ea typeface="Arial" panose="020B0604020202020204" pitchFamily="34" charset="0"/>
                        </a:rPr>
                        <a:t>PVCĐ </a:t>
                      </a:r>
                      <a:r>
                        <a:rPr lang="en-GB" sz="2400" b="1" dirty="0" err="1">
                          <a:solidFill>
                            <a:srgbClr val="FF0000"/>
                          </a:solidFill>
                          <a:effectLst/>
                          <a:latin typeface="Times New Roman" panose="02020603050405020304" pitchFamily="18" charset="0"/>
                          <a:ea typeface="Arial" panose="020B0604020202020204" pitchFamily="34" charset="0"/>
                        </a:rPr>
                        <a:t>được</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cải</a:t>
                      </a:r>
                      <a:r>
                        <a:rPr lang="en-GB" sz="2400" b="1" dirty="0">
                          <a:solidFill>
                            <a:srgbClr val="FF0000"/>
                          </a:solidFill>
                          <a:effectLst/>
                          <a:latin typeface="Times New Roman" panose="02020603050405020304" pitchFamily="18" charset="0"/>
                          <a:ea typeface="Arial" panose="020B0604020202020204" pitchFamily="34" charset="0"/>
                        </a:rPr>
                        <a:t> </a:t>
                      </a:r>
                      <a:r>
                        <a:rPr lang="en-GB" sz="2400" b="1" dirty="0" err="1">
                          <a:solidFill>
                            <a:srgbClr val="FF0000"/>
                          </a:solidFill>
                          <a:effectLst/>
                          <a:latin typeface="Times New Roman" panose="02020603050405020304" pitchFamily="18" charset="0"/>
                          <a:ea typeface="Arial" panose="020B0604020202020204" pitchFamily="34" charset="0"/>
                        </a:rPr>
                        <a:t>tiến</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để</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đáp</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ứng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nhu</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cầu</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và</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sự</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hài</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lòng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của</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các</a:t>
                      </a:r>
                      <a:r>
                        <a:rPr lang="en-GB" sz="2400" dirty="0">
                          <a:solidFill>
                            <a:schemeClr val="tx1"/>
                          </a:solidFill>
                          <a:effectLst/>
                          <a:latin typeface="Times New Roman" panose="02020603050405020304" pitchFamily="18" charset="0"/>
                          <a:ea typeface="Arial" panose="020B0604020202020204" pitchFamily="34" charset="0"/>
                        </a:rPr>
                        <a:t> BLQ</a:t>
                      </a:r>
                      <a:endParaRPr lang="en-US" sz="2400" dirty="0">
                        <a:solidFill>
                          <a:schemeClr val="tx1"/>
                        </a:solidFill>
                        <a:effectLst/>
                        <a:latin typeface="Times New Roman" panose="02020603050405020304" pitchFamily="18" charset="0"/>
                        <a:ea typeface="Arial" panose="020B0604020202020204" pitchFamily="34" charset="0"/>
                      </a:endParaRPr>
                    </a:p>
                    <a:p>
                      <a:pPr indent="0" algn="just">
                        <a:lnSpc>
                          <a:spcPct val="115000"/>
                        </a:lnSpc>
                        <a:spcBef>
                          <a:spcPts val="0"/>
                        </a:spcBef>
                        <a:spcAft>
                          <a:spcPts val="0"/>
                        </a:spcAft>
                      </a:pPr>
                      <a:r>
                        <a:rPr lang="en-GB" sz="2400" dirty="0">
                          <a:solidFill>
                            <a:schemeClr val="tx1"/>
                          </a:solidFill>
                          <a:effectLst/>
                          <a:latin typeface="Times New Roman" panose="02020603050405020304" pitchFamily="18" charset="0"/>
                          <a:ea typeface="Arial" panose="020B0604020202020204" pitchFamily="34" charset="0"/>
                        </a:rPr>
                        <a:t>2. </a:t>
                      </a:r>
                      <a:r>
                        <a:rPr lang="en-GB" sz="2400" b="1" dirty="0" err="1">
                          <a:solidFill>
                            <a:srgbClr val="0000FF"/>
                          </a:solidFill>
                          <a:effectLst/>
                          <a:latin typeface="Times New Roman" panose="02020603050405020304" pitchFamily="18" charset="0"/>
                          <a:ea typeface="Arial" panose="020B0604020202020204" pitchFamily="34" charset="0"/>
                        </a:rPr>
                        <a:t>Hoạt</a:t>
                      </a:r>
                      <a:r>
                        <a:rPr lang="en-GB" sz="2400" b="1" dirty="0">
                          <a:solidFill>
                            <a:srgbClr val="0000FF"/>
                          </a:solidFill>
                          <a:effectLst/>
                          <a:latin typeface="Times New Roman" panose="02020603050405020304" pitchFamily="18" charset="0"/>
                          <a:ea typeface="Arial" panose="020B0604020202020204" pitchFamily="34" charset="0"/>
                        </a:rPr>
                        <a:t> </a:t>
                      </a:r>
                      <a:r>
                        <a:rPr lang="en-GB" sz="2400" b="1" dirty="0" err="1">
                          <a:solidFill>
                            <a:srgbClr val="0000FF"/>
                          </a:solidFill>
                          <a:effectLst/>
                          <a:latin typeface="Times New Roman" panose="02020603050405020304" pitchFamily="18" charset="0"/>
                          <a:ea typeface="Arial" panose="020B0604020202020204" pitchFamily="34" charset="0"/>
                        </a:rPr>
                        <a:t>động</a:t>
                      </a:r>
                      <a:r>
                        <a:rPr lang="en-GB" sz="2400" b="1" dirty="0">
                          <a:solidFill>
                            <a:srgbClr val="0000FF"/>
                          </a:solidFill>
                          <a:effectLst/>
                          <a:latin typeface="Times New Roman" panose="02020603050405020304" pitchFamily="18" charset="0"/>
                          <a:ea typeface="Arial" panose="020B0604020202020204" pitchFamily="34" charset="0"/>
                        </a:rPr>
                        <a:t> </a:t>
                      </a:r>
                      <a:r>
                        <a:rPr lang="en-GB" sz="2400" b="1" dirty="0" err="1">
                          <a:solidFill>
                            <a:srgbClr val="0000FF"/>
                          </a:solidFill>
                          <a:effectLst/>
                          <a:latin typeface="Times New Roman" panose="02020603050405020304" pitchFamily="18" charset="0"/>
                          <a:ea typeface="Arial" panose="020B0604020202020204" pitchFamily="34" charset="0"/>
                        </a:rPr>
                        <a:t>kết</a:t>
                      </a:r>
                      <a:r>
                        <a:rPr lang="en-GB" sz="2400" b="1" dirty="0">
                          <a:solidFill>
                            <a:srgbClr val="0000FF"/>
                          </a:solidFill>
                          <a:effectLst/>
                          <a:latin typeface="Times New Roman" panose="02020603050405020304" pitchFamily="18" charset="0"/>
                          <a:ea typeface="Arial" panose="020B0604020202020204" pitchFamily="34" charset="0"/>
                        </a:rPr>
                        <a:t> </a:t>
                      </a:r>
                      <a:r>
                        <a:rPr lang="en-GB" sz="2400" b="1" dirty="0" err="1">
                          <a:solidFill>
                            <a:srgbClr val="0000FF"/>
                          </a:solidFill>
                          <a:effectLst/>
                          <a:latin typeface="Times New Roman" panose="02020603050405020304" pitchFamily="18" charset="0"/>
                          <a:ea typeface="Arial" panose="020B0604020202020204" pitchFamily="34" charset="0"/>
                        </a:rPr>
                        <a:t>nối</a:t>
                      </a:r>
                      <a:r>
                        <a:rPr lang="en-GB" sz="2400" b="1" dirty="0">
                          <a:solidFill>
                            <a:srgbClr val="0000FF"/>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cộng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đồng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được</a:t>
                      </a:r>
                      <a:r>
                        <a:rPr lang="en-GB" sz="2400" dirty="0">
                          <a:solidFill>
                            <a:schemeClr val="tx1"/>
                          </a:solidFill>
                          <a:effectLst/>
                          <a:latin typeface="Times New Roman" panose="02020603050405020304" pitchFamily="18" charset="0"/>
                          <a:ea typeface="Arial" panose="020B0604020202020204" pitchFamily="34" charset="0"/>
                        </a:rPr>
                        <a:t> </a:t>
                      </a:r>
                      <a:r>
                        <a:rPr lang="en-GB" sz="2400" b="1" dirty="0" err="1">
                          <a:solidFill>
                            <a:srgbClr val="0000FF"/>
                          </a:solidFill>
                          <a:effectLst/>
                          <a:latin typeface="Times New Roman" panose="02020603050405020304" pitchFamily="18" charset="0"/>
                          <a:ea typeface="Arial" panose="020B0604020202020204" pitchFamily="34" charset="0"/>
                        </a:rPr>
                        <a:t>cải</a:t>
                      </a:r>
                      <a:r>
                        <a:rPr lang="en-GB" sz="2400" b="1" dirty="0">
                          <a:solidFill>
                            <a:srgbClr val="0000FF"/>
                          </a:solidFill>
                          <a:effectLst/>
                          <a:latin typeface="Times New Roman" panose="02020603050405020304" pitchFamily="18" charset="0"/>
                          <a:ea typeface="Arial" panose="020B0604020202020204" pitchFamily="34" charset="0"/>
                        </a:rPr>
                        <a:t> </a:t>
                      </a:r>
                      <a:r>
                        <a:rPr lang="en-GB" sz="2400" b="1" dirty="0" err="1">
                          <a:solidFill>
                            <a:srgbClr val="0000FF"/>
                          </a:solidFill>
                          <a:effectLst/>
                          <a:latin typeface="Times New Roman" panose="02020603050405020304" pitchFamily="18" charset="0"/>
                          <a:ea typeface="Arial" panose="020B0604020202020204" pitchFamily="34" charset="0"/>
                        </a:rPr>
                        <a:t>tiến</a:t>
                      </a:r>
                      <a:r>
                        <a:rPr lang="en-GB" sz="2400" b="1" dirty="0">
                          <a:solidFill>
                            <a:srgbClr val="0000FF"/>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để</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đáp</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ứng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nhu</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cầu</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và</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sự</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hài</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lòng</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của</a:t>
                      </a:r>
                      <a:r>
                        <a:rPr lang="en-GB" sz="2400" dirty="0">
                          <a:solidFill>
                            <a:schemeClr val="tx1"/>
                          </a:solidFill>
                          <a:effectLst/>
                          <a:latin typeface="Times New Roman" panose="02020603050405020304" pitchFamily="18" charset="0"/>
                          <a:ea typeface="Arial" panose="020B0604020202020204" pitchFamily="34" charset="0"/>
                        </a:rPr>
                        <a:t> </a:t>
                      </a:r>
                      <a:r>
                        <a:rPr lang="en-GB" sz="2400" dirty="0" err="1">
                          <a:solidFill>
                            <a:schemeClr val="tx1"/>
                          </a:solidFill>
                          <a:effectLst/>
                          <a:latin typeface="Times New Roman" panose="02020603050405020304" pitchFamily="18" charset="0"/>
                          <a:ea typeface="Arial" panose="020B0604020202020204" pitchFamily="34" charset="0"/>
                        </a:rPr>
                        <a:t>các</a:t>
                      </a:r>
                      <a:r>
                        <a:rPr lang="en-GB" sz="2400" dirty="0">
                          <a:solidFill>
                            <a:schemeClr val="tx1"/>
                          </a:solidFill>
                          <a:effectLst/>
                          <a:latin typeface="Times New Roman" panose="02020603050405020304" pitchFamily="18" charset="0"/>
                          <a:ea typeface="Arial" panose="020B0604020202020204" pitchFamily="34" charset="0"/>
                        </a:rPr>
                        <a:t> BLQ.</a:t>
                      </a:r>
                      <a:endParaRPr lang="en-US" sz="2400" dirty="0">
                        <a:solidFill>
                          <a:schemeClr val="tx1"/>
                        </a:solidFill>
                        <a:effectLst/>
                        <a:latin typeface="Times New Roman" panose="02020603050405020304" pitchFamily="18" charset="0"/>
                        <a:ea typeface="Arial" panose="020B0604020202020204" pitchFamily="34" charset="0"/>
                      </a:endParaRPr>
                    </a:p>
                  </a:txBody>
                  <a:tcPr marL="68580" marR="68580" marT="0" marB="0"/>
                </a:tc>
                <a:tc>
                  <a:txBody>
                    <a:bodyPr/>
                    <a:lstStyle/>
                    <a:p>
                      <a:pPr marL="0" lvl="0" indent="0" algn="just">
                        <a:lnSpc>
                          <a:spcPct val="115000"/>
                        </a:lnSpc>
                        <a:spcBef>
                          <a:spcPts val="0"/>
                        </a:spcBef>
                        <a:spcAft>
                          <a:spcPts val="0"/>
                        </a:spcAft>
                        <a:buSzPts val="1200"/>
                        <a:buFont typeface="+mj-lt"/>
                        <a:buAutoNum type="arabicPeriod"/>
                        <a:tabLst>
                          <a:tab pos="153035" algn="l"/>
                        </a:tabLst>
                      </a:pPr>
                      <a:r>
                        <a:rPr lang="en-US" sz="2400" b="1" dirty="0" err="1">
                          <a:solidFill>
                            <a:srgbClr val="FF0000"/>
                          </a:solidFill>
                          <a:effectLst/>
                          <a:latin typeface="Times New Roman" panose="02020603050405020304" pitchFamily="18" charset="0"/>
                          <a:ea typeface="Arial" panose="020B0604020202020204" pitchFamily="34" charset="0"/>
                        </a:rPr>
                        <a:t>Có</a:t>
                      </a:r>
                      <a:r>
                        <a:rPr lang="en-US" sz="2400" b="1" dirty="0">
                          <a:solidFill>
                            <a:srgbClr val="FF0000"/>
                          </a:solidFill>
                          <a:effectLst/>
                          <a:latin typeface="Times New Roman" panose="02020603050405020304" pitchFamily="18" charset="0"/>
                          <a:ea typeface="Arial" panose="020B0604020202020204" pitchFamily="34" charset="0"/>
                        </a:rPr>
                        <a:t> </a:t>
                      </a:r>
                      <a:r>
                        <a:rPr lang="en-US" sz="2400" b="1" dirty="0" err="1">
                          <a:solidFill>
                            <a:srgbClr val="FF0000"/>
                          </a:solidFill>
                          <a:effectLst/>
                          <a:latin typeface="Times New Roman" panose="02020603050405020304" pitchFamily="18" charset="0"/>
                          <a:ea typeface="Arial" panose="020B0604020202020204" pitchFamily="34" charset="0"/>
                        </a:rPr>
                        <a:t>kế</a:t>
                      </a:r>
                      <a:r>
                        <a:rPr lang="en-US" sz="2400" b="1" dirty="0">
                          <a:solidFill>
                            <a:srgbClr val="FF0000"/>
                          </a:solidFill>
                          <a:effectLst/>
                          <a:latin typeface="Times New Roman" panose="02020603050405020304" pitchFamily="18" charset="0"/>
                          <a:ea typeface="Arial" panose="020B0604020202020204" pitchFamily="34" charset="0"/>
                        </a:rPr>
                        <a:t> </a:t>
                      </a:r>
                      <a:r>
                        <a:rPr lang="en-US" sz="2400" b="1" dirty="0" err="1">
                          <a:solidFill>
                            <a:srgbClr val="FF0000"/>
                          </a:solidFill>
                          <a:effectLst/>
                          <a:latin typeface="Times New Roman" panose="02020603050405020304" pitchFamily="18" charset="0"/>
                          <a:ea typeface="Arial" panose="020B0604020202020204" pitchFamily="34" charset="0"/>
                        </a:rPr>
                        <a:t>hoạch</a:t>
                      </a:r>
                      <a:r>
                        <a:rPr lang="en-US" sz="2400" b="1" dirty="0">
                          <a:solidFill>
                            <a:srgbClr val="FF0000"/>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cung</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cấp</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các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dịch</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phục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và</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kết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nối</a:t>
                      </a:r>
                      <a:r>
                        <a:rPr lang="en-US" sz="2400" dirty="0">
                          <a:solidFill>
                            <a:schemeClr val="tx1"/>
                          </a:solidFill>
                          <a:effectLst/>
                          <a:latin typeface="Times New Roman" panose="02020603050405020304" pitchFamily="18" charset="0"/>
                          <a:ea typeface="Arial" panose="020B0604020202020204" pitchFamily="34" charset="0"/>
                        </a:rPr>
                        <a:t> CĐ. </a:t>
                      </a:r>
                    </a:p>
                    <a:p>
                      <a:pPr marL="0" lvl="0" indent="0" algn="just">
                        <a:lnSpc>
                          <a:spcPct val="115000"/>
                        </a:lnSpc>
                        <a:spcBef>
                          <a:spcPts val="0"/>
                        </a:spcBef>
                        <a:spcAft>
                          <a:spcPts val="0"/>
                        </a:spcAft>
                        <a:buSzPts val="1200"/>
                        <a:buFont typeface="+mj-lt"/>
                        <a:buAutoNum type="arabicPeriod"/>
                        <a:tabLst>
                          <a:tab pos="153035" algn="l"/>
                        </a:tabLst>
                      </a:pPr>
                      <a:r>
                        <a:rPr lang="en-US" sz="2400" dirty="0" err="1">
                          <a:solidFill>
                            <a:schemeClr val="tx1"/>
                          </a:solidFill>
                          <a:effectLst/>
                          <a:latin typeface="Times New Roman" panose="02020603050405020304" pitchFamily="18" charset="0"/>
                          <a:ea typeface="Arial" panose="020B0604020202020204" pitchFamily="34" charset="0"/>
                        </a:rPr>
                        <a:t>Các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hoạt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động</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thực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hiện</a:t>
                      </a:r>
                      <a:r>
                        <a:rPr lang="en-US" sz="2400" dirty="0">
                          <a:solidFill>
                            <a:schemeClr val="tx1"/>
                          </a:solidFill>
                          <a:effectLst/>
                          <a:latin typeface="Times New Roman" panose="02020603050405020304" pitchFamily="18" charset="0"/>
                          <a:ea typeface="Arial" panose="020B0604020202020204" pitchFamily="34" charset="0"/>
                        </a:rPr>
                        <a:t> </a:t>
                      </a:r>
                      <a:r>
                        <a:rPr lang="en-US" sz="2400" b="1" dirty="0" err="1">
                          <a:solidFill>
                            <a:srgbClr val="FF0000"/>
                          </a:solidFill>
                          <a:effectLst/>
                          <a:latin typeface="Times New Roman" panose="02020603050405020304" pitchFamily="18" charset="0"/>
                          <a:ea typeface="Arial" panose="020B0604020202020204" pitchFamily="34" charset="0"/>
                        </a:rPr>
                        <a:t>cải</a:t>
                      </a:r>
                      <a:r>
                        <a:rPr lang="en-US" sz="2400" b="1" dirty="0">
                          <a:solidFill>
                            <a:srgbClr val="FF0000"/>
                          </a:solidFill>
                          <a:effectLst/>
                          <a:latin typeface="Times New Roman" panose="02020603050405020304" pitchFamily="18" charset="0"/>
                          <a:ea typeface="Arial" panose="020B0604020202020204" pitchFamily="34" charset="0"/>
                        </a:rPr>
                        <a:t> </a:t>
                      </a:r>
                      <a:r>
                        <a:rPr lang="en-US" sz="2400" b="1" dirty="0" err="1">
                          <a:solidFill>
                            <a:srgbClr val="FF0000"/>
                          </a:solidFill>
                          <a:effectLst/>
                          <a:latin typeface="Times New Roman" panose="02020603050405020304" pitchFamily="18" charset="0"/>
                          <a:ea typeface="Arial" panose="020B0604020202020204" pitchFamily="34" charset="0"/>
                        </a:rPr>
                        <a:t>tiến</a:t>
                      </a:r>
                      <a:r>
                        <a:rPr lang="en-US" sz="2400" b="1" dirty="0">
                          <a:solidFill>
                            <a:srgbClr val="FF0000"/>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việc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cung</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cấp</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các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dịch</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phục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và</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kết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nối</a:t>
                      </a:r>
                      <a:r>
                        <a:rPr lang="en-US" sz="2400" dirty="0">
                          <a:solidFill>
                            <a:schemeClr val="tx1"/>
                          </a:solidFill>
                          <a:effectLst/>
                          <a:latin typeface="Times New Roman" panose="02020603050405020304" pitchFamily="18" charset="0"/>
                          <a:ea typeface="Arial" panose="020B0604020202020204" pitchFamily="34" charset="0"/>
                        </a:rPr>
                        <a:t> CĐ </a:t>
                      </a:r>
                      <a:r>
                        <a:rPr lang="en-US" sz="2400" dirty="0" err="1">
                          <a:solidFill>
                            <a:schemeClr val="tx1"/>
                          </a:solidFill>
                          <a:effectLst/>
                          <a:latin typeface="Times New Roman" panose="02020603050405020304" pitchFamily="18" charset="0"/>
                          <a:ea typeface="Arial" panose="020B0604020202020204" pitchFamily="34" charset="0"/>
                        </a:rPr>
                        <a:t>đáp</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ứng</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nhu</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cầu</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của</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các</a:t>
                      </a:r>
                      <a:r>
                        <a:rPr lang="en-US" sz="2400" dirty="0">
                          <a:solidFill>
                            <a:schemeClr val="tx1"/>
                          </a:solidFill>
                          <a:effectLst/>
                          <a:latin typeface="Times New Roman" panose="02020603050405020304" pitchFamily="18" charset="0"/>
                          <a:ea typeface="Arial" panose="020B0604020202020204" pitchFamily="34" charset="0"/>
                        </a:rPr>
                        <a:t> BLQ  </a:t>
                      </a:r>
                      <a:r>
                        <a:rPr lang="en-US" sz="2400" dirty="0" err="1">
                          <a:solidFill>
                            <a:schemeClr val="tx1"/>
                          </a:solidFill>
                          <a:effectLst/>
                          <a:latin typeface="Times New Roman" panose="02020603050405020304" pitchFamily="18" charset="0"/>
                          <a:ea typeface="Arial" panose="020B0604020202020204" pitchFamily="34" charset="0"/>
                        </a:rPr>
                        <a:t>theo</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kế</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hoạch</a:t>
                      </a:r>
                      <a:r>
                        <a:rPr lang="en-US" sz="2400" dirty="0">
                          <a:solidFill>
                            <a:schemeClr val="tx1"/>
                          </a:solidFill>
                          <a:effectLst/>
                          <a:latin typeface="Times New Roman" panose="02020603050405020304" pitchFamily="18" charset="0"/>
                          <a:ea typeface="Arial" panose="020B0604020202020204" pitchFamily="34" charset="0"/>
                        </a:rPr>
                        <a:t>.</a:t>
                      </a:r>
                    </a:p>
                    <a:p>
                      <a:pPr marL="0" lvl="0" indent="0" algn="just">
                        <a:lnSpc>
                          <a:spcPct val="115000"/>
                        </a:lnSpc>
                        <a:spcBef>
                          <a:spcPts val="0"/>
                        </a:spcBef>
                        <a:spcAft>
                          <a:spcPts val="0"/>
                        </a:spcAft>
                        <a:buSzPts val="1200"/>
                        <a:buFont typeface="+mj-lt"/>
                        <a:buAutoNum type="arabicPeriod"/>
                        <a:tabLst>
                          <a:tab pos="153035" algn="l"/>
                        </a:tabLst>
                      </a:pPr>
                      <a:r>
                        <a:rPr lang="en-US" sz="2400" dirty="0" err="1">
                          <a:solidFill>
                            <a:schemeClr val="tx1"/>
                          </a:solidFill>
                          <a:effectLst/>
                          <a:latin typeface="Times New Roman" panose="02020603050405020304" pitchFamily="18" charset="0"/>
                          <a:ea typeface="Arial" panose="020B0604020202020204" pitchFamily="34" charset="0"/>
                        </a:rPr>
                        <a:t>Ít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nhất</a:t>
                      </a:r>
                      <a:r>
                        <a:rPr lang="en-US" sz="2400" dirty="0">
                          <a:solidFill>
                            <a:schemeClr val="tx1"/>
                          </a:solidFill>
                          <a:effectLst/>
                          <a:latin typeface="Times New Roman" panose="02020603050405020304" pitchFamily="18" charset="0"/>
                          <a:ea typeface="Arial" panose="020B0604020202020204" pitchFamily="34" charset="0"/>
                        </a:rPr>
                        <a:t> </a:t>
                      </a:r>
                      <a:r>
                        <a:rPr lang="en-US" sz="2400" b="1" dirty="0">
                          <a:solidFill>
                            <a:srgbClr val="FF0000"/>
                          </a:solidFill>
                          <a:effectLst/>
                          <a:latin typeface="Times New Roman" panose="02020603050405020304" pitchFamily="18" charset="0"/>
                          <a:ea typeface="Arial" panose="020B0604020202020204" pitchFamily="34" charset="0"/>
                        </a:rPr>
                        <a:t>75% </a:t>
                      </a:r>
                      <a:r>
                        <a:rPr lang="en-US" sz="2400" b="1" dirty="0" err="1">
                          <a:solidFill>
                            <a:srgbClr val="FF0000"/>
                          </a:solidFill>
                          <a:effectLst/>
                          <a:latin typeface="Times New Roman" panose="02020603050405020304" pitchFamily="18" charset="0"/>
                          <a:ea typeface="Arial" panose="020B0604020202020204" pitchFamily="34" charset="0"/>
                        </a:rPr>
                        <a:t>số</a:t>
                      </a:r>
                      <a:r>
                        <a:rPr lang="en-US" sz="2400" b="1" dirty="0">
                          <a:solidFill>
                            <a:srgbClr val="FF0000"/>
                          </a:solidFill>
                          <a:effectLst/>
                          <a:latin typeface="Times New Roman" panose="02020603050405020304" pitchFamily="18" charset="0"/>
                          <a:ea typeface="Arial" panose="020B0604020202020204" pitchFamily="34" charset="0"/>
                        </a:rPr>
                        <a:t> </a:t>
                      </a:r>
                      <a:r>
                        <a:rPr lang="en-US" sz="2400" b="1" dirty="0" err="1">
                          <a:solidFill>
                            <a:srgbClr val="FF0000"/>
                          </a:solidFill>
                          <a:effectLst/>
                          <a:latin typeface="Times New Roman" panose="02020603050405020304" pitchFamily="18" charset="0"/>
                          <a:ea typeface="Arial" panose="020B0604020202020204" pitchFamily="34" charset="0"/>
                        </a:rPr>
                        <a:t>các</a:t>
                      </a:r>
                      <a:r>
                        <a:rPr lang="en-US" sz="2400" b="1" dirty="0">
                          <a:solidFill>
                            <a:srgbClr val="FF0000"/>
                          </a:solidFill>
                          <a:effectLst/>
                          <a:latin typeface="Times New Roman" panose="02020603050405020304" pitchFamily="18" charset="0"/>
                          <a:ea typeface="Arial" panose="020B0604020202020204" pitchFamily="34" charset="0"/>
                        </a:rPr>
                        <a:t> BLQ </a:t>
                      </a:r>
                      <a:r>
                        <a:rPr lang="en-US" sz="2400" dirty="0">
                          <a:solidFill>
                            <a:schemeClr val="tx1"/>
                          </a:solidFill>
                          <a:effectLst/>
                          <a:latin typeface="Times New Roman" panose="02020603050405020304" pitchFamily="18" charset="0"/>
                          <a:ea typeface="Arial" panose="020B0604020202020204" pitchFamily="34" charset="0"/>
                        </a:rPr>
                        <a:t>(</a:t>
                      </a:r>
                      <a:r>
                        <a:rPr lang="en-US" sz="2400" dirty="0" err="1">
                          <a:solidFill>
                            <a:schemeClr val="tx1"/>
                          </a:solidFill>
                          <a:effectLst/>
                          <a:latin typeface="Times New Roman" panose="02020603050405020304" pitchFamily="18" charset="0"/>
                          <a:ea typeface="Arial" panose="020B0604020202020204" pitchFamily="34" charset="0"/>
                        </a:rPr>
                        <a:t>được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khảo</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sát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rgbClr val="FF0000"/>
                          </a:solidFill>
                          <a:effectLst/>
                          <a:latin typeface="Times New Roman" panose="02020603050405020304" pitchFamily="18" charset="0"/>
                          <a:ea typeface="Arial" panose="020B0604020202020204" pitchFamily="34" charset="0"/>
                        </a:rPr>
                        <a:t>hài</a:t>
                      </a:r>
                      <a:r>
                        <a:rPr lang="en-US" sz="2400" dirty="0">
                          <a:solidFill>
                            <a:srgbClr val="FF0000"/>
                          </a:solidFill>
                          <a:effectLst/>
                          <a:latin typeface="Times New Roman" panose="02020603050405020304" pitchFamily="18" charset="0"/>
                          <a:ea typeface="Arial" panose="020B0604020202020204" pitchFamily="34" charset="0"/>
                        </a:rPr>
                        <a:t> </a:t>
                      </a:r>
                      <a:r>
                        <a:rPr lang="en-US" sz="2400" dirty="0" err="1">
                          <a:solidFill>
                            <a:srgbClr val="FF0000"/>
                          </a:solidFill>
                          <a:effectLst/>
                          <a:latin typeface="Times New Roman" panose="02020603050405020304" pitchFamily="18" charset="0"/>
                          <a:ea typeface="Arial" panose="020B0604020202020204" pitchFamily="34" charset="0"/>
                        </a:rPr>
                        <a:t>lòng</a:t>
                      </a:r>
                      <a:r>
                        <a:rPr lang="en-US" sz="2400" dirty="0">
                          <a:solidFill>
                            <a:srgbClr val="FF0000"/>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về</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kết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quả</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thực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hiện</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các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hoạt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động</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dịch</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phục</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vụ</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và</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kết</a:t>
                      </a:r>
                      <a:r>
                        <a:rPr lang="en-US" sz="2400" dirty="0">
                          <a:solidFill>
                            <a:schemeClr val="tx1"/>
                          </a:solidFill>
                          <a:effectLst/>
                          <a:latin typeface="Times New Roman" panose="02020603050405020304" pitchFamily="18" charset="0"/>
                          <a:ea typeface="Arial" panose="020B0604020202020204" pitchFamily="34" charset="0"/>
                        </a:rPr>
                        <a:t> </a:t>
                      </a:r>
                      <a:r>
                        <a:rPr lang="en-US" sz="2400" dirty="0" err="1">
                          <a:solidFill>
                            <a:schemeClr val="tx1"/>
                          </a:solidFill>
                          <a:effectLst/>
                          <a:latin typeface="Times New Roman" panose="02020603050405020304" pitchFamily="18" charset="0"/>
                          <a:ea typeface="Arial" panose="020B0604020202020204" pitchFamily="34" charset="0"/>
                        </a:rPr>
                        <a:t>nối</a:t>
                      </a:r>
                      <a:r>
                        <a:rPr lang="en-US" sz="2400" dirty="0">
                          <a:solidFill>
                            <a:schemeClr val="tx1"/>
                          </a:solidFill>
                          <a:effectLst/>
                          <a:latin typeface="Times New Roman" panose="02020603050405020304" pitchFamily="18" charset="0"/>
                          <a:ea typeface="Arial" panose="020B0604020202020204" pitchFamily="34" charset="0"/>
                        </a:rPr>
                        <a:t> CĐ</a:t>
                      </a:r>
                    </a:p>
                  </a:txBody>
                  <a:tcPr marL="68580" marR="68580" marT="0" marB="0">
                    <a:solidFill>
                      <a:schemeClr val="bg1"/>
                    </a:solidFill>
                  </a:tcPr>
                </a:tc>
                <a:tc>
                  <a:txBody>
                    <a:bodyPr/>
                    <a:lstStyle/>
                    <a:p>
                      <a:pPr marL="0" lvl="0" indent="0" algn="just">
                        <a:lnSpc>
                          <a:spcPct val="115000"/>
                        </a:lnSpc>
                        <a:spcBef>
                          <a:spcPts val="0"/>
                        </a:spcBef>
                        <a:spcAft>
                          <a:spcPts val="0"/>
                        </a:spcAft>
                        <a:buFont typeface="Times New Roman" panose="02020603050405020304" pitchFamily="18" charset="0"/>
                        <a:buChar char="-"/>
                        <a:tabLst>
                          <a:tab pos="287655" algn="l"/>
                        </a:tabLst>
                      </a:pPr>
                      <a:r>
                        <a:rPr lang="en-US" sz="2400" dirty="0" err="1">
                          <a:solidFill>
                            <a:schemeClr val="tx1"/>
                          </a:solidFill>
                          <a:effectLst/>
                          <a:latin typeface="Times New Roman" panose="02020603050405020304" pitchFamily="18" charset="0"/>
                          <a:ea typeface="Calibri" panose="020F0502020204030204" pitchFamily="34" charset="0"/>
                        </a:rPr>
                        <a:t>Kế</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hoạch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cung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cấp</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dịch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phục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và</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kết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nối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cộng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đồng</a:t>
                      </a:r>
                      <a:r>
                        <a:rPr lang="en-US" sz="2400" dirty="0">
                          <a:solidFill>
                            <a:schemeClr val="tx1"/>
                          </a:solidFill>
                          <a:effectLst/>
                          <a:latin typeface="Times New Roman" panose="02020603050405020304" pitchFamily="18" charset="0"/>
                          <a:ea typeface="Calibri" panose="020F0502020204030204" pitchFamily="34" charset="0"/>
                        </a:rPr>
                        <a:t>*.</a:t>
                      </a:r>
                    </a:p>
                    <a:p>
                      <a:pPr marL="0" lvl="0" indent="0" algn="just">
                        <a:lnSpc>
                          <a:spcPct val="115000"/>
                        </a:lnSpc>
                        <a:spcBef>
                          <a:spcPts val="0"/>
                        </a:spcBef>
                        <a:spcAft>
                          <a:spcPts val="0"/>
                        </a:spcAft>
                        <a:buFont typeface="Times New Roman" panose="02020603050405020304" pitchFamily="18" charset="0"/>
                        <a:buChar char="-"/>
                        <a:tabLst>
                          <a:tab pos="287655" algn="l"/>
                        </a:tabLst>
                      </a:pPr>
                      <a:r>
                        <a:rPr lang="en-US" sz="2400" dirty="0" err="1">
                          <a:solidFill>
                            <a:schemeClr val="tx1"/>
                          </a:solidFill>
                          <a:effectLst/>
                          <a:latin typeface="Times New Roman" panose="02020603050405020304" pitchFamily="18" charset="0"/>
                          <a:ea typeface="Calibri" panose="020F0502020204030204" pitchFamily="34" charset="0"/>
                        </a:rPr>
                        <a:t>Báo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kết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quả</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thực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hiện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dịch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phục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và</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kết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nối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cộng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đồng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đáp</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ứng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nhu</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cầu</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và</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sự</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hài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lòng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của</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bên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liên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quan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hằng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năm</a:t>
                      </a:r>
                      <a:r>
                        <a:rPr lang="en-US" sz="2400" dirty="0">
                          <a:solidFill>
                            <a:schemeClr val="tx1"/>
                          </a:solidFill>
                          <a:effectLst/>
                          <a:latin typeface="Times New Roman" panose="02020603050405020304" pitchFamily="18" charset="0"/>
                          <a:ea typeface="Calibri" panose="020F0502020204030204" pitchFamily="34" charset="0"/>
                        </a:rPr>
                        <a:t>*.</a:t>
                      </a:r>
                    </a:p>
                    <a:p>
                      <a:pPr marL="0" lvl="0" indent="0" algn="just">
                        <a:lnSpc>
                          <a:spcPct val="115000"/>
                        </a:lnSpc>
                        <a:spcBef>
                          <a:spcPts val="0"/>
                        </a:spcBef>
                        <a:spcAft>
                          <a:spcPts val="0"/>
                        </a:spcAft>
                        <a:buFont typeface="Times New Roman" panose="02020603050405020304" pitchFamily="18" charset="0"/>
                        <a:buChar char="-"/>
                        <a:tabLst>
                          <a:tab pos="287655" algn="l"/>
                        </a:tabLst>
                      </a:pPr>
                      <a:r>
                        <a:rPr lang="en-US" sz="2400" dirty="0">
                          <a:solidFill>
                            <a:schemeClr val="tx1"/>
                          </a:solidFill>
                          <a:effectLst/>
                          <a:latin typeface="Times New Roman" panose="02020603050405020304" pitchFamily="18" charset="0"/>
                          <a:ea typeface="Calibri" panose="020F0502020204030204" pitchFamily="34" charset="0"/>
                        </a:rPr>
                        <a:t>CSDL (</a:t>
                      </a:r>
                      <a:r>
                        <a:rPr lang="en-US" sz="2400" dirty="0" err="1">
                          <a:solidFill>
                            <a:schemeClr val="tx1"/>
                          </a:solidFill>
                          <a:effectLst/>
                          <a:latin typeface="Times New Roman" panose="02020603050405020304" pitchFamily="18" charset="0"/>
                          <a:ea typeface="Calibri" panose="020F0502020204030204" pitchFamily="34" charset="0"/>
                        </a:rPr>
                        <a:t>phiếu</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khảo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sát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dữ</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liệu</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khảo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sát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gốc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báo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kết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quả</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khảo</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sát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về</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sự</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hài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lòng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của</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bên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liên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quan</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đối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với</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dịch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phục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và</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kết</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nối</a:t>
                      </a:r>
                      <a:r>
                        <a:rPr lang="en-US" sz="2400" dirty="0">
                          <a:solidFill>
                            <a:schemeClr val="tx1"/>
                          </a:solidFill>
                          <a:effectLst/>
                          <a:latin typeface="Times New Roman" panose="02020603050405020304" pitchFamily="18" charset="0"/>
                          <a:ea typeface="Calibri" panose="020F0502020204030204" pitchFamily="34" charset="0"/>
                        </a:rPr>
                        <a:t> CĐ*.</a:t>
                      </a:r>
                    </a:p>
                    <a:p>
                      <a:pPr marL="0" lvl="0" indent="0" algn="just">
                        <a:lnSpc>
                          <a:spcPct val="115000"/>
                        </a:lnSpc>
                        <a:spcBef>
                          <a:spcPts val="0"/>
                        </a:spcBef>
                        <a:spcAft>
                          <a:spcPts val="0"/>
                        </a:spcAft>
                        <a:buFont typeface="Times New Roman" panose="02020603050405020304" pitchFamily="18" charset="0"/>
                        <a:buChar char="-"/>
                        <a:tabLst>
                          <a:tab pos="287655" algn="l"/>
                        </a:tabLst>
                      </a:pPr>
                      <a:r>
                        <a:rPr lang="en-US" sz="2400" dirty="0" err="1">
                          <a:solidFill>
                            <a:schemeClr val="tx1"/>
                          </a:solidFill>
                          <a:effectLst/>
                          <a:latin typeface="Times New Roman" panose="02020603050405020304" pitchFamily="18" charset="0"/>
                          <a:ea typeface="Calibri" panose="020F0502020204030204" pitchFamily="34" charset="0"/>
                        </a:rPr>
                        <a:t>Bảng</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kê</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danh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mục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thu</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nhập</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từ</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các</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dịch</a:t>
                      </a:r>
                      <a:r>
                        <a:rPr lang="en-US" sz="2400" dirty="0">
                          <a:solidFill>
                            <a:schemeClr val="tx1"/>
                          </a:solidFill>
                          <a:effectLst/>
                          <a:latin typeface="Times New Roman" panose="02020603050405020304" pitchFamily="18" charset="0"/>
                          <a:ea typeface="Calibri" panose="020F0502020204030204" pitchFamily="34" charset="0"/>
                        </a:rPr>
                        <a:t> </a:t>
                      </a:r>
                      <a:r>
                        <a:rPr lang="en-US" sz="2400" dirty="0" err="1">
                          <a:solidFill>
                            <a:schemeClr val="tx1"/>
                          </a:solidFill>
                          <a:effectLst/>
                          <a:latin typeface="Times New Roman" panose="02020603050405020304" pitchFamily="18" charset="0"/>
                          <a:ea typeface="Calibri" panose="020F0502020204030204" pitchFamily="34" charset="0"/>
                        </a:rPr>
                        <a:t>vụ</a:t>
                      </a:r>
                      <a:r>
                        <a:rPr lang="en-US" sz="2400" dirty="0">
                          <a:solidFill>
                            <a:schemeClr val="tx1"/>
                          </a:solidFill>
                          <a:effectLst/>
                          <a:latin typeface="Times New Roman" panose="02020603050405020304" pitchFamily="18" charset="0"/>
                          <a:ea typeface="Calibri" panose="020F0502020204030204" pitchFamily="34" charset="0"/>
                        </a:rPr>
                        <a:t> CĐ.</a:t>
                      </a:r>
                    </a:p>
                  </a:txBody>
                  <a:tcPr marL="68580" marR="68580" marT="0" marB="0">
                    <a:solidFill>
                      <a:schemeClr val="bg2"/>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958431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838200" y="365126"/>
            <a:ext cx="10515600"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21</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1641735646"/>
              </p:ext>
            </p:extLst>
          </p:nvPr>
        </p:nvGraphicFramePr>
        <p:xfrm>
          <a:off x="194871" y="1266667"/>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3807617" y="562605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733528" y="231112"/>
            <a:ext cx="10339755"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 (21.4). </a:t>
            </a:r>
            <a:r>
              <a:rPr lang="en-US" sz="28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C</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ó</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kế</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hoạch</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cung</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cấp</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các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dịch</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vụ</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phục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vụ</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và</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kết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nối</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CĐ</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6" name="Rectangle 5">
            <a:extLst>
              <a:ext uri="{FF2B5EF4-FFF2-40B4-BE49-F238E27FC236}">
                <a16:creationId xmlns:a16="http://schemas.microsoft.com/office/drawing/2014/main" xmlns="" id="{85DED590-1B75-1992-34F3-DADEC6A242E0}"/>
              </a:ext>
            </a:extLst>
          </p:cNvPr>
          <p:cNvSpPr/>
          <p:nvPr/>
        </p:nvSpPr>
        <p:spPr>
          <a:xfrm>
            <a:off x="733528" y="1426865"/>
            <a:ext cx="10721592" cy="4652388"/>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800" dirty="0">
                <a:effectLst/>
                <a:latin typeface="Times New Roman" panose="02020603050405020304" pitchFamily="18" charset="0"/>
                <a:ea typeface="Times New Roman" panose="02020603050405020304" pitchFamily="18" charset="0"/>
              </a:rPr>
              <a:t>Hằng năm,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phòng</a:t>
            </a:r>
            <a:r>
              <a:rPr lang="en-US" sz="2800" dirty="0">
                <a:effectLst/>
                <a:latin typeface="Times New Roman" panose="02020603050405020304" pitchFamily="18" charset="0"/>
                <a:ea typeface="Times New Roman" panose="02020603050405020304" pitchFamily="18" charset="0"/>
              </a:rPr>
              <a:t> TTGD&amp;</a:t>
            </a:r>
            <a:r>
              <a:rPr lang="vi-VN" sz="2800" dirty="0">
                <a:effectLst/>
                <a:latin typeface="Times New Roman" panose="02020603050405020304" pitchFamily="18" charset="0"/>
                <a:ea typeface="Times New Roman" panose="02020603050405020304" pitchFamily="18" charset="0"/>
              </a:rPr>
              <a:t>CTSV, Đoàn thanh niên, </a:t>
            </a:r>
            <a:r>
              <a:rPr lang="en-US" sz="2800" dirty="0" err="1">
                <a:effectLst/>
                <a:latin typeface="Times New Roman" panose="02020603050405020304" pitchFamily="18" charset="0"/>
                <a:ea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phòng</a:t>
            </a:r>
            <a:r>
              <a:rPr lang="en-US" sz="2800" dirty="0">
                <a:effectLst/>
                <a:latin typeface="Times New Roman" panose="02020603050405020304" pitchFamily="18" charset="0"/>
                <a:ea typeface="Times New Roman" panose="02020603050405020304" pitchFamily="18" charset="0"/>
              </a:rPr>
              <a:t> QL</a:t>
            </a:r>
            <a:r>
              <a:rPr lang="vi-VN" sz="2800" dirty="0">
                <a:effectLst/>
                <a:latin typeface="Times New Roman" panose="02020603050405020304" pitchFamily="18" charset="0"/>
                <a:ea typeface="Times New Roman" panose="02020603050405020304" pitchFamily="18" charset="0"/>
              </a:rPr>
              <a:t>KH </a:t>
            </a:r>
            <a:r>
              <a:rPr lang="en-US" sz="2800" dirty="0">
                <a:effectLst/>
                <a:latin typeface="Times New Roman" panose="02020603050405020304" pitchFamily="18" charset="0"/>
                <a:ea typeface="Times New Roman" panose="02020603050405020304" pitchFamily="18" charset="0"/>
              </a:rPr>
              <a:t>&amp; </a:t>
            </a:r>
            <a:r>
              <a:rPr lang="vi-VN" sz="2800" dirty="0">
                <a:effectLst/>
                <a:latin typeface="Times New Roman" panose="02020603050405020304" pitchFamily="18" charset="0"/>
                <a:ea typeface="Times New Roman" panose="02020603050405020304" pitchFamily="18" charset="0"/>
              </a:rPr>
              <a:t>HTQT, phòng </a:t>
            </a:r>
            <a:r>
              <a:rPr lang="en-US" sz="2800" dirty="0" err="1">
                <a:effectLst/>
                <a:latin typeface="Times New Roman" panose="02020603050405020304" pitchFamily="18" charset="0"/>
                <a:ea typeface="Times New Roman" panose="02020603050405020304" pitchFamily="18" charset="0"/>
              </a:rPr>
              <a:t>Quản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lý</a:t>
            </a:r>
            <a:r>
              <a:rPr lang="en-US" sz="2800"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rPr>
              <a:t>Đào </a:t>
            </a:r>
            <a:r>
              <a:rPr lang="en-US" sz="2800" dirty="0">
                <a:effectLst/>
                <a:latin typeface="Times New Roman" panose="02020603050405020304" pitchFamily="18" charset="0"/>
                <a:ea typeface="Times New Roman" panose="02020603050405020304" pitchFamily="18" charset="0"/>
              </a:rPr>
              <a:t>t</a:t>
            </a:r>
            <a:r>
              <a:rPr lang="vi-VN" sz="2800" dirty="0">
                <a:effectLst/>
                <a:latin typeface="Times New Roman" panose="02020603050405020304" pitchFamily="18" charset="0"/>
                <a:ea typeface="Times New Roman" panose="02020603050405020304" pitchFamily="18" charset="0"/>
              </a:rPr>
              <a:t>ạo chủ động lập kế hoạch triển khai các hoạt động </a:t>
            </a:r>
            <a:r>
              <a:rPr lang="vi-VN" sz="2800" dirty="0">
                <a:effectLst/>
                <a:latin typeface="Times New Roman" panose="02020603050405020304" pitchFamily="18" charset="0"/>
                <a:ea typeface="Arial" panose="020B0604020202020204" pitchFamily="34" charset="0"/>
              </a:rPr>
              <a:t>kết nối và phục vụ cộng đồng</a:t>
            </a:r>
            <a:r>
              <a:rPr lang="vi-VN" sz="2800"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rPr>
              <a:t>kế hoạch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xây</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dựng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và</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tổ</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chức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các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hoạt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động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kết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nối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và</a:t>
            </a:r>
            <a:r>
              <a:rPr lang="en-US" sz="2800" dirty="0">
                <a:effectLst/>
                <a:latin typeface="Times New Roman" panose="02020603050405020304" pitchFamily="18" charset="0"/>
                <a:ea typeface="Arial" panose="020B0604020202020204" pitchFamily="34" charset="0"/>
              </a:rPr>
              <a:t> PVCĐ</a:t>
            </a:r>
            <a:r>
              <a:rPr lang="vi-VN" sz="2800" dirty="0">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Arial" panose="020B0604020202020204" pitchFamily="34" charset="0"/>
              </a:rPr>
              <a:t>H21.1.00</a:t>
            </a:r>
            <a:r>
              <a:rPr lang="en-US" sz="2800" dirty="0">
                <a:solidFill>
                  <a:srgbClr val="000000"/>
                </a:solidFill>
                <a:effectLst/>
                <a:latin typeface="Times New Roman" panose="02020603050405020304" pitchFamily="18" charset="0"/>
                <a:ea typeface="Arial" panose="020B0604020202020204" pitchFamily="34" charset="0"/>
              </a:rPr>
              <a:t>3</a:t>
            </a:r>
            <a:r>
              <a:rPr lang="vi-VN" sz="2800" dirty="0">
                <a:effectLst/>
                <a:latin typeface="Times New Roman" panose="02020603050405020304" pitchFamily="18" charset="0"/>
                <a:ea typeface="Times New Roman" panose="02020603050405020304" pitchFamily="18" charset="0"/>
              </a:rPr>
              <a:t>],</a:t>
            </a:r>
            <a:r>
              <a:rPr lang="vi-VN" sz="2800" dirty="0">
                <a:solidFill>
                  <a:srgbClr val="000000"/>
                </a:solidFill>
                <a:effectLst/>
                <a:latin typeface="Times New Roman" panose="02020603050405020304" pitchFamily="18" charset="0"/>
                <a:ea typeface="Arial" panose="020B0604020202020204" pitchFamily="34" charset="0"/>
              </a:rPr>
              <a:t> kế hoạch </a:t>
            </a:r>
            <a:r>
              <a:rPr lang="en-US" sz="2800" dirty="0">
                <a:solidFill>
                  <a:srgbClr val="000000"/>
                </a:solidFill>
                <a:effectLst/>
                <a:latin typeface="Times New Roman" panose="02020603050405020304" pitchFamily="18" charset="0"/>
                <a:ea typeface="Arial" panose="020B0604020202020204" pitchFamily="34" charset="0"/>
              </a:rPr>
              <a:t>C</a:t>
            </a:r>
            <a:r>
              <a:rPr lang="vi-VN" sz="2800" dirty="0">
                <a:solidFill>
                  <a:srgbClr val="000000"/>
                </a:solidFill>
                <a:effectLst/>
                <a:latin typeface="Times New Roman" panose="02020603050405020304" pitchFamily="18" charset="0"/>
                <a:ea typeface="Arial" panose="020B0604020202020204" pitchFamily="34" charset="0"/>
              </a:rPr>
              <a:t>ông tác Đoàn và </a:t>
            </a:r>
            <a:r>
              <a:rPr lang="en-US" sz="2800" dirty="0" err="1">
                <a:solidFill>
                  <a:srgbClr val="000000"/>
                </a:solidFill>
                <a:effectLst/>
                <a:latin typeface="Times New Roman" panose="02020603050405020304" pitchFamily="18" charset="0"/>
                <a:ea typeface="Arial" panose="020B0604020202020204" pitchFamily="34" charset="0"/>
              </a:rPr>
              <a:t>Hội</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sinh</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viên</a:t>
            </a:r>
            <a:r>
              <a:rPr lang="en-US" sz="2800" dirty="0">
                <a:solidFill>
                  <a:srgbClr val="000000"/>
                </a:solidFill>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a:t>
            </a:r>
            <a:r>
              <a:rPr lang="en-US" sz="2800" dirty="0">
                <a:solidFill>
                  <a:srgbClr val="000000"/>
                </a:solidFill>
                <a:effectLst/>
                <a:latin typeface="Times New Roman" panose="02020603050405020304" pitchFamily="18" charset="0"/>
                <a:ea typeface="Arial" panose="020B0604020202020204" pitchFamily="34" charset="0"/>
              </a:rPr>
              <a:t>H02.2.006</a:t>
            </a:r>
            <a:r>
              <a:rPr lang="vi-VN" sz="2800" dirty="0">
                <a:effectLst/>
                <a:latin typeface="Times New Roman" panose="02020603050405020304" pitchFamily="18" charset="0"/>
                <a:ea typeface="Arial" panose="020B0604020202020204" pitchFamily="34" charset="0"/>
              </a:rPr>
              <a:t>]</a:t>
            </a:r>
            <a:r>
              <a:rPr lang="en-US" sz="2800" dirty="0">
                <a:effectLst/>
                <a:latin typeface="Times New Roman" panose="02020603050405020304" pitchFamily="18" charset="0"/>
                <a:ea typeface="Arial" panose="020B0604020202020204" pitchFamily="34" charset="0"/>
              </a:rPr>
              <a:t>, [H02.6.007]</a:t>
            </a:r>
            <a:r>
              <a:rPr lang="vi-VN" sz="2800" dirty="0">
                <a:effectLst/>
                <a:latin typeface="Times New Roman" panose="02020603050405020304" pitchFamily="18" charset="0"/>
                <a:ea typeface="Arial" panose="020B0604020202020204" pitchFamily="34" charset="0"/>
              </a:rPr>
              <a:t>, </a:t>
            </a:r>
            <a:r>
              <a:rPr lang="en-US" sz="2800" dirty="0">
                <a:solidFill>
                  <a:srgbClr val="000000"/>
                </a:solidFill>
                <a:effectLst/>
                <a:latin typeface="Times New Roman" panose="02020603050405020304" pitchFamily="18" charset="0"/>
                <a:ea typeface="Arial" panose="020B0604020202020204" pitchFamily="34" charset="0"/>
              </a:rPr>
              <a:t>k</a:t>
            </a:r>
            <a:r>
              <a:rPr lang="vi-VN" sz="2800" dirty="0">
                <a:solidFill>
                  <a:srgbClr val="000000"/>
                </a:solidFill>
                <a:effectLst/>
                <a:latin typeface="Times New Roman" panose="02020603050405020304" pitchFamily="18" charset="0"/>
                <a:ea typeface="Arial" panose="020B0604020202020204" pitchFamily="34" charset="0"/>
              </a:rPr>
              <a:t>ế hoạch khoa học công nghệ và hợp tác </a:t>
            </a:r>
            <a:r>
              <a:rPr lang="en-US" sz="2800" dirty="0" err="1">
                <a:solidFill>
                  <a:srgbClr val="000000"/>
                </a:solidFill>
                <a:effectLst/>
                <a:latin typeface="Times New Roman" panose="02020603050405020304" pitchFamily="18" charset="0"/>
                <a:ea typeface="Arial" panose="020B0604020202020204" pitchFamily="34" charset="0"/>
              </a:rPr>
              <a:t>đối</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ngoại</a:t>
            </a:r>
            <a:r>
              <a:rPr lang="en-US" sz="2800" dirty="0">
                <a:solidFill>
                  <a:srgbClr val="000000"/>
                </a:solidFill>
                <a:effectLst/>
                <a:latin typeface="Times New Roman" panose="02020603050405020304" pitchFamily="18" charset="0"/>
                <a:ea typeface="Arial" panose="020B0604020202020204" pitchFamily="34" charset="0"/>
              </a:rPr>
              <a:t> </a:t>
            </a:r>
            <a:r>
              <a:rPr lang="vi-VN" sz="2800" dirty="0">
                <a:solidFill>
                  <a:srgbClr val="000000"/>
                </a:solidFill>
                <a:effectLst/>
                <a:latin typeface="Times New Roman" panose="02020603050405020304" pitchFamily="18" charset="0"/>
                <a:ea typeface="Arial" panose="020B0604020202020204" pitchFamily="34" charset="0"/>
              </a:rPr>
              <a:t>[H08.1.0</a:t>
            </a:r>
            <a:r>
              <a:rPr lang="en-US" sz="2800" dirty="0">
                <a:solidFill>
                  <a:srgbClr val="000000"/>
                </a:solidFill>
                <a:effectLst/>
                <a:latin typeface="Times New Roman" panose="02020603050405020304" pitchFamily="18" charset="0"/>
                <a:ea typeface="Arial" panose="020B0604020202020204" pitchFamily="34" charset="0"/>
              </a:rPr>
              <a:t>07</a:t>
            </a:r>
            <a:r>
              <a:rPr lang="vi-VN" sz="2800" dirty="0">
                <a:solidFill>
                  <a:srgbClr val="000000"/>
                </a:solidFill>
                <a:effectLst/>
                <a:latin typeface="Times New Roman" panose="02020603050405020304" pitchFamily="18" charset="0"/>
                <a:ea typeface="Arial" panose="020B0604020202020204" pitchFamily="34" charset="0"/>
              </a:rPr>
              <a:t>]</a:t>
            </a:r>
            <a:r>
              <a:rPr lang="vi-VN" sz="2800" dirty="0">
                <a:effectLst/>
                <a:latin typeface="Times New Roman" panose="02020603050405020304" pitchFamily="18" charset="0"/>
                <a:ea typeface="Arial" panose="020B0604020202020204" pitchFamily="34" charset="0"/>
              </a:rPr>
              <a:t>, kế hoạch tư vấn hướng nghiệp </a:t>
            </a:r>
            <a:r>
              <a:rPr lang="en-US" sz="2800" dirty="0">
                <a:effectLst/>
                <a:latin typeface="Times New Roman" panose="02020603050405020304" pitchFamily="18" charset="0"/>
                <a:ea typeface="Arial" panose="020B0604020202020204" pitchFamily="34" charset="0"/>
              </a:rPr>
              <a:t>[H13.1.002</a:t>
            </a:r>
            <a:r>
              <a:rPr lang="vi-VN" sz="2800" dirty="0">
                <a:effectLst/>
                <a:latin typeface="Times New Roman" panose="02020603050405020304" pitchFamily="18" charset="0"/>
                <a:ea typeface="Arial" panose="020B0604020202020204" pitchFamily="34" charset="0"/>
              </a:rPr>
              <a:t>].</a:t>
            </a:r>
            <a:endParaRPr lang="en-US" sz="2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86349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585035" y="167640"/>
            <a:ext cx="11081102" cy="793115"/>
          </a:xfrm>
        </p:spPr>
        <p:txBody>
          <a:bodyPr>
            <a:normAutofit fontScale="90000"/>
          </a:bodyPr>
          <a:lstStyle/>
          <a:p>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r>
            <a:br>
              <a:rPr lang="en-US" sz="2700" b="1" kern="1200" dirty="0">
                <a:solidFill>
                  <a:srgbClr val="FF0000"/>
                </a:solidFill>
                <a:effectLst/>
                <a:latin typeface="Times New Roman" panose="02020603050405020304" pitchFamily="18" charset="0"/>
                <a:ea typeface="+mn-ea"/>
                <a:cs typeface="Times New Roman" panose="02020603050405020304" pitchFamily="18" charset="0"/>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 (21.4).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Các</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hoạt</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động</a:t>
            </a:r>
            <a:r>
              <a:rPr lang="en-US"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thực</a:t>
            </a:r>
            <a:r>
              <a:rPr lang="en-US"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hiện</a:t>
            </a:r>
            <a:r>
              <a:rPr lang="en-US"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cải</a:t>
            </a:r>
            <a:r>
              <a:rPr lang="en-US"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tiến</a:t>
            </a:r>
            <a:r>
              <a:rPr lang="en-US"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v</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iệc</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cung</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cấp</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các</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dịch</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vụ</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phục</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vụ</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và</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kết</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nối</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CĐ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đáp</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ứng</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nhu</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cầu</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của</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các</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BLQ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theo</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kế</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hoạch</a:t>
            </a:r>
            <a:r>
              <a:rPr lang="en-US"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6" name="Rectangle 5">
            <a:extLst>
              <a:ext uri="{FF2B5EF4-FFF2-40B4-BE49-F238E27FC236}">
                <a16:creationId xmlns:a16="http://schemas.microsoft.com/office/drawing/2014/main" xmlns="" id="{85DED590-1B75-1992-34F3-DADEC6A242E0}"/>
              </a:ext>
            </a:extLst>
          </p:cNvPr>
          <p:cNvSpPr/>
          <p:nvPr/>
        </p:nvSpPr>
        <p:spPr>
          <a:xfrm>
            <a:off x="422588" y="960755"/>
            <a:ext cx="11454564" cy="36576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effectLst/>
                <a:latin typeface="Times New Roman" panose="02020603050405020304" pitchFamily="18" charset="0"/>
                <a:ea typeface="Times New Roman" panose="02020603050405020304" pitchFamily="18" charset="0"/>
              </a:rPr>
              <a:t>Căn cứ vào báo cáo tổng kết năm học và kết quả khảo sát sự hài lòng của các bên liên quan về hoạt động </a:t>
            </a:r>
            <a:r>
              <a:rPr lang="vi-VN" sz="2000" dirty="0">
                <a:effectLst/>
                <a:latin typeface="Times New Roman" panose="02020603050405020304" pitchFamily="18" charset="0"/>
                <a:ea typeface="Arial" panose="020B0604020202020204" pitchFamily="34" charset="0"/>
              </a:rPr>
              <a:t>kết nối và phục vụ cộng đồng</a:t>
            </a:r>
            <a:r>
              <a:rPr lang="vi-VN" sz="2000" dirty="0">
                <a:effectLst/>
                <a:latin typeface="Times New Roman" panose="02020603050405020304" pitchFamily="18" charset="0"/>
                <a:ea typeface="Times New Roman" panose="02020603050405020304" pitchFamily="18" charset="0"/>
              </a:rPr>
              <a:t>, Nhà trường đã cải tiến một số tiêu chí đánh giá nhằm đẩy mạnh hoạt động này, đáp ứng nhu cầu và sự hài lòng của các bên liên quan. Cụ thể, </a:t>
            </a:r>
            <a:r>
              <a:rPr lang="en-US" sz="2000" dirty="0">
                <a:effectLst/>
                <a:latin typeface="Times New Roman" panose="02020603050405020304" pitchFamily="18" charset="0"/>
                <a:ea typeface="Times New Roman" panose="02020603050405020304" pitchFamily="18" charset="0"/>
              </a:rPr>
              <a:t>n</a:t>
            </a:r>
            <a:r>
              <a:rPr lang="vi-VN" sz="2000" dirty="0">
                <a:effectLst/>
                <a:latin typeface="Times New Roman" panose="02020603050405020304" pitchFamily="18" charset="0"/>
                <a:ea typeface="Times New Roman" panose="02020603050405020304" pitchFamily="18" charset="0"/>
              </a:rPr>
              <a:t>hà trường tổ chức rà soát, cập nhật, điều chỉnh một số văn bản như: </a:t>
            </a:r>
            <a:r>
              <a:rPr lang="vi-VN" sz="2000" dirty="0">
                <a:solidFill>
                  <a:srgbClr val="000000"/>
                </a:solidFill>
                <a:effectLst/>
                <a:latin typeface="Times New Roman" panose="02020603050405020304" pitchFamily="18" charset="0"/>
                <a:ea typeface="Arial" panose="020B0604020202020204" pitchFamily="34" charset="0"/>
              </a:rPr>
              <a:t>Quy chế công tác sinh viên hệ chính quy trường đại học Kinh tế - Kỹ thuật Bình Dương [H17.1.001</a:t>
            </a:r>
            <a:r>
              <a:rPr lang="en-US" sz="2000" dirty="0">
                <a:solidFill>
                  <a:srgbClr val="000000"/>
                </a:solidFill>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Times New Roman" panose="02020603050405020304" pitchFamily="18" charset="0"/>
              </a:rPr>
              <a:t> Q</a:t>
            </a:r>
            <a:r>
              <a:rPr lang="vi-VN" sz="2000" dirty="0">
                <a:solidFill>
                  <a:srgbClr val="000000"/>
                </a:solidFill>
                <a:effectLst/>
                <a:latin typeface="Times New Roman" panose="02020603050405020304" pitchFamily="18" charset="0"/>
                <a:ea typeface="Arial" panose="020B0604020202020204" pitchFamily="34" charset="0"/>
              </a:rPr>
              <a:t>uy định đánh giá kết quả rèn luyện sinh viên trường đại học Kinh tế - Kỹ thuật Bình Dương</a:t>
            </a:r>
            <a:r>
              <a:rPr lang="vi-VN" sz="2000" dirty="0">
                <a:effectLst/>
                <a:latin typeface="Times New Roman" panose="02020603050405020304" pitchFamily="18" charset="0"/>
                <a:ea typeface="Times New Roman" panose="02020603050405020304" pitchFamily="18" charset="0"/>
              </a:rPr>
              <a:t> [H17.1.002].</a:t>
            </a:r>
            <a:r>
              <a:rPr lang="en-US" sz="2000" dirty="0">
                <a:effectLst/>
                <a:latin typeface="Times New Roman" panose="02020603050405020304" pitchFamily="18" charset="0"/>
                <a:ea typeface="Times New Roman" panose="02020603050405020304" pitchFamily="18" charset="0"/>
              </a:rPr>
              <a:t> </a:t>
            </a:r>
            <a:r>
              <a:rPr lang="en-US" sz="2000" i="1" dirty="0" err="1">
                <a:effectLst/>
                <a:latin typeface="Times New Roman" panose="02020603050405020304" pitchFamily="18" charset="0"/>
                <a:ea typeface="Arial" panose="020B0604020202020204" pitchFamily="34" charset="0"/>
              </a:rPr>
              <a:t>Về</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hoạt</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động</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tình</a:t>
            </a:r>
            <a:r>
              <a:rPr lang="en-US" sz="2000" i="1" dirty="0">
                <a:effectLst/>
                <a:latin typeface="Times New Roman" panose="02020603050405020304" pitchFamily="18" charset="0"/>
                <a:ea typeface="Arial" panose="020B0604020202020204" pitchFamily="34" charset="0"/>
              </a:rPr>
              <a:t> </a:t>
            </a:r>
            <a:r>
              <a:rPr lang="en-US" sz="2000" i="1" dirty="0" err="1">
                <a:effectLst/>
                <a:latin typeface="Times New Roman" panose="02020603050405020304" pitchFamily="18" charset="0"/>
                <a:ea typeface="Arial" panose="020B0604020202020204" pitchFamily="34" charset="0"/>
              </a:rPr>
              <a:t>nguyện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hoạt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động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nguyện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ngày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càng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được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mở</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rộng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về</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số</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lượng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quy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mô</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lực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lượng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với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nhiều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nội</a:t>
            </a:r>
            <a:r>
              <a:rPr lang="en-US" sz="2000" dirty="0">
                <a:effectLst/>
                <a:latin typeface="Times New Roman" panose="02020603050405020304" pitchFamily="18" charset="0"/>
                <a:ea typeface="Arial" panose="020B0604020202020204" pitchFamily="34" charset="0"/>
              </a:rPr>
              <a:t> dung </a:t>
            </a:r>
            <a:r>
              <a:rPr lang="en-US" sz="2000" dirty="0" err="1">
                <a:effectLst/>
                <a:latin typeface="Times New Roman" panose="02020603050405020304" pitchFamily="18" charset="0"/>
                <a:ea typeface="Arial" panose="020B0604020202020204" pitchFamily="34" charset="0"/>
              </a:rPr>
              <a:t>phong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phú</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thức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đa</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dạng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hơn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Số</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lượng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hoạt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động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nguyện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tăng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từ</a:t>
            </a:r>
            <a:r>
              <a:rPr lang="en-US" sz="2000" dirty="0">
                <a:effectLst/>
                <a:latin typeface="Times New Roman" panose="02020603050405020304" pitchFamily="18" charset="0"/>
                <a:ea typeface="Arial" panose="020B0604020202020204" pitchFamily="34" charset="0"/>
              </a:rPr>
              <a:t> 07 </a:t>
            </a:r>
            <a:r>
              <a:rPr lang="en-US" sz="2000" dirty="0" err="1">
                <a:effectLst/>
                <a:latin typeface="Times New Roman" panose="02020603050405020304" pitchFamily="18" charset="0"/>
                <a:ea typeface="Arial" panose="020B0604020202020204" pitchFamily="34" charset="0"/>
              </a:rPr>
              <a:t>chương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(2016-2017) </a:t>
            </a:r>
            <a:r>
              <a:rPr lang="en-US" sz="2000" dirty="0" err="1">
                <a:effectLst/>
                <a:latin typeface="Times New Roman" panose="02020603050405020304" pitchFamily="18" charset="0"/>
                <a:ea typeface="Arial" panose="020B0604020202020204" pitchFamily="34" charset="0"/>
              </a:rPr>
              <a:t>lên</a:t>
            </a:r>
            <a:r>
              <a:rPr lang="en-US" sz="2000" dirty="0">
                <a:effectLst/>
                <a:latin typeface="Times New Roman" panose="02020603050405020304" pitchFamily="18" charset="0"/>
                <a:ea typeface="Arial" panose="020B0604020202020204" pitchFamily="34" charset="0"/>
              </a:rPr>
              <a:t> 12 </a:t>
            </a:r>
            <a:r>
              <a:rPr lang="en-US" sz="2000" dirty="0" err="1">
                <a:effectLst/>
                <a:latin typeface="Times New Roman" panose="02020603050405020304" pitchFamily="18" charset="0"/>
                <a:ea typeface="Arial" panose="020B0604020202020204" pitchFamily="34" charset="0"/>
              </a:rPr>
              <a:t>chương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(2019-2020) [H21.3.002]; …..</a:t>
            </a:r>
            <a:r>
              <a:rPr lang="en-US" sz="2000" i="1" dirty="0">
                <a:effectLst/>
                <a:latin typeface="Times New Roman" panose="02020603050405020304" pitchFamily="18" charset="0"/>
                <a:ea typeface="Arial" panose="020B0604020202020204" pitchFamily="34" charset="0"/>
              </a:rPr>
              <a:t> </a:t>
            </a:r>
            <a:endParaRPr lang="en-US" sz="2000" dirty="0">
              <a:effectLst/>
              <a:latin typeface="Arial" panose="020B0604020202020204" pitchFamily="34" charset="0"/>
              <a:ea typeface="Arial" panose="020B0604020202020204" pitchFamily="34" charset="0"/>
            </a:endParaRPr>
          </a:p>
        </p:txBody>
      </p:sp>
      <p:sp>
        <p:nvSpPr>
          <p:cNvPr id="3" name="Rectangle 2">
            <a:extLst>
              <a:ext uri="{FF2B5EF4-FFF2-40B4-BE49-F238E27FC236}">
                <a16:creationId xmlns:a16="http://schemas.microsoft.com/office/drawing/2014/main" xmlns="" id="{3081E792-48A1-0388-03C6-64BFEB646FA4}"/>
              </a:ext>
            </a:extLst>
          </p:cNvPr>
          <p:cNvSpPr/>
          <p:nvPr/>
        </p:nvSpPr>
        <p:spPr>
          <a:xfrm>
            <a:off x="381834" y="4853354"/>
            <a:ext cx="11495318" cy="1837006"/>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i="1" dirty="0" err="1">
                <a:effectLst/>
                <a:latin typeface="Times New Roman" panose="02020603050405020304" pitchFamily="18" charset="0"/>
                <a:ea typeface="Arial" panose="020B0604020202020204" pitchFamily="34" charset="0"/>
              </a:rPr>
              <a:t>Về</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tư</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vấn</a:t>
            </a:r>
            <a:r>
              <a:rPr lang="en-US" sz="2400" i="1" dirty="0">
                <a:effectLst/>
                <a:latin typeface="Times New Roman" panose="02020603050405020304" pitchFamily="18" charset="0"/>
                <a:ea typeface="Arial" panose="020B0604020202020204" pitchFamily="34" charset="0"/>
              </a:rPr>
              <a:t> – </a:t>
            </a:r>
            <a:r>
              <a:rPr lang="en-US" sz="2400" i="1" dirty="0" err="1">
                <a:effectLst/>
                <a:latin typeface="Times New Roman" panose="02020603050405020304" pitchFamily="18" charset="0"/>
                <a:ea typeface="Arial" panose="020B0604020202020204" pitchFamily="34" charset="0"/>
              </a:rPr>
              <a:t>hướng</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nghiệp</a:t>
            </a:r>
            <a:r>
              <a:rPr lang="en-US" sz="2400" i="1" dirty="0">
                <a:effectLst/>
                <a:latin typeface="Times New Roman" panose="02020603050405020304" pitchFamily="18" charset="0"/>
                <a:ea typeface="Arial" panose="020B0604020202020204" pitchFamily="34" charset="0"/>
              </a:rPr>
              <a: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Những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cải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tiến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trong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công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tư</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vấn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hướng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nghiệp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thể</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hiện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thông</a:t>
            </a:r>
            <a:r>
              <a:rPr lang="en-US" sz="2400" dirty="0">
                <a:effectLst/>
                <a:latin typeface="Times New Roman" panose="02020603050405020304" pitchFamily="18" charset="0"/>
                <a:ea typeface="Arial" panose="020B0604020202020204" pitchFamily="34" charset="0"/>
              </a:rPr>
              <a:t> qua </a:t>
            </a:r>
            <a:r>
              <a:rPr lang="en-US" sz="2400" dirty="0" err="1">
                <a:effectLst/>
                <a:latin typeface="Times New Roman" panose="02020603050405020304" pitchFamily="18" charset="0"/>
                <a:ea typeface="Arial" panose="020B0604020202020204" pitchFamily="34" charset="0"/>
              </a:rPr>
              <a:t>việc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thay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đổi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phương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thức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tư</a:t>
            </a:r>
            <a:r>
              <a:rPr lang="en-US" sz="2400" dirty="0">
                <a:effectLst/>
                <a:latin typeface="Times New Roman" panose="02020603050405020304" pitchFamily="18" charset="0"/>
                <a:ea typeface="Arial" panose="020B0604020202020204" pitchFamily="34" charset="0"/>
              </a:rPr>
              <a:t> ……</a:t>
            </a:r>
          </a:p>
          <a:p>
            <a:pPr algn="just"/>
            <a:r>
              <a:rPr lang="en-US" sz="2400" i="1" dirty="0" err="1">
                <a:effectLst/>
                <a:latin typeface="Times New Roman" panose="02020603050405020304" pitchFamily="18" charset="0"/>
                <a:ea typeface="Arial" panose="020B0604020202020204" pitchFamily="34" charset="0"/>
              </a:rPr>
              <a:t>Về</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hoạt</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động</a:t>
            </a:r>
            <a:r>
              <a:rPr lang="en-US" sz="2400" i="1" dirty="0">
                <a:effectLst/>
                <a:latin typeface="Times New Roman" panose="02020603050405020304" pitchFamily="18" charset="0"/>
                <a:ea typeface="Arial" panose="020B0604020202020204" pitchFamily="34" charset="0"/>
              </a:rPr>
              <a:t> Giao </a:t>
            </a:r>
            <a:r>
              <a:rPr lang="en-US" sz="2400" i="1" dirty="0" err="1">
                <a:effectLst/>
                <a:latin typeface="Times New Roman" panose="02020603050405020304" pitchFamily="18" charset="0"/>
                <a:ea typeface="Arial" panose="020B0604020202020204" pitchFamily="34" charset="0"/>
              </a:rPr>
              <a:t>lưu</a:t>
            </a:r>
            <a:r>
              <a:rPr lang="en-US" sz="2400" i="1" dirty="0">
                <a:effectLst/>
                <a:latin typeface="Times New Roman" panose="02020603050405020304" pitchFamily="18" charset="0"/>
                <a:ea typeface="Arial" panose="020B0604020202020204" pitchFamily="34" charset="0"/>
              </a:rPr>
              <a:t> – </a:t>
            </a:r>
            <a:r>
              <a:rPr lang="en-US" sz="2400" i="1" dirty="0" err="1">
                <a:effectLst/>
                <a:latin typeface="Times New Roman" panose="02020603050405020304" pitchFamily="18" charset="0"/>
                <a:ea typeface="Arial" panose="020B0604020202020204" pitchFamily="34" charset="0"/>
              </a:rPr>
              <a:t>Hợp</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tác</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doanh</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nghiệp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Tăng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số</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lượng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ký</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kết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bản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ghi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nhớ</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với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doanh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nghiệp</a:t>
            </a:r>
            <a:r>
              <a:rPr lang="en-US" sz="2400" dirty="0">
                <a:effectLst/>
                <a:latin typeface="Times New Roman" panose="02020603050405020304" pitchFamily="18" charset="0"/>
                <a:ea typeface="Arial" panose="020B0604020202020204" pitchFamily="34" charset="0"/>
              </a:rPr>
              <a:t> qua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năm</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nhằm</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đẩy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mạnh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hoạt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động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hợp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nghiên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cứu</a:t>
            </a:r>
            <a:r>
              <a:rPr lang="en-US" sz="2400" dirty="0">
                <a:effectLst/>
                <a:latin typeface="Times New Roman" panose="02020603050405020304" pitchFamily="18" charset="0"/>
                <a:ea typeface="Arial" panose="020B0604020202020204" pitchFamily="34" charset="0"/>
              </a:rPr>
              <a:t> khoa </a:t>
            </a:r>
            <a:r>
              <a:rPr lang="en-US" sz="2400" dirty="0" err="1">
                <a:effectLst/>
                <a:latin typeface="Times New Roman" panose="02020603050405020304" pitchFamily="18" charset="0"/>
                <a:ea typeface="Arial" panose="020B0604020202020204" pitchFamily="34" charset="0"/>
              </a:rPr>
              <a:t>học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hỗ</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trợ</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sinh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địa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điểm</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thực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tập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giới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thiệu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việc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làm</a:t>
            </a:r>
            <a:r>
              <a:rPr lang="en-US" sz="2400" dirty="0">
                <a:effectLst/>
                <a:latin typeface="Times New Roman" panose="02020603050405020304" pitchFamily="18" charset="0"/>
                <a:ea typeface="Arial" panose="020B0604020202020204" pitchFamily="34" charset="0"/>
              </a:rPr>
              <a:t> [</a:t>
            </a:r>
            <a:r>
              <a:rPr lang="vi-VN" sz="2400" dirty="0">
                <a:solidFill>
                  <a:srgbClr val="000000"/>
                </a:solidFill>
                <a:effectLst/>
                <a:latin typeface="Times New Roman" panose="02020603050405020304" pitchFamily="18" charset="0"/>
                <a:ea typeface="Arial" panose="020B0604020202020204" pitchFamily="34" charset="0"/>
              </a:rPr>
              <a:t>H</a:t>
            </a:r>
            <a:r>
              <a:rPr lang="en-US" sz="2400" dirty="0">
                <a:solidFill>
                  <a:srgbClr val="000000"/>
                </a:solidFill>
                <a:effectLst/>
                <a:latin typeface="Times New Roman" panose="02020603050405020304" pitchFamily="18" charset="0"/>
                <a:ea typeface="Arial" panose="020B0604020202020204" pitchFamily="34" charset="0"/>
              </a:rPr>
              <a:t>17.2.021</a:t>
            </a:r>
            <a:r>
              <a:rPr lang="vi-VN" sz="2400" dirty="0">
                <a:solidFill>
                  <a:srgbClr val="000000"/>
                </a:solidFill>
                <a:effectLst/>
                <a:latin typeface="Times New Roman" panose="02020603050405020304" pitchFamily="18" charset="0"/>
                <a:ea typeface="Arial" panose="020B0604020202020204" pitchFamily="34" charset="0"/>
              </a:rPr>
              <a:t>]</a:t>
            </a:r>
            <a:r>
              <a:rPr lang="en-US" sz="2400" dirty="0">
                <a:solidFill>
                  <a:srgbClr val="000000"/>
                </a:solidFill>
                <a:effectLst/>
                <a:latin typeface="Times New Roman" panose="02020603050405020304" pitchFamily="18" charset="0"/>
                <a:ea typeface="Arial" panose="020B0604020202020204" pitchFamily="34" charset="0"/>
              </a:rPr>
              <a:t>…..</a:t>
            </a:r>
            <a:endParaRPr lang="en-US" sz="3200" dirty="0"/>
          </a:p>
        </p:txBody>
      </p:sp>
    </p:spTree>
    <p:extLst>
      <p:ext uri="{BB962C8B-B14F-4D97-AF65-F5344CB8AC3E}">
        <p14:creationId xmlns:p14="http://schemas.microsoft.com/office/powerpoint/2010/main" val="265856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743578" y="459646"/>
            <a:ext cx="11234058"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(21.4).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Ít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nhất</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75% </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số</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các</a:t>
            </a:r>
            <a:r>
              <a:rPr lang="en-US" sz="2400" b="1" dirty="0">
                <a:solidFill>
                  <a:srgbClr val="0000FF"/>
                </a:solidFill>
                <a:effectLst/>
                <a:latin typeface="Arial Narrow" panose="020B0606020202030204" pitchFamily="34" charset="0"/>
                <a:ea typeface="Calibri" panose="020F0502020204030204" pitchFamily="34" charset="0"/>
                <a:cs typeface="Times New Roman" panose="02020603050405020304" pitchFamily="18" charset="0"/>
              </a:rPr>
              <a:t> BLQ </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được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khảo</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sát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hài</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lòng</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về</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kết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quả</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thực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hiện</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các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hoạt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động</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dịch</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vụ</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phục</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vụ</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và</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kết</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400" b="1" dirty="0" err="1">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nối</a:t>
            </a:r>
            <a:r>
              <a:rPr lang="en-US" sz="24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 CĐ.</a:t>
            </a:r>
            <a:endParaRPr lang="en-US" sz="2700" b="1" dirty="0">
              <a:solidFill>
                <a:srgbClr val="FF0000"/>
              </a:solidFill>
              <a:latin typeface="Arial Narrow" panose="020B0606020202030204" pitchFamily="34" charset="0"/>
              <a:ea typeface="+mn-ea"/>
              <a:cs typeface="Times New Roman" panose="02020603050405020304" pitchFamily="18" charset="0"/>
            </a:endParaRPr>
          </a:p>
        </p:txBody>
      </p:sp>
      <p:sp>
        <p:nvSpPr>
          <p:cNvPr id="6" name="Rectangle 5">
            <a:extLst>
              <a:ext uri="{FF2B5EF4-FFF2-40B4-BE49-F238E27FC236}">
                <a16:creationId xmlns:a16="http://schemas.microsoft.com/office/drawing/2014/main" xmlns="" id="{85DED590-1B75-1992-34F3-DADEC6A242E0}"/>
              </a:ext>
            </a:extLst>
          </p:cNvPr>
          <p:cNvSpPr/>
          <p:nvPr/>
        </p:nvSpPr>
        <p:spPr>
          <a:xfrm>
            <a:off x="572756" y="1771658"/>
            <a:ext cx="11073284" cy="4297045"/>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n-US" sz="2800" dirty="0" err="1">
                <a:effectLst/>
                <a:latin typeface="Times New Roman" panose="02020603050405020304" pitchFamily="18" charset="0"/>
                <a:ea typeface="Arial" panose="020B0604020202020204" pitchFamily="34" charset="0"/>
              </a:rPr>
              <a:t>Để</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đánh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giá</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mức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độ</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hài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lòng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của</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các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bên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liên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quan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về</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kết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quả</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hoạt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động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kết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nối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và</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phục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vụ</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cộng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đồng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của</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Trường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định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kỳ</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hàng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năm</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từ</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năm</a:t>
            </a:r>
            <a:r>
              <a:rPr lang="en-US" sz="2800" dirty="0">
                <a:effectLst/>
                <a:latin typeface="Times New Roman" panose="02020603050405020304" pitchFamily="18" charset="0"/>
                <a:ea typeface="Arial" panose="020B0604020202020204" pitchFamily="34" charset="0"/>
              </a:rPr>
              <a:t> 2016) </a:t>
            </a:r>
            <a:r>
              <a:rPr lang="en-US" sz="2800" dirty="0" err="1">
                <a:effectLst/>
                <a:latin typeface="Times New Roman" panose="02020603050405020304" pitchFamily="18" charset="0"/>
                <a:ea typeface="Arial" panose="020B0604020202020204" pitchFamily="34" charset="0"/>
              </a:rPr>
              <a:t>Nhà</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trường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đã</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tổ</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chức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khảo</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sát</a:t>
            </a:r>
            <a:r>
              <a:rPr lang="en-US" sz="2800" dirty="0">
                <a:effectLst/>
                <a:latin typeface="Times New Roman" panose="02020603050405020304" pitchFamily="18" charset="0"/>
                <a:ea typeface="Arial" panose="020B0604020202020204" pitchFamily="34" charset="0"/>
              </a:rPr>
              <a:t> ý </a:t>
            </a:r>
            <a:r>
              <a:rPr lang="en-US" sz="2800" dirty="0" err="1">
                <a:effectLst/>
                <a:latin typeface="Times New Roman" panose="02020603050405020304" pitchFamily="18" charset="0"/>
                <a:ea typeface="Arial" panose="020B0604020202020204" pitchFamily="34" charset="0"/>
              </a:rPr>
              <a:t>kiến</a:t>
            </a:r>
            <a:r>
              <a:rPr lang="en-US" sz="2800" dirty="0">
                <a:effectLst/>
                <a:latin typeface="Times New Roman" panose="02020603050405020304" pitchFamily="18" charset="0"/>
                <a:ea typeface="Arial" panose="020B0604020202020204" pitchFamily="34" charset="0"/>
              </a:rPr>
              <a:t> SV, NV, GV </a:t>
            </a:r>
            <a:r>
              <a:rPr lang="en-US" sz="2800" dirty="0" err="1">
                <a:effectLst/>
                <a:latin typeface="Times New Roman" panose="02020603050405020304" pitchFamily="18" charset="0"/>
                <a:ea typeface="Arial" panose="020B0604020202020204" pitchFamily="34" charset="0"/>
              </a:rPr>
              <a:t>và</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các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bên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liên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quan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gồm</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người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dân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nơi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diễn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ra</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hoạt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động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doanh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nghiệp</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Kết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quả</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khảo</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sát</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cho</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thấy</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mức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hài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lòng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của</a:t>
            </a:r>
            <a:r>
              <a:rPr lang="en-US" sz="2800" dirty="0">
                <a:effectLst/>
                <a:latin typeface="Times New Roman" panose="02020603050405020304" pitchFamily="18" charset="0"/>
                <a:ea typeface="Arial" panose="020B0604020202020204" pitchFamily="34" charset="0"/>
              </a:rPr>
              <a:t> SV, NV, GV </a:t>
            </a:r>
            <a:r>
              <a:rPr lang="en-US" sz="2800" dirty="0" err="1">
                <a:effectLst/>
                <a:latin typeface="Times New Roman" panose="02020603050405020304" pitchFamily="18" charset="0"/>
                <a:ea typeface="Arial" panose="020B0604020202020204" pitchFamily="34" charset="0"/>
              </a:rPr>
              <a:t>và</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các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bên</a:t>
            </a:r>
            <a:r>
              <a:rPr lang="en-US" sz="280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liên</a:t>
            </a:r>
            <a:r>
              <a:rPr lang="en-US" sz="2800" spc="-4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quan</a:t>
            </a:r>
            <a:r>
              <a:rPr lang="en-US" sz="2800" spc="-4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tương</a:t>
            </a:r>
            <a:r>
              <a:rPr lang="en-US" sz="2800" spc="-4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đối</a:t>
            </a:r>
            <a:r>
              <a:rPr lang="en-US" sz="2800" spc="-4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cao</a:t>
            </a:r>
            <a:r>
              <a:rPr lang="en-US" sz="2800" spc="-40" dirty="0">
                <a:effectLst/>
                <a:latin typeface="Times New Roman" panose="02020603050405020304" pitchFamily="18" charset="0"/>
                <a:ea typeface="Arial" panose="020B0604020202020204" pitchFamily="34" charset="0"/>
              </a:rPr>
              <a:t>, </a:t>
            </a:r>
            <a:r>
              <a:rPr lang="en-US" sz="2800" spc="-40" dirty="0" err="1">
                <a:effectLst/>
                <a:latin typeface="Times New Roman" panose="02020603050405020304" pitchFamily="18" charset="0"/>
                <a:ea typeface="Arial" panose="020B0604020202020204" pitchFamily="34" charset="0"/>
              </a:rPr>
              <a:t>trên</a:t>
            </a:r>
            <a:r>
              <a:rPr lang="en-US" sz="2800" spc="-40" dirty="0">
                <a:effectLst/>
                <a:latin typeface="Times New Roman" panose="02020603050405020304" pitchFamily="18" charset="0"/>
                <a:ea typeface="Arial" panose="020B0604020202020204" pitchFamily="34" charset="0"/>
              </a:rPr>
              <a:t> 80%</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và</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tăng</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dần</a:t>
            </a:r>
            <a:r>
              <a:rPr lang="en-US" sz="2800" dirty="0">
                <a:solidFill>
                  <a:srgbClr val="000000"/>
                </a:solidFill>
                <a:effectLst/>
                <a:latin typeface="Times New Roman" panose="02020603050405020304" pitchFamily="18" charset="0"/>
                <a:ea typeface="Arial" panose="020B0604020202020204" pitchFamily="34" charset="0"/>
              </a:rPr>
              <a:t> qua </a:t>
            </a:r>
            <a:r>
              <a:rPr lang="en-US" sz="2800" dirty="0" err="1">
                <a:solidFill>
                  <a:srgbClr val="000000"/>
                </a:solidFill>
                <a:effectLst/>
                <a:latin typeface="Times New Roman" panose="02020603050405020304" pitchFamily="18" charset="0"/>
                <a:ea typeface="Arial" panose="020B0604020202020204" pitchFamily="34" charset="0"/>
              </a:rPr>
              <a:t>các</a:t>
            </a:r>
            <a:r>
              <a:rPr lang="en-US" sz="2800" dirty="0">
                <a:solidFill>
                  <a:srgbClr val="000000"/>
                </a:solidFill>
                <a:effectLst/>
                <a:latin typeface="Times New Roman" panose="02020603050405020304" pitchFamily="18" charset="0"/>
                <a:ea typeface="Arial" panose="020B0604020202020204" pitchFamily="34" charset="0"/>
              </a:rPr>
              <a:t> </a:t>
            </a:r>
            <a:r>
              <a:rPr lang="en-US" sz="2800" dirty="0" err="1">
                <a:solidFill>
                  <a:srgbClr val="000000"/>
                </a:solidFill>
                <a:effectLst/>
                <a:latin typeface="Times New Roman" panose="02020603050405020304" pitchFamily="18" charset="0"/>
                <a:ea typeface="Arial" panose="020B0604020202020204" pitchFamily="34" charset="0"/>
              </a:rPr>
              <a:t>năm</a:t>
            </a:r>
            <a:r>
              <a:rPr lang="en-US" sz="2800" dirty="0">
                <a:solidFill>
                  <a:srgbClr val="000000"/>
                </a:solidFill>
                <a:effectLst/>
                <a:latin typeface="Times New Roman" panose="02020603050405020304" pitchFamily="18" charset="0"/>
                <a:ea typeface="Arial" panose="020B0604020202020204" pitchFamily="34" charset="0"/>
              </a:rPr>
              <a:t>.[</a:t>
            </a:r>
            <a:r>
              <a:rPr lang="vi-VN" sz="2800" dirty="0">
                <a:solidFill>
                  <a:srgbClr val="000000"/>
                </a:solidFill>
                <a:effectLst/>
                <a:latin typeface="Times New Roman" panose="02020603050405020304" pitchFamily="18" charset="0"/>
                <a:ea typeface="Arial" panose="020B0604020202020204" pitchFamily="34" charset="0"/>
              </a:rPr>
              <a:t> H21.4.00</a:t>
            </a:r>
            <a:r>
              <a:rPr lang="en-US" sz="2800" dirty="0">
                <a:solidFill>
                  <a:srgbClr val="000000"/>
                </a:solidFill>
                <a:effectLst/>
                <a:latin typeface="Times New Roman" panose="02020603050405020304" pitchFamily="18" charset="0"/>
                <a:ea typeface="Arial" panose="020B0604020202020204" pitchFamily="34" charset="0"/>
              </a:rPr>
              <a:t>1], [</a:t>
            </a:r>
            <a:r>
              <a:rPr lang="vi-VN" sz="2800" dirty="0">
                <a:solidFill>
                  <a:srgbClr val="000000"/>
                </a:solidFill>
                <a:effectLst/>
                <a:latin typeface="Times New Roman" panose="02020603050405020304" pitchFamily="18" charset="0"/>
                <a:ea typeface="Arial" panose="020B0604020202020204" pitchFamily="34" charset="0"/>
              </a:rPr>
              <a:t>H09.2.009</a:t>
            </a:r>
            <a:r>
              <a:rPr lang="en-US" sz="2800" dirty="0">
                <a:solidFill>
                  <a:srgbClr val="000000"/>
                </a:solidFill>
                <a:effectLst/>
                <a:latin typeface="Times New Roman" panose="02020603050405020304" pitchFamily="18" charset="0"/>
                <a:ea typeface="Arial" panose="020B0604020202020204" pitchFamily="34" charset="0"/>
              </a:rPr>
              <a:t>], [</a:t>
            </a:r>
            <a:r>
              <a:rPr lang="vi-VN" sz="2800" dirty="0">
                <a:solidFill>
                  <a:srgbClr val="000000"/>
                </a:solidFill>
                <a:effectLst/>
                <a:latin typeface="Times New Roman" panose="02020603050405020304" pitchFamily="18" charset="0"/>
                <a:ea typeface="Arial" panose="020B0604020202020204" pitchFamily="34" charset="0"/>
              </a:rPr>
              <a:t>H09.3.021</a:t>
            </a:r>
            <a:r>
              <a:rPr lang="en-US" sz="2800" dirty="0">
                <a:solidFill>
                  <a:srgbClr val="000000"/>
                </a:solidFill>
                <a:effectLst/>
                <a:latin typeface="Times New Roman" panose="02020603050405020304" pitchFamily="18" charset="0"/>
                <a:ea typeface="Arial" panose="020B0604020202020204" pitchFamily="34" charset="0"/>
              </a:rPr>
              <a:t>].</a:t>
            </a:r>
            <a:endParaRPr lang="en-US" sz="2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191624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70C4FBE-A451-C8B4-4A69-1795AAA6C8CE}"/>
              </a:ext>
            </a:extLst>
          </p:cNvPr>
          <p:cNvSpPr txBox="1"/>
          <p:nvPr/>
        </p:nvSpPr>
        <p:spPr>
          <a:xfrm>
            <a:off x="140677" y="0"/>
            <a:ext cx="10621108" cy="3693319"/>
          </a:xfrm>
          <a:prstGeom prst="rect">
            <a:avLst/>
          </a:prstGeom>
          <a:noFill/>
        </p:spPr>
        <p:txBody>
          <a:bodyPr wrap="square" rtlCol="0">
            <a:spAutoFit/>
          </a:bodyPr>
          <a:lstStyle/>
          <a:p>
            <a:pPr algn="just"/>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cạnh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đào</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tạo</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nghiên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cứu</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khoa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một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nhiệm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trọng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nói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chung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nói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riêng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Từ</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2018,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toàn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giảng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nhân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biết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hiểu</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về</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ban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Quy</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định</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căn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cứ</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xây</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dựng</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kế</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hoạch</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báo</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cáo</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a:effectLst/>
                <a:latin typeface="Arial" panose="020B0604020202020204" pitchFamily="34" charset="0"/>
                <a:ea typeface="Times New Roman" panose="02020603050405020304" pitchFamily="18" charset="0"/>
                <a:cs typeface="Arial" panose="020B0604020202020204" pitchFamily="34" charset="0"/>
              </a:rPr>
              <a:t>H21.21.01.01</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[H21.21.01.02].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2019,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thành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lập</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Ban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[H21.21.01.03].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Tới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2021,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Chiến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lược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triển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giai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đoạn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2020 – 2025”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ban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ban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sứ</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mạng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tầm</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nhìn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chiến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lược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triển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giai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đoạn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2020 – 2025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cũng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như</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xây</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dựng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hệ</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thống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giải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Chiến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lược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6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giải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công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[H21.21.01.04]</a:t>
            </a:r>
            <a:r>
              <a:rPr lang="en-GB"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chính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sách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về</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đăng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website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liên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dễ</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dàng</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tiếp</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cận</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[H21.21.01.05].</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61A2F3D9-685F-DF6D-D9B3-9226D71275C0}"/>
              </a:ext>
            </a:extLst>
          </p:cNvPr>
          <p:cNvSpPr txBox="1"/>
          <p:nvPr/>
        </p:nvSpPr>
        <p:spPr>
          <a:xfrm>
            <a:off x="140677" y="3566949"/>
            <a:ext cx="10490479" cy="2949525"/>
          </a:xfrm>
          <a:prstGeom prst="rect">
            <a:avLst/>
          </a:prstGeom>
          <a:solidFill>
            <a:schemeClr val="accent2">
              <a:lumMod val="20000"/>
              <a:lumOff val="80000"/>
            </a:schemeClr>
          </a:solidFill>
        </p:spPr>
        <p:txBody>
          <a:bodyPr wrap="square" rtlCol="0">
            <a:spAutoFit/>
          </a:bodyPr>
          <a:lstStyle/>
          <a:p>
            <a:pPr indent="450215" algn="just">
              <a:lnSpc>
                <a:spcPct val="150000"/>
              </a:lnSpc>
              <a:spcBef>
                <a:spcPts val="300"/>
              </a:spcBef>
              <a:spcAft>
                <a:spcPts val="300"/>
              </a:spcAft>
            </a:pP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Căn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cứ</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nối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Kinh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tế</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Quản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trị</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kinh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doanh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vị</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phụ</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tiếp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vị</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mình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gửi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về</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phòng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KT&amp;ĐBCLGD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tổng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thành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a:effectLst/>
                <a:latin typeface="Arial" panose="020B0604020202020204" pitchFamily="34" charset="0"/>
                <a:ea typeface="Times New Roman" panose="02020603050405020304" pitchFamily="18" charset="0"/>
                <a:cs typeface="Arial" panose="020B0604020202020204" pitchFamily="34" charset="0"/>
              </a:rPr>
              <a:t>H21.21.01.02</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Từ</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2019 – 2020,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căn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cứ</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ban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đầu</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vị</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chủ</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triển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khai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do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vị</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mình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trách</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2018 – 2022,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các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vị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124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đem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trường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gần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100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triệu</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đồng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Cụ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thê</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như</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sau</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a:extLst>
              <a:ext uri="{FF2B5EF4-FFF2-40B4-BE49-F238E27FC236}">
                <a16:creationId xmlns:a16="http://schemas.microsoft.com/office/drawing/2014/main" xmlns="" id="{2E50CF60-B41B-DBAD-E606-49CE2EEC7BB1}"/>
              </a:ext>
            </a:extLst>
          </p:cNvPr>
          <p:cNvSpPr txBox="1"/>
          <p:nvPr/>
        </p:nvSpPr>
        <p:spPr>
          <a:xfrm>
            <a:off x="10930094" y="231112"/>
            <a:ext cx="1168958" cy="2862322"/>
          </a:xfrm>
          <a:prstGeom prst="rect">
            <a:avLst/>
          </a:prstGeom>
          <a:solidFill>
            <a:schemeClr val="bg2"/>
          </a:solidFill>
        </p:spPr>
        <p:txBody>
          <a:bodyPr wrap="square" rtlCol="0">
            <a:spAutoFit/>
          </a:bodyPr>
          <a:lstStyle/>
          <a:p>
            <a:r>
              <a:rPr lang="en-GB" sz="1800" dirty="0" err="1">
                <a:effectLst/>
                <a:latin typeface="Times New Roman" panose="02020603050405020304" pitchFamily="18" charset="0"/>
                <a:ea typeface="Arial" panose="020B0604020202020204" pitchFamily="34" charset="0"/>
              </a:rPr>
              <a:t>các</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chính</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sách</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kế</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hoạch</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kết</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nối</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và</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cung</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cấp</a:t>
            </a:r>
            <a:r>
              <a:rPr lang="en-US" dirty="0"/>
              <a:t>(; </a:t>
            </a:r>
            <a:r>
              <a:rPr lang="vi-VN" sz="1800" dirty="0">
                <a:effectLst/>
                <a:latin typeface="Times New Roman" panose="02020603050405020304" pitchFamily="18" charset="0"/>
                <a:ea typeface="Arial" panose="020B0604020202020204" pitchFamily="34" charset="0"/>
              </a:rPr>
              <a:t>Có quy định quản lý và hướng dẫn </a:t>
            </a:r>
            <a:r>
              <a:rPr lang="en-US" dirty="0"/>
              <a:t>21.1)</a:t>
            </a:r>
          </a:p>
        </p:txBody>
      </p:sp>
      <p:sp>
        <p:nvSpPr>
          <p:cNvPr id="7" name="TextBox 6">
            <a:extLst>
              <a:ext uri="{FF2B5EF4-FFF2-40B4-BE49-F238E27FC236}">
                <a16:creationId xmlns:a16="http://schemas.microsoft.com/office/drawing/2014/main" xmlns="" id="{B85934AC-06B9-A0C1-FCEF-D5D9F4871841}"/>
              </a:ext>
            </a:extLst>
          </p:cNvPr>
          <p:cNvSpPr txBox="1"/>
          <p:nvPr/>
        </p:nvSpPr>
        <p:spPr>
          <a:xfrm>
            <a:off x="10761785" y="3566949"/>
            <a:ext cx="1337267" cy="2308324"/>
          </a:xfrm>
          <a:prstGeom prst="rect">
            <a:avLst/>
          </a:prstGeom>
          <a:solidFill>
            <a:schemeClr val="accent4"/>
          </a:solidFill>
        </p:spPr>
        <p:txBody>
          <a:bodyPr wrap="square" rtlCol="0">
            <a:spAutoFit/>
          </a:bodyPr>
          <a:lstStyle/>
          <a:p>
            <a:r>
              <a:rPr lang="en-GB" sz="1800" dirty="0" err="1">
                <a:effectLst/>
                <a:latin typeface="Times New Roman" panose="02020603050405020304" pitchFamily="18" charset="0"/>
                <a:ea typeface="Arial" panose="020B0604020202020204" pitchFamily="34" charset="0"/>
              </a:rPr>
              <a:t>Các</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chính</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sách</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cho</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hoạt</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động</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kết</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nối</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và</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phục</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vụ</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cộng</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đồng</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được</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thực</a:t>
            </a:r>
            <a:r>
              <a:rPr lang="en-GB" sz="1800" dirty="0">
                <a:effectLst/>
                <a:latin typeface="Times New Roman" panose="02020603050405020304" pitchFamily="18" charset="0"/>
                <a:ea typeface="Arial" panose="020B0604020202020204" pitchFamily="34" charset="0"/>
              </a:rPr>
              <a:t> </a:t>
            </a:r>
            <a:r>
              <a:rPr lang="en-GB" sz="1800" dirty="0" err="1">
                <a:effectLst/>
                <a:latin typeface="Times New Roman" panose="02020603050405020304" pitchFamily="18" charset="0"/>
                <a:ea typeface="Arial" panose="020B0604020202020204" pitchFamily="34" charset="0"/>
              </a:rPr>
              <a:t>hiện</a:t>
            </a:r>
            <a:r>
              <a:rPr lang="en-GB" sz="1800" dirty="0">
                <a:effectLst/>
                <a:latin typeface="Times New Roman" panose="02020603050405020304" pitchFamily="18" charset="0"/>
                <a:ea typeface="Arial" panose="020B0604020202020204" pitchFamily="34" charset="0"/>
              </a:rPr>
              <a:t>.</a:t>
            </a:r>
            <a:r>
              <a:rPr lang="en-US" dirty="0"/>
              <a:t>(21.2)</a:t>
            </a:r>
          </a:p>
        </p:txBody>
      </p:sp>
    </p:spTree>
    <p:extLst>
      <p:ext uri="{BB962C8B-B14F-4D97-AF65-F5344CB8AC3E}">
        <p14:creationId xmlns:p14="http://schemas.microsoft.com/office/powerpoint/2010/main" val="411209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4E615EB-3368-5658-2762-4F5BFDE076D7}"/>
              </a:ext>
            </a:extLst>
          </p:cNvPr>
          <p:cNvSpPr txBox="1"/>
          <p:nvPr/>
        </p:nvSpPr>
        <p:spPr>
          <a:xfrm>
            <a:off x="40193" y="119676"/>
            <a:ext cx="9967965" cy="3728649"/>
          </a:xfrm>
          <a:prstGeom prst="rect">
            <a:avLst/>
          </a:prstGeom>
          <a:solidFill>
            <a:schemeClr val="accent4">
              <a:lumMod val="20000"/>
              <a:lumOff val="80000"/>
            </a:schemeClr>
          </a:solidFill>
        </p:spPr>
        <p:txBody>
          <a:bodyPr wrap="square" rtlCol="0">
            <a:spAutoFit/>
          </a:bodyPr>
          <a:lstStyle/>
          <a:p>
            <a:pPr indent="450215" algn="just">
              <a:lnSpc>
                <a:spcPct val="150000"/>
              </a:lnSpc>
              <a:spcBef>
                <a:spcPts val="300"/>
              </a:spcBef>
              <a:spcAft>
                <a:spcPts val="300"/>
              </a:spcAft>
              <a:tabLst>
                <a:tab pos="630555" algn="l"/>
                <a:tab pos="810260" algn="l"/>
              </a:tabLst>
            </a:pP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Hội</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viên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tổng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quả</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từ</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xây</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dựng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KPI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tiếp</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[H21.21.03.01].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Bên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cạnh</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hoạch</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cũng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cơ</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lường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quả</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vị</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từng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giảng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viên</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từ</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2021 – 2022,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đưa</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KN&amp;PVCĐ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Chế</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ĐH KT&amp;QTKD,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giờ</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cộng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giáo</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100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giờ</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chính</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en-GB"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[H21.21.03.02].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xmlns="" id="{52253C2F-321D-C084-7B4D-40ADECF127B3}"/>
              </a:ext>
            </a:extLst>
          </p:cNvPr>
          <p:cNvSpPr txBox="1"/>
          <p:nvPr/>
        </p:nvSpPr>
        <p:spPr>
          <a:xfrm>
            <a:off x="351692" y="4095487"/>
            <a:ext cx="9656466" cy="2118529"/>
          </a:xfrm>
          <a:prstGeom prst="rect">
            <a:avLst/>
          </a:prstGeom>
          <a:solidFill>
            <a:schemeClr val="accent2">
              <a:lumMod val="20000"/>
              <a:lumOff val="80000"/>
            </a:schemeClr>
          </a:solidFill>
        </p:spPr>
        <p:txBody>
          <a:bodyPr wrap="square" rtlCol="0">
            <a:spAutoFit/>
          </a:bodyPr>
          <a:lstStyle/>
          <a:p>
            <a:pPr indent="450215" algn="just">
              <a:lnSpc>
                <a:spcPct val="150000"/>
              </a:lnSpc>
              <a:spcBef>
                <a:spcPts val="300"/>
              </a:spcBef>
              <a:spcAft>
                <a:spcPts val="300"/>
              </a:spcAft>
              <a:tabLst>
                <a:tab pos="630555" algn="l"/>
                <a:tab pos="810260" algn="l"/>
              </a:tabLst>
            </a:pPr>
            <a:r>
              <a:rPr lang="en-GB" sz="1800" dirty="0" err="1">
                <a:effectLst/>
                <a:latin typeface="Arial" panose="020B0604020202020204" pitchFamily="34" charset="0"/>
                <a:ea typeface="Times New Roman" panose="02020603050405020304" pitchFamily="18" charset="0"/>
                <a:cs typeface="Arial" panose="020B0604020202020204" pitchFamily="34" charset="0"/>
              </a:rPr>
              <a:t>Căn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cứ</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cuối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Nhà</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cáo</a:t>
            </a:r>
            <a:r>
              <a:rPr lang="en-GB" sz="1800" dirty="0">
                <a:effectLst/>
                <a:latin typeface="Arial" panose="020B0604020202020204" pitchFamily="34" charset="0"/>
                <a:ea typeface="Times New Roman" panose="02020603050405020304" pitchFamily="18" charset="0"/>
                <a:cs typeface="Arial" panose="020B0604020202020204" pitchFamily="34" charset="0"/>
              </a:rPr>
              <a:t> KN&amp;PVCĐ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cứ</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đơn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vị</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về</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thời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căn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cứ</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vào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lấy</a:t>
            </a:r>
            <a:r>
              <a:rPr lang="en-GB" sz="1800" dirty="0">
                <a:effectLst/>
                <a:latin typeface="Arial" panose="020B0604020202020204" pitchFamily="34" charset="0"/>
                <a:ea typeface="Times New Roman" panose="02020603050405020304" pitchFamily="18" charset="0"/>
                <a:cs typeface="Arial" panose="020B0604020202020204" pitchFamily="34" charset="0"/>
              </a:rPr>
              <a:t> ý </a:t>
            </a:r>
            <a:r>
              <a:rPr lang="en-GB" sz="1800" dirty="0" err="1">
                <a:effectLst/>
                <a:latin typeface="Arial" panose="020B0604020202020204" pitchFamily="34" charset="0"/>
                <a:ea typeface="Times New Roman" panose="02020603050405020304" pitchFamily="18" charset="0"/>
                <a:cs typeface="Arial" panose="020B0604020202020204" pitchFamily="34" charset="0"/>
              </a:rPr>
              <a:t>kiến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các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bên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quan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sau</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khi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mỗi</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đánh</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giá</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quả</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effectLst/>
                <a:latin typeface="Arial" panose="020B0604020202020204" pitchFamily="34" charset="0"/>
                <a:ea typeface="Times New Roman" panose="02020603050405020304" pitchFamily="18" charset="0"/>
                <a:cs typeface="Arial" panose="020B0604020202020204" pitchFamily="34" charset="0"/>
              </a:rPr>
              <a:t> KN&amp;PVCĐ </a:t>
            </a:r>
            <a:r>
              <a:rPr lang="en-GB" sz="1800" dirty="0" err="1">
                <a:effectLst/>
                <a:latin typeface="Arial" panose="020B0604020202020204" pitchFamily="34" charset="0"/>
                <a:ea typeface="Times New Roman" panose="02020603050405020304" pitchFamily="18" charset="0"/>
                <a:cs typeface="Arial" panose="020B0604020202020204" pitchFamily="34" charset="0"/>
              </a:rPr>
              <a:t>hàng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Từ</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đó</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xây</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kế</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1800" dirty="0">
                <a:effectLst/>
                <a:latin typeface="Arial" panose="020B0604020202020204" pitchFamily="34" charset="0"/>
                <a:ea typeface="Times New Roman" panose="02020603050405020304" pitchFamily="18" charset="0"/>
                <a:cs typeface="Arial" panose="020B0604020202020204" pitchFamily="34" charset="0"/>
              </a:rPr>
              <a:t> KN&amp;PVCĐ </a:t>
            </a:r>
            <a:r>
              <a:rPr lang="en-GB" sz="1800" dirty="0" err="1">
                <a:effectLst/>
                <a:latin typeface="Arial" panose="020B0604020202020204" pitchFamily="34" charset="0"/>
                <a:ea typeface="Times New Roman" panose="02020603050405020304" pitchFamily="18" charset="0"/>
                <a:cs typeface="Arial" panose="020B0604020202020204" pitchFamily="34" charset="0"/>
              </a:rPr>
              <a:t>năm</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tiếp</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effectLst/>
                <a:latin typeface="Arial" panose="020B0604020202020204" pitchFamily="34" charset="0"/>
                <a:ea typeface="Times New Roman" panose="02020603050405020304" pitchFamily="18" charset="0"/>
                <a:cs typeface="Arial" panose="020B0604020202020204" pitchFamily="34" charset="0"/>
              </a:rPr>
              <a:t>theo.</a:t>
            </a:r>
            <a:r>
              <a:rPr lang="en-GB" sz="1800" dirty="0">
                <a:effectLst/>
                <a:latin typeface="Arial" panose="020B0604020202020204" pitchFamily="34" charset="0"/>
                <a:ea typeface="Times New Roman" panose="02020603050405020304" pitchFamily="18" charset="0"/>
                <a:cs typeface="Arial" panose="020B0604020202020204" pitchFamily="34" charset="0"/>
              </a:rPr>
              <a:t> [</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H21.21.01.02</a:t>
            </a:r>
            <a:r>
              <a:rPr lang="en-GB" sz="18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 name="TextBox 8">
            <a:extLst>
              <a:ext uri="{FF2B5EF4-FFF2-40B4-BE49-F238E27FC236}">
                <a16:creationId xmlns:a16="http://schemas.microsoft.com/office/drawing/2014/main" xmlns="" id="{A978578F-05C6-06DE-D2F2-D40E1C11009B}"/>
              </a:ext>
            </a:extLst>
          </p:cNvPr>
          <p:cNvSpPr txBox="1"/>
          <p:nvPr/>
        </p:nvSpPr>
        <p:spPr>
          <a:xfrm>
            <a:off x="10051701" y="356593"/>
            <a:ext cx="2039815" cy="1785104"/>
          </a:xfrm>
          <a:prstGeom prst="rect">
            <a:avLst/>
          </a:prstGeom>
          <a:solidFill>
            <a:schemeClr val="accent6">
              <a:lumMod val="40000"/>
              <a:lumOff val="60000"/>
            </a:schemeClr>
          </a:solidFill>
        </p:spPr>
        <p:txBody>
          <a:bodyPr wrap="square" rtlCol="0">
            <a:spAutoFit/>
          </a:bodyPr>
          <a:lstStyle/>
          <a:p>
            <a:pPr algn="just"/>
            <a:r>
              <a:rPr lang="en-US" dirty="0">
                <a:latin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Xây</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dựng</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hệ</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thống</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đo</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lường</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chỉ</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số</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chỉ</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2000" dirty="0" err="1">
                <a:effectLst/>
                <a:latin typeface="Arial" panose="020B0604020202020204" pitchFamily="34" charset="0"/>
                <a:ea typeface="Arial" panose="020B0604020202020204" pitchFamily="34" charset="0"/>
                <a:cs typeface="Arial" panose="020B0604020202020204" pitchFamily="34" charset="0"/>
              </a:rPr>
              <a:t>báo</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kết</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quả</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vi-VN" sz="1800" dirty="0">
                <a:effectLst/>
                <a:latin typeface="Arial" panose="020B0604020202020204" pitchFamily="34" charset="0"/>
                <a:ea typeface="Arial" panose="020B0604020202020204" pitchFamily="34" charset="0"/>
                <a:cs typeface="Arial" panose="020B0604020202020204" pitchFamily="34" charset="0"/>
              </a:rPr>
              <a:t>thực hiện giám sát việc triển khai </a:t>
            </a:r>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(21.3)</a:t>
            </a:r>
          </a:p>
        </p:txBody>
      </p:sp>
      <p:sp>
        <p:nvSpPr>
          <p:cNvPr id="10" name="TextBox 9">
            <a:extLst>
              <a:ext uri="{FF2B5EF4-FFF2-40B4-BE49-F238E27FC236}">
                <a16:creationId xmlns:a16="http://schemas.microsoft.com/office/drawing/2014/main" xmlns="" id="{20C761C4-E9D8-58F4-4636-5C9FE021CEA1}"/>
              </a:ext>
            </a:extLst>
          </p:cNvPr>
          <p:cNvSpPr txBox="1"/>
          <p:nvPr/>
        </p:nvSpPr>
        <p:spPr>
          <a:xfrm>
            <a:off x="10175631" y="3085087"/>
            <a:ext cx="1976176" cy="3416320"/>
          </a:xfrm>
          <a:prstGeom prst="rect">
            <a:avLst/>
          </a:prstGeom>
          <a:solidFill>
            <a:schemeClr val="accent3">
              <a:lumMod val="20000"/>
              <a:lumOff val="80000"/>
            </a:schemeClr>
          </a:solidFill>
        </p:spPr>
        <p:txBody>
          <a:bodyPr wrap="square" rtlCol="0">
            <a:spAutoFit/>
          </a:bodyPr>
          <a:lstStyle/>
          <a:p>
            <a:pPr algn="just"/>
            <a:r>
              <a:rPr lang="en-US" dirty="0"/>
              <a:t> </a:t>
            </a:r>
            <a:r>
              <a:rPr lang="en-US" sz="1800" dirty="0" err="1">
                <a:effectLst/>
                <a:latin typeface="Times New Roman" panose="02020603050405020304" pitchFamily="18" charset="0"/>
                <a:ea typeface="Arial" panose="020B0604020202020204" pitchFamily="34" charset="0"/>
              </a:rPr>
              <a:t>Có</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kế</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hoạch</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cung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cấp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dịch</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vụ</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phục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vụ</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và</a:t>
            </a:r>
            <a:r>
              <a:rPr lang="en-US" sz="1800" dirty="0">
                <a:effectLst/>
                <a:latin typeface="Times New Roman" panose="02020603050405020304" pitchFamily="18" charset="0"/>
                <a:ea typeface="Arial" panose="020B0604020202020204" pitchFamily="34" charset="0"/>
              </a:rPr>
              <a:t> KNCĐ; </a:t>
            </a:r>
            <a:r>
              <a:rPr lang="en-US" sz="1800" dirty="0" err="1">
                <a:effectLst/>
                <a:latin typeface="Times New Roman" panose="02020603050405020304" pitchFamily="18" charset="0"/>
                <a:ea typeface="Arial" panose="020B0604020202020204" pitchFamily="34" charset="0"/>
              </a:rPr>
              <a:t>Các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hoạt</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động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thực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hiện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cải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tiến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việc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cung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cấp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dịch</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vụ</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phục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vụ</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và</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kết</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nối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cộng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đồng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đáp</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ứng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nhu</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cầu</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của</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bên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liên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quan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theo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kế</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hoạch</a:t>
            </a:r>
            <a:r>
              <a:rPr lang="en-US" sz="1800" dirty="0">
                <a:effectLst/>
                <a:latin typeface="Times New Roman" panose="02020603050405020304" pitchFamily="18" charset="0"/>
                <a:ea typeface="Arial" panose="020B0604020202020204" pitchFamily="34" charset="0"/>
              </a:rPr>
              <a:t> </a:t>
            </a:r>
            <a:r>
              <a:rPr lang="en-US" dirty="0"/>
              <a:t>(21.4)</a:t>
            </a:r>
          </a:p>
        </p:txBody>
      </p:sp>
    </p:spTree>
    <p:extLst>
      <p:ext uri="{BB962C8B-B14F-4D97-AF65-F5344CB8AC3E}">
        <p14:creationId xmlns:p14="http://schemas.microsoft.com/office/powerpoint/2010/main" val="375964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19411" y="1931350"/>
            <a:ext cx="7198336" cy="4351338"/>
          </a:xfrm>
        </p:spPr>
      </p:pic>
    </p:spTree>
    <p:extLst>
      <p:ext uri="{BB962C8B-B14F-4D97-AF65-F5344CB8AC3E}">
        <p14:creationId xmlns:p14="http://schemas.microsoft.com/office/powerpoint/2010/main" val="359283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E723-AEFE-0194-74DF-A35846308341}"/>
              </a:ext>
            </a:extLst>
          </p:cNvPr>
          <p:cNvSpPr>
            <a:spLocks noGrp="1"/>
          </p:cNvSpPr>
          <p:nvPr>
            <p:ph type="title"/>
          </p:nvPr>
        </p:nvSpPr>
        <p:spPr>
          <a:xfrm>
            <a:off x="994787" y="179614"/>
            <a:ext cx="10400044" cy="1137104"/>
          </a:xfrm>
        </p:spPr>
        <p:txBody>
          <a:bodyPr>
            <a:normAutofit/>
          </a:bodyPr>
          <a:lstStyle/>
          <a:p>
            <a:r>
              <a:rPr lang="en-US" sz="3100" b="1" dirty="0" err="1"/>
              <a:t>T.khảo</a:t>
            </a:r>
            <a:r>
              <a:rPr lang="en-US" dirty="0"/>
              <a:t>: </a:t>
            </a:r>
            <a:r>
              <a:rPr lang="vi-VN" sz="3100" b="1" dirty="0">
                <a:solidFill>
                  <a:srgbClr val="FF0000"/>
                </a:solidFill>
              </a:rPr>
              <a:t>Mô hình hoạt động </a:t>
            </a:r>
            <a:r>
              <a:rPr lang="en-US" sz="3100" b="1" dirty="0" err="1">
                <a:solidFill>
                  <a:srgbClr val="FF0000"/>
                </a:solidFill>
                <a:latin typeface="Times New Roman" panose="02020603050405020304" pitchFamily="18" charset="0"/>
                <a:cs typeface="Times New Roman" panose="02020603050405020304" pitchFamily="18" charset="0"/>
              </a:rPr>
              <a:t>gắn</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kết</a:t>
            </a:r>
            <a:r>
              <a:rPr lang="en-US" sz="3100" b="1" dirty="0">
                <a:solidFill>
                  <a:srgbClr val="FF0000"/>
                </a:solidFill>
                <a:latin typeface="Times New Roman" panose="02020603050405020304" pitchFamily="18" charset="0"/>
                <a:cs typeface="Times New Roman" panose="02020603050405020304" pitchFamily="18" charset="0"/>
              </a:rPr>
              <a:t> </a:t>
            </a:r>
            <a:r>
              <a:rPr lang="vi-VN" sz="3100" b="1" dirty="0">
                <a:solidFill>
                  <a:srgbClr val="FF0000"/>
                </a:solidFill>
              </a:rPr>
              <a:t>CĐ của trường đại học </a:t>
            </a:r>
            <a:r>
              <a:rPr lang="vi-VN" sz="3100" b="1" dirty="0"/>
              <a:t>(</a:t>
            </a:r>
            <a:r>
              <a:rPr lang="vi-VN" sz="2700" b="1" dirty="0"/>
              <a:t>Bender, 2008</a:t>
            </a:r>
            <a:r>
              <a:rPr lang="vi-VN" sz="3100" b="1" dirty="0"/>
              <a:t>)</a:t>
            </a:r>
            <a:endParaRPr lang="en-US" b="1" dirty="0"/>
          </a:p>
        </p:txBody>
      </p:sp>
      <p:graphicFrame>
        <p:nvGraphicFramePr>
          <p:cNvPr id="4" name="Content Placeholder 3">
            <a:extLst>
              <a:ext uri="{FF2B5EF4-FFF2-40B4-BE49-F238E27FC236}">
                <a16:creationId xmlns:a16="http://schemas.microsoft.com/office/drawing/2014/main" xmlns="" id="{2D131050-32E6-D1E2-13A9-438CF0747B86}"/>
              </a:ext>
            </a:extLst>
          </p:cNvPr>
          <p:cNvGraphicFramePr>
            <a:graphicFrameLocks noGrp="1"/>
          </p:cNvGraphicFramePr>
          <p:nvPr>
            <p:ph idx="1"/>
            <p:extLst>
              <p:ext uri="{D42A27DB-BD31-4B8C-83A1-F6EECF244321}">
                <p14:modId xmlns:p14="http://schemas.microsoft.com/office/powerpoint/2010/main" val="1863774471"/>
              </p:ext>
            </p:extLst>
          </p:nvPr>
        </p:nvGraphicFramePr>
        <p:xfrm>
          <a:off x="838200" y="1502230"/>
          <a:ext cx="11353800" cy="5176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342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E3795A-9D30-4814-A40C-5CAAF0C9C067}"/>
              </a:ext>
            </a:extLst>
          </p:cNvPr>
          <p:cNvSpPr>
            <a:spLocks noGrp="1"/>
          </p:cNvSpPr>
          <p:nvPr>
            <p:ph type="title"/>
          </p:nvPr>
        </p:nvSpPr>
        <p:spPr>
          <a:xfrm>
            <a:off x="838200" y="365126"/>
            <a:ext cx="10515600" cy="1081120"/>
          </a:xfrm>
          <a:solidFill>
            <a:schemeClr val="bg2"/>
          </a:solidFill>
        </p:spPr>
        <p:txBody>
          <a:bodyPr>
            <a:normAutofit fontScale="90000"/>
          </a:bodyPr>
          <a:lstStyle/>
          <a:p>
            <a:pPr algn="ctr"/>
            <a:r>
              <a:rPr lang="en-US" b="1" dirty="0">
                <a:solidFill>
                  <a:srgbClr val="00B0F0"/>
                </a:solidFill>
                <a:latin typeface="Times New Roman" panose="02020603050405020304" pitchFamily="18" charset="0"/>
                <a:cs typeface="Times New Roman" panose="02020603050405020304" pitchFamily="18" charset="0"/>
              </a:rPr>
              <a:t/>
            </a:r>
            <a:br>
              <a:rPr lang="en-US" b="1" dirty="0">
                <a:solidFill>
                  <a:srgbClr val="00B0F0"/>
                </a:solidFill>
                <a:latin typeface="Times New Roman" panose="02020603050405020304" pitchFamily="18" charset="0"/>
                <a:cs typeface="Times New Roman" panose="02020603050405020304" pitchFamily="18" charset="0"/>
              </a:rPr>
            </a:br>
            <a:r>
              <a:rPr lang="en-US" b="1" dirty="0">
                <a:solidFill>
                  <a:srgbClr val="0000FF"/>
                </a:solidFill>
                <a:latin typeface="Times New Roman" panose="02020603050405020304" pitchFamily="18" charset="0"/>
                <a:cs typeface="Times New Roman" panose="02020603050405020304" pitchFamily="18" charset="0"/>
              </a:rPr>
              <a:t>CÁC VĂN BẢN LIÊN QUAN ĐGN CTĐT</a:t>
            </a:r>
            <a:r>
              <a:rPr lang="en-US" dirty="0">
                <a:solidFill>
                  <a:srgbClr val="0000FF"/>
                </a:solidFill>
              </a:rPr>
              <a:t/>
            </a:r>
            <a:br>
              <a:rPr lang="en-US" dirty="0">
                <a:solidFill>
                  <a:srgbClr val="0000FF"/>
                </a:solidFill>
              </a:rPr>
            </a:br>
            <a:endParaRPr lang="en-US" dirty="0">
              <a:solidFill>
                <a:srgbClr val="0000FF"/>
              </a:solidFill>
            </a:endParaRPr>
          </a:p>
        </p:txBody>
      </p:sp>
      <p:graphicFrame>
        <p:nvGraphicFramePr>
          <p:cNvPr id="6" name="Content Placeholder 5">
            <a:extLst>
              <a:ext uri="{FF2B5EF4-FFF2-40B4-BE49-F238E27FC236}">
                <a16:creationId xmlns:a16="http://schemas.microsoft.com/office/drawing/2014/main" xmlns="" id="{56BED4F0-515E-4ECD-8804-DE6825A69920}"/>
              </a:ext>
            </a:extLst>
          </p:cNvPr>
          <p:cNvGraphicFramePr>
            <a:graphicFrameLocks noGrp="1"/>
          </p:cNvGraphicFramePr>
          <p:nvPr>
            <p:ph idx="1"/>
            <p:extLst>
              <p:ext uri="{D42A27DB-BD31-4B8C-83A1-F6EECF244321}">
                <p14:modId xmlns:p14="http://schemas.microsoft.com/office/powerpoint/2010/main" val="1792410570"/>
              </p:ext>
            </p:extLst>
          </p:nvPr>
        </p:nvGraphicFramePr>
        <p:xfrm>
          <a:off x="838200" y="1558212"/>
          <a:ext cx="10515600" cy="4693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774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D25A1F-85FB-4F02-82F6-97495211DCE3}"/>
              </a:ext>
            </a:extLst>
          </p:cNvPr>
          <p:cNvSpPr>
            <a:spLocks noGrp="1"/>
          </p:cNvSpPr>
          <p:nvPr>
            <p:ph type="title"/>
          </p:nvPr>
        </p:nvSpPr>
        <p:spPr>
          <a:xfrm>
            <a:off x="1737826" y="285101"/>
            <a:ext cx="8716347" cy="791871"/>
          </a:xfrm>
        </p:spPr>
        <p:txBody>
          <a:bodyPr>
            <a:normAutofit fontScale="90000"/>
          </a:bodyPr>
          <a:lstStyle/>
          <a:p>
            <a:pPr algn="ctr"/>
            <a:r>
              <a:rPr lang="en-US" b="1" dirty="0">
                <a:solidFill>
                  <a:srgbClr val="3333FF"/>
                </a:solidFill>
                <a:highlight>
                  <a:srgbClr val="C0C0C0"/>
                </a:highlight>
                <a:latin typeface="Times New Roman" panose="02020603050405020304" pitchFamily="18" charset="0"/>
                <a:cs typeface="Times New Roman" panose="02020603050405020304" pitchFamily="18" charset="0"/>
              </a:rPr>
              <a:t>CÁC VĂN BẢN LIÊN QUAN TC 21 </a:t>
            </a:r>
            <a:endParaRPr lang="en-US" dirty="0">
              <a:highlight>
                <a:srgbClr val="C0C0C0"/>
              </a:highlight>
            </a:endParaRPr>
          </a:p>
        </p:txBody>
      </p:sp>
      <p:graphicFrame>
        <p:nvGraphicFramePr>
          <p:cNvPr id="4" name="Content Placeholder 3">
            <a:extLst>
              <a:ext uri="{FF2B5EF4-FFF2-40B4-BE49-F238E27FC236}">
                <a16:creationId xmlns:a16="http://schemas.microsoft.com/office/drawing/2014/main" xmlns="" id="{8F6D26ED-A452-4B16-8087-9D84622F1CDA}"/>
              </a:ext>
            </a:extLst>
          </p:cNvPr>
          <p:cNvGraphicFramePr>
            <a:graphicFrameLocks noGrp="1"/>
          </p:cNvGraphicFramePr>
          <p:nvPr>
            <p:ph idx="1"/>
            <p:extLst>
              <p:ext uri="{D42A27DB-BD31-4B8C-83A1-F6EECF244321}">
                <p14:modId xmlns:p14="http://schemas.microsoft.com/office/powerpoint/2010/main" val="3797769869"/>
              </p:ext>
            </p:extLst>
          </p:nvPr>
        </p:nvGraphicFramePr>
        <p:xfrm>
          <a:off x="559837" y="1220228"/>
          <a:ext cx="11420669" cy="50999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95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1133347699"/>
              </p:ext>
            </p:extLst>
          </p:nvPr>
        </p:nvGraphicFramePr>
        <p:xfrm>
          <a:off x="391329" y="383991"/>
          <a:ext cx="11114034" cy="6494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969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
            <a:ext cx="12027108" cy="899159"/>
          </a:xfrm>
          <a:solidFill>
            <a:schemeClr val="accent6">
              <a:lumMod val="20000"/>
              <a:lumOff val="80000"/>
            </a:schemeClr>
          </a:solidFill>
        </p:spPr>
        <p:txBody>
          <a:bodyPr>
            <a:normAutofit/>
          </a:bodyPr>
          <a:lstStyle/>
          <a:p>
            <a:r>
              <a:rPr lang="vi-VN" sz="2800" b="1" dirty="0">
                <a:solidFill>
                  <a:srgbClr val="FF0000"/>
                </a:solidFill>
                <a:effectLst/>
                <a:latin typeface="+mn-lt"/>
              </a:rPr>
              <a:t>TC 2</a:t>
            </a:r>
            <a:r>
              <a:rPr lang="en-US" sz="2800" b="1" dirty="0">
                <a:solidFill>
                  <a:srgbClr val="FF0000"/>
                </a:solidFill>
                <a:effectLst/>
                <a:latin typeface="Arial Narrow" panose="020B0606020202030204" pitchFamily="34" charset="0"/>
              </a:rPr>
              <a:t>1</a:t>
            </a:r>
            <a:r>
              <a:rPr lang="vi-VN" sz="2800" b="1" dirty="0">
                <a:solidFill>
                  <a:srgbClr val="FF0000"/>
                </a:solidFill>
                <a:effectLst/>
                <a:latin typeface="+mn-lt"/>
              </a:rPr>
              <a:t>.1</a:t>
            </a:r>
            <a:r>
              <a:rPr lang="vi-VN" sz="2800" b="1" dirty="0">
                <a:solidFill>
                  <a:srgbClr val="FF0000"/>
                </a:solidFill>
                <a:effectLst/>
              </a:rPr>
              <a:t>.</a:t>
            </a:r>
            <a:r>
              <a:rPr lang="en-US" sz="2800" b="1" dirty="0">
                <a:solidFill>
                  <a:srgbClr val="FF0000"/>
                </a:solidFill>
                <a:effectLst/>
                <a:latin typeface="Arial Narrow" panose="020B0606020202030204" pitchFamily="34" charset="0"/>
              </a:rPr>
              <a:t> </a:t>
            </a:r>
            <a:r>
              <a:rPr lang="vi-VN"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Xây dựng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được</a:t>
            </a:r>
            <a:r>
              <a:rPr lang="vi-VN"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kế hoạch kết nối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và</a:t>
            </a:r>
            <a:r>
              <a:rPr lang="vi-VN"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cung cấp các dịch vụ </a:t>
            </a:r>
            <a:r>
              <a:rPr lang="en-US" sz="2800" b="1" dirty="0">
                <a:effectLst/>
                <a:latin typeface="Times New Roman" panose="02020603050405020304" pitchFamily="18" charset="0"/>
                <a:ea typeface="Arial" panose="020B0604020202020204" pitchFamily="34" charset="0"/>
                <a:cs typeface="Times New Roman" panose="02020603050405020304" pitchFamily="18" charset="0"/>
              </a:rPr>
              <a:t>PVCĐ</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để thực hiện tầm nhìn và sứ mạng của CSGD.</a:t>
            </a:r>
            <a:r>
              <a:rPr lang="vi-VN" sz="2800" b="1" dirty="0">
                <a:effectLst/>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609972921"/>
              </p:ext>
            </p:extLst>
          </p:nvPr>
        </p:nvGraphicFramePr>
        <p:xfrm>
          <a:off x="164892" y="899163"/>
          <a:ext cx="11829558" cy="6024151"/>
        </p:xfrm>
        <a:graphic>
          <a:graphicData uri="http://schemas.openxmlformats.org/drawingml/2006/table">
            <a:tbl>
              <a:tblPr firstRow="1" bandRow="1">
                <a:tableStyleId>{5C22544A-7EE6-4342-B048-85BDC9FD1C3A}</a:tableStyleId>
              </a:tblPr>
              <a:tblGrid>
                <a:gridCol w="2176374">
                  <a:extLst>
                    <a:ext uri="{9D8B030D-6E8A-4147-A177-3AD203B41FA5}">
                      <a16:colId xmlns:a16="http://schemas.microsoft.com/office/drawing/2014/main" xmlns="" val="1338212068"/>
                    </a:ext>
                  </a:extLst>
                </a:gridCol>
                <a:gridCol w="4129872">
                  <a:extLst>
                    <a:ext uri="{9D8B030D-6E8A-4147-A177-3AD203B41FA5}">
                      <a16:colId xmlns:a16="http://schemas.microsoft.com/office/drawing/2014/main" xmlns="" val="4227679062"/>
                    </a:ext>
                  </a:extLst>
                </a:gridCol>
                <a:gridCol w="5523312">
                  <a:extLst>
                    <a:ext uri="{9D8B030D-6E8A-4147-A177-3AD203B41FA5}">
                      <a16:colId xmlns:a16="http://schemas.microsoft.com/office/drawing/2014/main" xmlns="" val="2341633141"/>
                    </a:ext>
                  </a:extLst>
                </a:gridCol>
              </a:tblGrid>
              <a:tr h="5377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r>
                        <a:rPr lang="en-US" sz="2400" dirty="0" err="1">
                          <a:solidFill>
                            <a:schemeClr val="tx1"/>
                          </a:solidFill>
                          <a:latin typeface="Arial" panose="020B0604020202020204" pitchFamily="34" charset="0"/>
                          <a:cs typeface="Arial" panose="020B0604020202020204" pitchFamily="34" charset="0"/>
                        </a:rPr>
                        <a:t>Mốc</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chuẩn</a:t>
                      </a:r>
                      <a:endParaRPr lang="en-US" sz="2400"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r>
                        <a:rPr lang="en-US" sz="2400" dirty="0">
                          <a:latin typeface="Arial" panose="020B0604020202020204" pitchFamily="34" charset="0"/>
                          <a:cs typeface="Arial" panose="020B0604020202020204" pitchFamily="34" charset="0"/>
                        </a:rPr>
                        <a:t>Minh </a:t>
                      </a:r>
                      <a:r>
                        <a:rPr lang="en-US" sz="2400" dirty="0" err="1">
                          <a:latin typeface="Arial" panose="020B0604020202020204" pitchFamily="34" charset="0"/>
                          <a:cs typeface="Arial" panose="020B0604020202020204" pitchFamily="34" charset="0"/>
                        </a:rPr>
                        <a:t>chứng</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881705326"/>
                  </a:ext>
                </a:extLst>
              </a:tr>
              <a:tr h="5281158">
                <a:tc>
                  <a:txBody>
                    <a:bodyPr/>
                    <a:lstStyle/>
                    <a:p>
                      <a:pPr algn="just"/>
                      <a:r>
                        <a:rPr lang="en-GB" sz="2000" kern="1200" dirty="0">
                          <a:solidFill>
                            <a:schemeClr val="dk1"/>
                          </a:solidFill>
                          <a:effectLst/>
                          <a:latin typeface="Arial" panose="020B0604020202020204" pitchFamily="34" charset="0"/>
                          <a:ea typeface="+mn-ea"/>
                          <a:cs typeface="Arial" panose="020B0604020202020204" pitchFamily="34" charset="0"/>
                        </a:rPr>
                        <a:t>1. </a:t>
                      </a:r>
                      <a:r>
                        <a:rPr lang="en-GB" sz="2000" b="1" kern="1200" dirty="0" err="1">
                          <a:solidFill>
                            <a:schemeClr val="dk1"/>
                          </a:solidFill>
                          <a:effectLst/>
                          <a:latin typeface="Arial" panose="020B0604020202020204" pitchFamily="34" charset="0"/>
                          <a:ea typeface="+mn-ea"/>
                          <a:cs typeface="Arial" panose="020B0604020202020204" pitchFamily="34" charset="0"/>
                        </a:rPr>
                        <a:t>Xây</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dựng</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được</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kế</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hoạch</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kết</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nối</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các</a:t>
                      </a:r>
                      <a:r>
                        <a:rPr lang="en-GB" sz="2000" b="1" kern="1200" dirty="0">
                          <a:solidFill>
                            <a:schemeClr val="tx1"/>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dịch</a:t>
                      </a:r>
                      <a:r>
                        <a:rPr lang="en-GB" sz="2000" b="1" kern="1200" dirty="0">
                          <a:solidFill>
                            <a:schemeClr val="tx1"/>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vụ</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a:solidFill>
                            <a:schemeClr val="dk1"/>
                          </a:solidFill>
                          <a:effectLst/>
                          <a:latin typeface="Arial" panose="020B0604020202020204" pitchFamily="34" charset="0"/>
                          <a:ea typeface="+mn-ea"/>
                          <a:cs typeface="Arial" panose="020B0604020202020204" pitchFamily="34" charset="0"/>
                        </a:rPr>
                        <a:t>PVCĐ </a:t>
                      </a:r>
                      <a:r>
                        <a:rPr lang="en-GB" sz="2000" b="1" kern="1200" dirty="0" err="1">
                          <a:solidFill>
                            <a:schemeClr val="dk1"/>
                          </a:solidFill>
                          <a:effectLst/>
                          <a:latin typeface="Arial" panose="020B0604020202020204" pitchFamily="34" charset="0"/>
                          <a:ea typeface="+mn-ea"/>
                          <a:cs typeface="Arial" panose="020B0604020202020204" pitchFamily="34" charset="0"/>
                        </a:rPr>
                        <a:t>để</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thực</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hiện</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tầm</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nhìn</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và</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sứ</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mạng</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của</a:t>
                      </a:r>
                      <a:r>
                        <a:rPr lang="en-GB" sz="2000" b="1" kern="1200" dirty="0">
                          <a:solidFill>
                            <a:schemeClr val="dk1"/>
                          </a:solidFill>
                          <a:effectLst/>
                          <a:latin typeface="Arial" panose="020B0604020202020204" pitchFamily="34" charset="0"/>
                          <a:ea typeface="+mn-ea"/>
                          <a:cs typeface="Arial" panose="020B0604020202020204" pitchFamily="34" charset="0"/>
                        </a:rPr>
                        <a:t> CSGD.</a:t>
                      </a:r>
                      <a:endParaRPr lang="en-US" sz="2000" b="1" kern="1200" dirty="0">
                        <a:solidFill>
                          <a:schemeClr val="dk1"/>
                        </a:solidFill>
                        <a:effectLst/>
                        <a:latin typeface="Arial" panose="020B0604020202020204" pitchFamily="34" charset="0"/>
                        <a:ea typeface="+mn-ea"/>
                        <a:cs typeface="Arial" panose="020B0604020202020204" pitchFamily="34" charset="0"/>
                      </a:endParaRPr>
                    </a:p>
                    <a:p>
                      <a:pPr algn="just"/>
                      <a:r>
                        <a:rPr lang="en-GB" sz="2000" b="1" kern="1200" dirty="0">
                          <a:solidFill>
                            <a:schemeClr val="dk1"/>
                          </a:solidFill>
                          <a:effectLst/>
                          <a:latin typeface="Arial" panose="020B0604020202020204" pitchFamily="34" charset="0"/>
                          <a:ea typeface="+mn-ea"/>
                          <a:cs typeface="Arial" panose="020B0604020202020204" pitchFamily="34" charset="0"/>
                        </a:rPr>
                        <a:t>2. </a:t>
                      </a:r>
                      <a:r>
                        <a:rPr lang="en-GB" sz="2000" b="1" kern="1200" dirty="0" err="1">
                          <a:solidFill>
                            <a:schemeClr val="dk1"/>
                          </a:solidFill>
                          <a:effectLst/>
                          <a:latin typeface="Arial" panose="020B0604020202020204" pitchFamily="34" charset="0"/>
                          <a:ea typeface="+mn-ea"/>
                          <a:cs typeface="Arial" panose="020B0604020202020204" pitchFamily="34" charset="0"/>
                        </a:rPr>
                        <a:t>Xây</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dựng</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được</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kế</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hoạch</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cung</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rgbClr val="FF0000"/>
                          </a:solidFill>
                          <a:effectLst/>
                          <a:latin typeface="Arial" panose="020B0604020202020204" pitchFamily="34" charset="0"/>
                          <a:ea typeface="+mn-ea"/>
                          <a:cs typeface="Arial" panose="020B0604020202020204" pitchFamily="34" charset="0"/>
                        </a:rPr>
                        <a:t>cấp</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các</a:t>
                      </a:r>
                      <a:r>
                        <a:rPr lang="en-GB" sz="2000" b="1" kern="1200" dirty="0">
                          <a:solidFill>
                            <a:schemeClr val="tx1"/>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dịch</a:t>
                      </a:r>
                      <a:r>
                        <a:rPr lang="en-GB" sz="2000" b="1" kern="1200" dirty="0">
                          <a:solidFill>
                            <a:schemeClr val="tx1"/>
                          </a:solidFill>
                          <a:effectLst/>
                          <a:latin typeface="Arial" panose="020B0604020202020204" pitchFamily="34" charset="0"/>
                          <a:ea typeface="+mn-ea"/>
                          <a:cs typeface="Arial" panose="020B0604020202020204" pitchFamily="34" charset="0"/>
                        </a:rPr>
                        <a:t> </a:t>
                      </a:r>
                      <a:r>
                        <a:rPr lang="en-GB" sz="2000" b="1" kern="1200" dirty="0" err="1">
                          <a:solidFill>
                            <a:schemeClr val="tx1"/>
                          </a:solidFill>
                          <a:effectLst/>
                          <a:latin typeface="Arial" panose="020B0604020202020204" pitchFamily="34" charset="0"/>
                          <a:ea typeface="+mn-ea"/>
                          <a:cs typeface="Arial" panose="020B0604020202020204" pitchFamily="34" charset="0"/>
                        </a:rPr>
                        <a:t>vụ</a:t>
                      </a:r>
                      <a:r>
                        <a:rPr lang="en-GB" sz="2000" b="1" kern="1200" dirty="0">
                          <a:solidFill>
                            <a:srgbClr val="FF0000"/>
                          </a:solidFill>
                          <a:effectLst/>
                          <a:latin typeface="Arial" panose="020B0604020202020204" pitchFamily="34" charset="0"/>
                          <a:ea typeface="+mn-ea"/>
                          <a:cs typeface="Arial" panose="020B0604020202020204" pitchFamily="34" charset="0"/>
                        </a:rPr>
                        <a:t> </a:t>
                      </a:r>
                      <a:r>
                        <a:rPr lang="en-GB" sz="2000" b="1" kern="1200" dirty="0">
                          <a:solidFill>
                            <a:schemeClr val="dk1"/>
                          </a:solidFill>
                          <a:effectLst/>
                          <a:latin typeface="Arial" panose="020B0604020202020204" pitchFamily="34" charset="0"/>
                          <a:ea typeface="+mn-ea"/>
                          <a:cs typeface="Arial" panose="020B0604020202020204" pitchFamily="34" charset="0"/>
                        </a:rPr>
                        <a:t>PVCĐ </a:t>
                      </a:r>
                      <a:r>
                        <a:rPr lang="en-GB" sz="2000" b="1" kern="1200" dirty="0" err="1">
                          <a:solidFill>
                            <a:schemeClr val="dk1"/>
                          </a:solidFill>
                          <a:effectLst/>
                          <a:latin typeface="Arial" panose="020B0604020202020204" pitchFamily="34" charset="0"/>
                          <a:ea typeface="+mn-ea"/>
                          <a:cs typeface="Arial" panose="020B0604020202020204" pitchFamily="34" charset="0"/>
                        </a:rPr>
                        <a:t>để</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thực</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hiện</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tầm</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nhìn</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và</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sứ</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mạng</a:t>
                      </a:r>
                      <a:r>
                        <a:rPr lang="en-GB" sz="2000" b="1"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chemeClr val="dk1"/>
                          </a:solidFill>
                          <a:effectLst/>
                          <a:latin typeface="Arial" panose="020B0604020202020204" pitchFamily="34" charset="0"/>
                          <a:ea typeface="+mn-ea"/>
                          <a:cs typeface="Arial" panose="020B0604020202020204" pitchFamily="34" charset="0"/>
                        </a:rPr>
                        <a:t>của</a:t>
                      </a:r>
                      <a:r>
                        <a:rPr lang="en-GB" sz="2000" b="1" kern="1200" dirty="0">
                          <a:solidFill>
                            <a:schemeClr val="dk1"/>
                          </a:solidFill>
                          <a:effectLst/>
                          <a:latin typeface="Arial" panose="020B0604020202020204" pitchFamily="34" charset="0"/>
                          <a:ea typeface="+mn-ea"/>
                          <a:cs typeface="Arial" panose="020B0604020202020204" pitchFamily="34" charset="0"/>
                        </a:rPr>
                        <a:t> CSGD</a:t>
                      </a:r>
                      <a:endParaRPr lang="en-US" sz="2000" b="1" dirty="0">
                        <a:latin typeface="Arial" panose="020B0604020202020204" pitchFamily="34" charset="0"/>
                        <a:cs typeface="Arial" panose="020B0604020202020204" pitchFamily="34" charset="0"/>
                      </a:endParaRPr>
                    </a:p>
                  </a:txBody>
                  <a:tcPr/>
                </a:tc>
                <a:tc>
                  <a:txBody>
                    <a:bodyPr/>
                    <a:lstStyle/>
                    <a:p>
                      <a:pPr marL="0" lvl="0" indent="0">
                        <a:buFont typeface="+mj-lt"/>
                        <a:buAutoNum type="arabicPeriod"/>
                      </a:pPr>
                      <a:r>
                        <a:rPr lang="en-US" sz="2000" kern="1200" dirty="0">
                          <a:solidFill>
                            <a:schemeClr val="dk1"/>
                          </a:solidFill>
                          <a:effectLst/>
                          <a:latin typeface="Arial" panose="020B0604020202020204" pitchFamily="34" charset="0"/>
                          <a:ea typeface="+mn-ea"/>
                          <a:cs typeface="Arial" panose="020B0604020202020204" pitchFamily="34" charset="0"/>
                        </a:rPr>
                        <a:t>CSGD </a:t>
                      </a:r>
                      <a:r>
                        <a:rPr lang="en-GB" sz="2000" kern="1200" dirty="0" err="1">
                          <a:solidFill>
                            <a:schemeClr val="dk1"/>
                          </a:solidFill>
                          <a:effectLst/>
                          <a:latin typeface="Arial" panose="020B0604020202020204" pitchFamily="34" charset="0"/>
                          <a:ea typeface="+mn-ea"/>
                          <a:cs typeface="Arial" panose="020B0604020202020204" pitchFamily="34" charset="0"/>
                        </a:rPr>
                        <a:t>có</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các</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b="1" kern="1200" dirty="0" err="1">
                          <a:solidFill>
                            <a:srgbClr val="0000FF"/>
                          </a:solidFill>
                          <a:effectLst/>
                          <a:latin typeface="Arial" panose="020B0604020202020204" pitchFamily="34" charset="0"/>
                          <a:ea typeface="+mn-ea"/>
                          <a:cs typeface="Arial" panose="020B0604020202020204" pitchFamily="34" charset="0"/>
                        </a:rPr>
                        <a:t>chính</a:t>
                      </a:r>
                      <a:r>
                        <a:rPr lang="en-GB" sz="2000" b="1" kern="1200" dirty="0">
                          <a:solidFill>
                            <a:srgbClr val="0000FF"/>
                          </a:solidFill>
                          <a:effectLst/>
                          <a:latin typeface="Arial" panose="020B0604020202020204" pitchFamily="34" charset="0"/>
                          <a:ea typeface="+mn-ea"/>
                          <a:cs typeface="Arial" panose="020B0604020202020204" pitchFamily="34" charset="0"/>
                        </a:rPr>
                        <a:t> </a:t>
                      </a:r>
                      <a:r>
                        <a:rPr lang="en-GB" sz="2000" b="1" kern="1200" dirty="0" err="1">
                          <a:solidFill>
                            <a:srgbClr val="0000FF"/>
                          </a:solidFill>
                          <a:effectLst/>
                          <a:latin typeface="Arial" panose="020B0604020202020204" pitchFamily="34" charset="0"/>
                          <a:ea typeface="+mn-ea"/>
                          <a:cs typeface="Arial" panose="020B0604020202020204" pitchFamily="34" charset="0"/>
                        </a:rPr>
                        <a:t>sách</a:t>
                      </a:r>
                      <a:r>
                        <a:rPr lang="en-GB" sz="2000" b="1" kern="1200" dirty="0">
                          <a:solidFill>
                            <a:srgbClr val="0000FF"/>
                          </a:solidFill>
                          <a:effectLst/>
                          <a:latin typeface="Arial" panose="020B0604020202020204" pitchFamily="34" charset="0"/>
                          <a:ea typeface="+mn-ea"/>
                          <a:cs typeface="Arial" panose="020B0604020202020204" pitchFamily="34" charset="0"/>
                        </a:rPr>
                        <a:t>, </a:t>
                      </a:r>
                      <a:r>
                        <a:rPr lang="en-GB" sz="2000" b="1" kern="1200" dirty="0" err="1">
                          <a:solidFill>
                            <a:srgbClr val="0000FF"/>
                          </a:solidFill>
                          <a:effectLst/>
                          <a:latin typeface="Arial" panose="020B0604020202020204" pitchFamily="34" charset="0"/>
                          <a:ea typeface="+mn-ea"/>
                          <a:cs typeface="Arial" panose="020B0604020202020204" pitchFamily="34" charset="0"/>
                        </a:rPr>
                        <a:t>kế</a:t>
                      </a:r>
                      <a:r>
                        <a:rPr lang="en-GB" sz="2000" b="1" kern="1200" dirty="0">
                          <a:solidFill>
                            <a:srgbClr val="0000FF"/>
                          </a:solidFill>
                          <a:effectLst/>
                          <a:latin typeface="Arial" panose="020B0604020202020204" pitchFamily="34" charset="0"/>
                          <a:ea typeface="+mn-ea"/>
                          <a:cs typeface="Arial" panose="020B0604020202020204" pitchFamily="34" charset="0"/>
                        </a:rPr>
                        <a:t> </a:t>
                      </a:r>
                      <a:r>
                        <a:rPr lang="en-GB" sz="2000" b="1" kern="1200" dirty="0" err="1">
                          <a:solidFill>
                            <a:srgbClr val="0000FF"/>
                          </a:solidFill>
                          <a:effectLst/>
                          <a:latin typeface="Arial" panose="020B0604020202020204" pitchFamily="34" charset="0"/>
                          <a:ea typeface="+mn-ea"/>
                          <a:cs typeface="Arial" panose="020B0604020202020204" pitchFamily="34" charset="0"/>
                        </a:rPr>
                        <a:t>hoạch</a:t>
                      </a:r>
                      <a:r>
                        <a:rPr lang="en-GB" sz="2000" b="1" kern="1200" dirty="0">
                          <a:solidFill>
                            <a:srgbClr val="0000FF"/>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kết</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nối</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và</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cung</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cấp</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các</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dịch</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vụ</a:t>
                      </a:r>
                      <a:r>
                        <a:rPr lang="en-GB" sz="2000" kern="1200" dirty="0">
                          <a:solidFill>
                            <a:schemeClr val="dk1"/>
                          </a:solidFill>
                          <a:effectLst/>
                          <a:latin typeface="Arial" panose="020B0604020202020204" pitchFamily="34" charset="0"/>
                          <a:ea typeface="+mn-ea"/>
                          <a:cs typeface="Arial" panose="020B0604020202020204" pitchFamily="34" charset="0"/>
                        </a:rPr>
                        <a:t> PVCĐ </a:t>
                      </a:r>
                      <a:r>
                        <a:rPr lang="en-GB" sz="2000" kern="1200" dirty="0" err="1">
                          <a:solidFill>
                            <a:schemeClr val="dk1"/>
                          </a:solidFill>
                          <a:effectLst/>
                          <a:latin typeface="Arial" panose="020B0604020202020204" pitchFamily="34" charset="0"/>
                          <a:ea typeface="+mn-ea"/>
                          <a:cs typeface="Arial" panose="020B0604020202020204" pitchFamily="34" charset="0"/>
                        </a:rPr>
                        <a:t>để</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thực</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hiện</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tầm</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nhìn</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và</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sứ</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mạng</a:t>
                      </a:r>
                      <a:r>
                        <a:rPr lang="en-GB" sz="2000" kern="1200" dirty="0">
                          <a:solidFill>
                            <a:schemeClr val="dk1"/>
                          </a:solidFill>
                          <a:effectLst/>
                          <a:latin typeface="Arial" panose="020B0604020202020204" pitchFamily="34" charset="0"/>
                          <a:ea typeface="+mn-ea"/>
                          <a:cs typeface="Arial" panose="020B0604020202020204" pitchFamily="34" charset="0"/>
                        </a:rPr>
                        <a:t> </a:t>
                      </a:r>
                      <a:r>
                        <a:rPr lang="en-GB" sz="2000" kern="1200" dirty="0" err="1">
                          <a:solidFill>
                            <a:schemeClr val="dk1"/>
                          </a:solidFill>
                          <a:effectLst/>
                          <a:latin typeface="Arial" panose="020B0604020202020204" pitchFamily="34" charset="0"/>
                          <a:ea typeface="+mn-ea"/>
                          <a:cs typeface="Arial" panose="020B0604020202020204" pitchFamily="34" charset="0"/>
                        </a:rPr>
                        <a:t>của</a:t>
                      </a:r>
                      <a:r>
                        <a:rPr lang="en-GB" sz="2000" kern="1200" dirty="0">
                          <a:solidFill>
                            <a:schemeClr val="dk1"/>
                          </a:solidFill>
                          <a:effectLst/>
                          <a:latin typeface="Arial" panose="020B0604020202020204" pitchFamily="34" charset="0"/>
                          <a:ea typeface="+mn-ea"/>
                          <a:cs typeface="Arial" panose="020B0604020202020204" pitchFamily="34" charset="0"/>
                        </a:rPr>
                        <a:t> CSGD</a:t>
                      </a:r>
                      <a:r>
                        <a:rPr lang="en-US" sz="2000" kern="1200" dirty="0">
                          <a:solidFill>
                            <a:schemeClr val="dk1"/>
                          </a:solidFill>
                          <a:effectLst/>
                          <a:latin typeface="Arial" panose="020B0604020202020204" pitchFamily="34" charset="0"/>
                          <a:ea typeface="+mn-ea"/>
                          <a:cs typeface="Arial" panose="020B0604020202020204" pitchFamily="34" charset="0"/>
                        </a:rPr>
                        <a:t>.</a:t>
                      </a:r>
                    </a:p>
                    <a:p>
                      <a:pPr marL="0" lvl="0" indent="0">
                        <a:buFont typeface="+mj-lt"/>
                        <a:buAutoNum type="arabicPeriod"/>
                      </a:pPr>
                      <a:r>
                        <a:rPr lang="vi-VN" sz="2000" kern="1200" dirty="0">
                          <a:solidFill>
                            <a:schemeClr val="dk1"/>
                          </a:solidFill>
                          <a:effectLst/>
                          <a:latin typeface="Arial" panose="020B0604020202020204" pitchFamily="34" charset="0"/>
                          <a:ea typeface="+mn-ea"/>
                          <a:cs typeface="Arial" panose="020B0604020202020204" pitchFamily="34" charset="0"/>
                        </a:rPr>
                        <a:t>Có </a:t>
                      </a:r>
                      <a:r>
                        <a:rPr lang="vi-VN" sz="2000" b="1" kern="1200" dirty="0">
                          <a:solidFill>
                            <a:srgbClr val="0000FF"/>
                          </a:solidFill>
                          <a:effectLst/>
                          <a:latin typeface="Arial" panose="020B0604020202020204" pitchFamily="34" charset="0"/>
                          <a:ea typeface="+mn-ea"/>
                          <a:cs typeface="Arial" panose="020B0604020202020204" pitchFamily="34" charset="0"/>
                        </a:rPr>
                        <a:t>quy định quản lý và hướng dẫn </a:t>
                      </a:r>
                      <a:r>
                        <a:rPr lang="vi-VN" sz="2000" kern="1200" dirty="0">
                          <a:solidFill>
                            <a:schemeClr val="dk1"/>
                          </a:solidFill>
                          <a:effectLst/>
                          <a:latin typeface="Arial" panose="020B0604020202020204" pitchFamily="34" charset="0"/>
                          <a:ea typeface="+mn-ea"/>
                          <a:cs typeface="Arial" panose="020B0604020202020204" pitchFamily="34" charset="0"/>
                        </a:rPr>
                        <a:t>về hoạt động kết nối và cung cấp các dịch vụ </a:t>
                      </a:r>
                      <a:r>
                        <a:rPr lang="en-GB" sz="2000" kern="1200" dirty="0">
                          <a:solidFill>
                            <a:schemeClr val="dk1"/>
                          </a:solidFill>
                          <a:effectLst/>
                          <a:latin typeface="Arial" panose="020B0604020202020204" pitchFamily="34" charset="0"/>
                          <a:ea typeface="+mn-ea"/>
                          <a:cs typeface="Arial" panose="020B0604020202020204" pitchFamily="34" charset="0"/>
                        </a:rPr>
                        <a:t>PVCĐ</a:t>
                      </a:r>
                      <a:r>
                        <a:rPr lang="vi-VN" sz="2000" kern="1200" dirty="0">
                          <a:solidFill>
                            <a:schemeClr val="dk1"/>
                          </a:solidFill>
                          <a:effectLst/>
                          <a:latin typeface="Arial" panose="020B0604020202020204" pitchFamily="34" charset="0"/>
                          <a:ea typeface="+mn-ea"/>
                          <a:cs typeface="Arial" panose="020B0604020202020204" pitchFamily="34" charset="0"/>
                        </a:rPr>
                        <a:t> tuân thủ các quy định của pháp luật (quy định rõ ràng về cơ chế quản lý, kiểm tra, giám sát h</a:t>
                      </a:r>
                      <a:r>
                        <a:rPr lang="en-US" sz="2000" kern="1200" dirty="0">
                          <a:solidFill>
                            <a:schemeClr val="dk1"/>
                          </a:solidFill>
                          <a:effectLst/>
                          <a:latin typeface="Arial" panose="020B0604020202020204" pitchFamily="34" charset="0"/>
                          <a:ea typeface="+mn-ea"/>
                          <a:cs typeface="Arial" panose="020B0604020202020204" pitchFamily="34" charset="0"/>
                        </a:rPr>
                        <a:t>.</a:t>
                      </a:r>
                      <a:r>
                        <a:rPr lang="vi-VN" sz="2000" kern="1200" dirty="0">
                          <a:solidFill>
                            <a:schemeClr val="dk1"/>
                          </a:solidFill>
                          <a:effectLst/>
                          <a:latin typeface="Arial" panose="020B0604020202020204" pitchFamily="34" charset="0"/>
                          <a:ea typeface="+mn-ea"/>
                          <a:cs typeface="Arial" panose="020B0604020202020204" pitchFamily="34" charset="0"/>
                        </a:rPr>
                        <a:t>động kết nối và cung cấp các dịch vụ </a:t>
                      </a:r>
                      <a:r>
                        <a:rPr lang="en-GB" sz="2000" kern="1200" dirty="0">
                          <a:solidFill>
                            <a:schemeClr val="dk1"/>
                          </a:solidFill>
                          <a:effectLst/>
                          <a:latin typeface="Arial" panose="020B0604020202020204" pitchFamily="34" charset="0"/>
                          <a:ea typeface="+mn-ea"/>
                          <a:cs typeface="Arial" panose="020B0604020202020204" pitchFamily="34" charset="0"/>
                        </a:rPr>
                        <a:t>PVCĐ</a:t>
                      </a:r>
                      <a:r>
                        <a:rPr lang="vi-VN" sz="2000" kern="1200" dirty="0">
                          <a:solidFill>
                            <a:schemeClr val="dk1"/>
                          </a:solidFill>
                          <a:effectLst/>
                          <a:latin typeface="Arial" panose="020B0604020202020204" pitchFamily="34" charset="0"/>
                          <a:ea typeface="+mn-ea"/>
                          <a:cs typeface="Arial" panose="020B0604020202020204" pitchFamily="34" charset="0"/>
                        </a:rPr>
                        <a:t>).</a:t>
                      </a:r>
                      <a:endParaRPr lang="en-US" sz="2000" kern="1200" dirty="0">
                        <a:solidFill>
                          <a:schemeClr val="dk1"/>
                        </a:solidFill>
                        <a:effectLst/>
                        <a:latin typeface="Arial" panose="020B0604020202020204" pitchFamily="34" charset="0"/>
                        <a:ea typeface="+mn-ea"/>
                        <a:cs typeface="Arial" panose="020B0604020202020204" pitchFamily="34" charset="0"/>
                      </a:endParaRPr>
                    </a:p>
                    <a:p>
                      <a:pPr marL="0" indent="0">
                        <a:buFont typeface="+mj-lt"/>
                        <a:buAutoNum type="arabicPeriod"/>
                      </a:pPr>
                      <a:r>
                        <a:rPr lang="vi-VN" sz="2000" kern="1200" dirty="0">
                          <a:solidFill>
                            <a:schemeClr val="dk1"/>
                          </a:solidFill>
                          <a:effectLst/>
                          <a:latin typeface="Arial" panose="020B0604020202020204" pitchFamily="34" charset="0"/>
                          <a:ea typeface="+mn-ea"/>
                          <a:cs typeface="Arial" panose="020B0604020202020204" pitchFamily="34" charset="0"/>
                        </a:rPr>
                        <a:t>Có </a:t>
                      </a:r>
                      <a:r>
                        <a:rPr lang="vi-VN" sz="2000" b="1" kern="1200" dirty="0">
                          <a:solidFill>
                            <a:srgbClr val="0000FF"/>
                          </a:solidFill>
                          <a:effectLst/>
                          <a:latin typeface="Arial" panose="020B0604020202020204" pitchFamily="34" charset="0"/>
                          <a:ea typeface="+mn-ea"/>
                          <a:cs typeface="Arial" panose="020B0604020202020204" pitchFamily="34" charset="0"/>
                        </a:rPr>
                        <a:t>quy định về nhiệm vụ và nhân sự </a:t>
                      </a:r>
                      <a:r>
                        <a:rPr lang="vi-VN" sz="2000" kern="1200" dirty="0">
                          <a:solidFill>
                            <a:schemeClr val="dk1"/>
                          </a:solidFill>
                          <a:effectLst/>
                          <a:latin typeface="Arial" panose="020B0604020202020204" pitchFamily="34" charset="0"/>
                          <a:ea typeface="+mn-ea"/>
                          <a:cs typeface="Arial" panose="020B0604020202020204" pitchFamily="34" charset="0"/>
                        </a:rPr>
                        <a:t>chịu trách nhiệm xây dựng kế hoạch, chính sách kết nối và cung cấp các dịch vụ </a:t>
                      </a:r>
                      <a:r>
                        <a:rPr lang="en-GB" sz="2000" kern="1200" dirty="0">
                          <a:solidFill>
                            <a:schemeClr val="dk1"/>
                          </a:solidFill>
                          <a:effectLst/>
                          <a:latin typeface="Arial" panose="020B0604020202020204" pitchFamily="34" charset="0"/>
                          <a:ea typeface="+mn-ea"/>
                          <a:cs typeface="Arial" panose="020B0604020202020204" pitchFamily="34" charset="0"/>
                        </a:rPr>
                        <a:t>PVCĐ</a:t>
                      </a:r>
                      <a:endParaRPr lang="en-US" sz="2000" b="1" dirty="0">
                        <a:latin typeface="Arial" panose="020B0604020202020204" pitchFamily="34" charset="0"/>
                        <a:cs typeface="Arial" panose="020B0604020202020204" pitchFamily="34" charset="0"/>
                      </a:endParaRPr>
                    </a:p>
                  </a:txBody>
                  <a:tcPr>
                    <a:solidFill>
                      <a:schemeClr val="bg1"/>
                    </a:solidFill>
                  </a:tcPr>
                </a:tc>
                <a:tc>
                  <a:txBody>
                    <a:bodyPr/>
                    <a:lstStyle/>
                    <a:p>
                      <a:pPr indent="0" algn="just">
                        <a:lnSpc>
                          <a:spcPct val="100000"/>
                        </a:lnSpc>
                        <a:spcBef>
                          <a:spcPts val="0"/>
                        </a:spcBef>
                        <a:spcAft>
                          <a:spcPts val="0"/>
                        </a:spcAft>
                        <a:tabLst>
                          <a:tab pos="201930" algn="l"/>
                        </a:tabLst>
                      </a:pPr>
                      <a:r>
                        <a:rPr lang="vi-VN"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Văn bản </a:t>
                      </a:r>
                      <a:r>
                        <a:rPr lang="vi-VN"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về chính sách</a:t>
                      </a:r>
                      <a:r>
                        <a:rPr lang="en-US"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a:t>
                      </a:r>
                      <a:r>
                        <a:rPr lang="vi-VN"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 kế hoạch kết nối </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và cung cấp các dịch vụ </a:t>
                      </a:r>
                      <a:r>
                        <a:rPr lang="en-GB" sz="2000" kern="1200" dirty="0">
                          <a:solidFill>
                            <a:schemeClr val="tx1"/>
                          </a:solidFill>
                          <a:effectLst/>
                          <a:latin typeface="Arial" panose="020B0604020202020204" pitchFamily="34" charset="0"/>
                          <a:ea typeface="+mn-ea"/>
                          <a:cs typeface="Arial" panose="020B0604020202020204" pitchFamily="34" charset="0"/>
                        </a:rPr>
                        <a:t>PVCĐ</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p>
                      <a:pPr indent="0" algn="just">
                        <a:lnSpc>
                          <a:spcPct val="100000"/>
                        </a:lnSpc>
                        <a:spcBef>
                          <a:spcPts val="0"/>
                        </a:spcBef>
                        <a:spcAft>
                          <a:spcPts val="0"/>
                        </a:spcAft>
                        <a:tabLst>
                          <a:tab pos="201930" algn="l"/>
                        </a:tabLst>
                      </a:pP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Văn bản </a:t>
                      </a:r>
                      <a:r>
                        <a:rPr lang="vi-VN"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quy định quản lý và hướng dẫn </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về hoạt động kết nối và cung cấp các dịch vụ </a:t>
                      </a:r>
                      <a:r>
                        <a:rPr lang="en-GB" sz="2000" kern="1200" dirty="0">
                          <a:solidFill>
                            <a:schemeClr val="tx1"/>
                          </a:solidFill>
                          <a:effectLst/>
                          <a:latin typeface="Arial" panose="020B0604020202020204" pitchFamily="34" charset="0"/>
                          <a:ea typeface="+mn-ea"/>
                          <a:cs typeface="Arial" panose="020B0604020202020204" pitchFamily="34" charset="0"/>
                        </a:rPr>
                        <a:t>PVCĐ </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tuân thủ các quy định của pháp luật (quy định rõ ràng về cơ chế quản lý, kiểm tra, giám sát hoạt động kết nối và cung cấp các dịch vụ </a:t>
                      </a:r>
                      <a:r>
                        <a:rPr lang="en-GB" sz="2000" kern="1200" dirty="0">
                          <a:solidFill>
                            <a:schemeClr val="tx1"/>
                          </a:solidFill>
                          <a:effectLst/>
                          <a:latin typeface="Arial" panose="020B0604020202020204" pitchFamily="34" charset="0"/>
                          <a:ea typeface="+mn-ea"/>
                          <a:cs typeface="Arial" panose="020B0604020202020204" pitchFamily="34" charset="0"/>
                        </a:rPr>
                        <a:t>PVCĐ</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p>
                      <a:pPr indent="0" algn="just">
                        <a:lnSpc>
                          <a:spcPct val="100000"/>
                        </a:lnSpc>
                        <a:spcBef>
                          <a:spcPts val="0"/>
                        </a:spcBef>
                        <a:spcAft>
                          <a:spcPts val="0"/>
                        </a:spcAft>
                        <a:tabLst>
                          <a:tab pos="201930" algn="l"/>
                        </a:tabLst>
                      </a:pP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Văn bản quy định </a:t>
                      </a:r>
                      <a:r>
                        <a:rPr lang="vi-VN" sz="2000" dirty="0">
                          <a:solidFill>
                            <a:srgbClr val="FF0000"/>
                          </a:solidFill>
                          <a:effectLst/>
                          <a:latin typeface="Arial" panose="020B0604020202020204" pitchFamily="34" charset="0"/>
                          <a:ea typeface="Arial" panose="020B0604020202020204" pitchFamily="34" charset="0"/>
                          <a:cs typeface="Arial" panose="020B0604020202020204" pitchFamily="34" charset="0"/>
                        </a:rPr>
                        <a:t>về nhiệm vụ và nhân sự </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chịu trách nhiệm xây dựng kế hoạch, chính sách kết nối và cung cấp các dịch vụ </a:t>
                      </a:r>
                      <a:r>
                        <a:rPr lang="en-GB" sz="2000" kern="1200" dirty="0">
                          <a:solidFill>
                            <a:schemeClr val="tx1"/>
                          </a:solidFill>
                          <a:effectLst/>
                          <a:latin typeface="Arial" panose="020B0604020202020204" pitchFamily="34" charset="0"/>
                          <a:ea typeface="+mn-ea"/>
                          <a:cs typeface="Arial" panose="020B0604020202020204" pitchFamily="34" charset="0"/>
                        </a:rPr>
                        <a:t>PVCĐ</a:t>
                      </a:r>
                      <a:r>
                        <a:rPr lang="vi-VN"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28600" algn="l"/>
                        </a:tabLst>
                      </a:pP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a:t>
                      </a:r>
                      <a:r>
                        <a:rPr lang="vi-V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nghị quyết, quyết định của đảng và chính quyền </a:t>
                      </a: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về các hoạt động </a:t>
                      </a:r>
                      <a:r>
                        <a:rPr lang="en-GB" sz="2000" kern="1200" dirty="0">
                          <a:solidFill>
                            <a:schemeClr val="tx1"/>
                          </a:solidFill>
                          <a:effectLst/>
                          <a:latin typeface="Arial" panose="020B0604020202020204" pitchFamily="34" charset="0"/>
                          <a:ea typeface="+mn-ea"/>
                          <a:cs typeface="Arial" panose="020B0604020202020204" pitchFamily="34" charset="0"/>
                        </a:rPr>
                        <a:t>PVCĐ</a:t>
                      </a: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28600" algn="l"/>
                        </a:tabLst>
                      </a:pP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a:t>
                      </a:r>
                      <a:r>
                        <a:rPr lang="vi-V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hợp đồng, hợp tác </a:t>
                      </a: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giữa CSGD và đối tác.</a:t>
                      </a:r>
                      <a:endPar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28600" algn="l"/>
                        </a:tabLst>
                      </a:pP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Các thông tin </a:t>
                      </a:r>
                      <a:r>
                        <a:rPr lang="en-US" sz="20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có</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liên</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trên trang thông tin điện tử </a:t>
                      </a: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của CSGD.</a:t>
                      </a:r>
                      <a:endPar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0000"/>
                        </a:lnSpc>
                        <a:spcBef>
                          <a:spcPts val="0"/>
                        </a:spcBef>
                        <a:spcAft>
                          <a:spcPts val="0"/>
                        </a:spcAft>
                        <a:buFont typeface="Times New Roman" panose="02020603050405020304" pitchFamily="18" charset="0"/>
                        <a:buChar char="-"/>
                        <a:tabLst>
                          <a:tab pos="228600" algn="l"/>
                        </a:tabLst>
                      </a:pP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Ý kiến </a:t>
                      </a:r>
                      <a:r>
                        <a:rPr lang="vi-V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phản hồi của cán bộ, GV, </a:t>
                      </a:r>
                      <a:r>
                        <a:rPr lang="vi-VN"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nhân viên và các </a:t>
                      </a:r>
                      <a:r>
                        <a:rPr lang="en-US"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BLQ</a:t>
                      </a:r>
                    </a:p>
                  </a:txBody>
                  <a:tcPr marL="68580" marR="68580" marT="0" marB="0"/>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17928"/>
            <a:ext cx="11445240" cy="1126218"/>
          </a:xfrm>
        </p:spPr>
        <p:txBody>
          <a:bodyPr>
            <a:normAutofit/>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(21.1).</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CSGD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nối</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cung</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GB"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PVCĐ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sứ</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mạng</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GB"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CSGD</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 id="{6C6DA88B-E20A-AFE9-21B4-75653783D0C8}"/>
              </a:ext>
            </a:extLst>
          </p:cNvPr>
          <p:cNvGraphicFramePr>
            <a:graphicFrameLocks noGrp="1"/>
          </p:cNvGraphicFramePr>
          <p:nvPr>
            <p:ph idx="1"/>
            <p:extLst>
              <p:ext uri="{D42A27DB-BD31-4B8C-83A1-F6EECF244321}">
                <p14:modId xmlns:p14="http://schemas.microsoft.com/office/powerpoint/2010/main" val="3825640422"/>
              </p:ext>
            </p:extLst>
          </p:nvPr>
        </p:nvGraphicFramePr>
        <p:xfrm>
          <a:off x="457200" y="1137466"/>
          <a:ext cx="11734800" cy="49328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a:extLst>
              <a:ext uri="{FF2B5EF4-FFF2-40B4-BE49-F238E27FC236}">
                <a16:creationId xmlns:a16="http://schemas.microsoft.com/office/drawing/2014/main" xmlns="" id="{28BC978A-95FB-93CD-7B5D-1FFCAD558499}"/>
              </a:ext>
            </a:extLst>
          </p:cNvPr>
          <p:cNvSpPr/>
          <p:nvPr/>
        </p:nvSpPr>
        <p:spPr>
          <a:xfrm>
            <a:off x="5119496" y="1086212"/>
            <a:ext cx="6956810" cy="241853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a:r>
              <a:rPr lang="vi-VN" sz="2000" dirty="0">
                <a:effectLst/>
                <a:latin typeface="Times New Roman" panose="02020603050405020304" pitchFamily="18" charset="0"/>
                <a:ea typeface="Arial" panose="020B0604020202020204" pitchFamily="34" charset="0"/>
              </a:rPr>
              <a:t>Tiếp tục trong </a:t>
            </a:r>
            <a:r>
              <a:rPr lang="vi-VN" sz="2000" dirty="0">
                <a:solidFill>
                  <a:srgbClr val="000000"/>
                </a:solidFill>
                <a:effectLst/>
                <a:latin typeface="Times New Roman" panose="02020603050405020304" pitchFamily="18" charset="0"/>
                <a:ea typeface="Arial" panose="020B0604020202020204" pitchFamily="34" charset="0"/>
              </a:rPr>
              <a:t>Chiến lược phát triển Trường Đại học Kinh tế - Kỹ thuật Bình Dương giai đoạn 2021 - 2025 [H01.1.01</a:t>
            </a:r>
            <a:r>
              <a:rPr lang="en-US" sz="2000" dirty="0">
                <a:solidFill>
                  <a:srgbClr val="000000"/>
                </a:solidFill>
                <a:effectLst/>
                <a:latin typeface="Times New Roman" panose="02020603050405020304" pitchFamily="18" charset="0"/>
                <a:ea typeface="Arial" panose="020B0604020202020204" pitchFamily="34" charset="0"/>
              </a:rPr>
              <a:t>1</a:t>
            </a:r>
            <a:r>
              <a:rPr lang="vi-VN" sz="2000" dirty="0">
                <a:solidFill>
                  <a:srgbClr val="000000"/>
                </a:solidFill>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cũng đã nêu rõ nhiệm vụ kết nối và phục vụ cộng đồng của </a:t>
            </a:r>
            <a:r>
              <a:rPr lang="en-US" sz="2000" dirty="0">
                <a:effectLst/>
                <a:latin typeface="Times New Roman" panose="02020603050405020304" pitchFamily="18" charset="0"/>
                <a:ea typeface="Arial" panose="020B0604020202020204" pitchFamily="34" charset="0"/>
              </a:rPr>
              <a:t>N</a:t>
            </a:r>
            <a:r>
              <a:rPr lang="vi-VN" sz="2000" dirty="0">
                <a:effectLst/>
                <a:latin typeface="Times New Roman" panose="02020603050405020304" pitchFamily="18" charset="0"/>
                <a:ea typeface="Arial" panose="020B0604020202020204" pitchFamily="34" charset="0"/>
              </a:rPr>
              <a:t>hà trường: “</a:t>
            </a:r>
            <a:r>
              <a:rPr lang="vi-VN" sz="2000" i="1" dirty="0">
                <a:effectLst/>
                <a:latin typeface="Times New Roman" panose="02020603050405020304" pitchFamily="18" charset="0"/>
                <a:ea typeface="Arial" panose="020B0604020202020204" pitchFamily="34" charset="0"/>
              </a:rPr>
              <a:t>Trường mang đến cơ hội tốt nhất trong học tập, trải nghiệm và việc làm cho tất cả người học; </a:t>
            </a:r>
            <a:endParaRPr lang="en-US" sz="3200" dirty="0">
              <a:latin typeface="Times New Roman" panose="02020603050405020304" pitchFamily="18" charset="0"/>
              <a:cs typeface="Times New Roman" panose="02020603050405020304" pitchFamily="18" charset="0"/>
            </a:endParaRPr>
          </a:p>
        </p:txBody>
      </p:sp>
      <p:sp>
        <p:nvSpPr>
          <p:cNvPr id="5" name="Oval 4">
            <a:extLst>
              <a:ext uri="{FF2B5EF4-FFF2-40B4-BE49-F238E27FC236}">
                <a16:creationId xmlns:a16="http://schemas.microsoft.com/office/drawing/2014/main" xmlns="" id="{AB15A55F-A8CE-A236-37AD-456EF230582A}"/>
              </a:ext>
            </a:extLst>
          </p:cNvPr>
          <p:cNvSpPr/>
          <p:nvPr/>
        </p:nvSpPr>
        <p:spPr>
          <a:xfrm>
            <a:off x="0" y="1295401"/>
            <a:ext cx="5593079" cy="2311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vi-VN" sz="2000" b="1" dirty="0">
                <a:solidFill>
                  <a:schemeClr val="tx1"/>
                </a:solidFill>
                <a:effectLst/>
                <a:latin typeface="Times New Roman" panose="02020603050405020304" pitchFamily="18" charset="0"/>
                <a:ea typeface="Arial" panose="020B0604020202020204" pitchFamily="34" charset="0"/>
              </a:rPr>
              <a:t>thể hiện rõ trong Kế hoạch chiến lược giai đoạn 2013 - 2020 Trường Đại học Kinh tế - Kỹ thuật Bình Dương [H01.1.002]</a:t>
            </a:r>
            <a:r>
              <a:rPr lang="en-US" sz="2000" b="1" dirty="0">
                <a:solidFill>
                  <a:schemeClr val="tx1"/>
                </a:solidFill>
                <a:effectLst/>
                <a:latin typeface="Times New Roman" panose="02020603050405020304" pitchFamily="18" charset="0"/>
                <a:ea typeface="Arial" panose="020B0604020202020204" pitchFamily="34" charset="0"/>
              </a:rPr>
              <a:t> “</a:t>
            </a:r>
            <a:r>
              <a:rPr lang="vi-VN" sz="2000" b="1" i="1" dirty="0">
                <a:solidFill>
                  <a:schemeClr val="tx1"/>
                </a:solidFill>
                <a:effectLst/>
                <a:latin typeface="Times New Roman" panose="02020603050405020304" pitchFamily="18" charset="0"/>
                <a:ea typeface="Arial" panose="020B0604020202020204" pitchFamily="34" charset="0"/>
              </a:rPr>
              <a:t>tiến hành nghiên cứu khoa học (NCKH) và chuyển giao </a:t>
            </a:r>
            <a:r>
              <a:rPr lang="en-US" sz="2000" b="1" i="1" dirty="0" err="1">
                <a:solidFill>
                  <a:schemeClr val="tx1"/>
                </a:solidFill>
                <a:effectLst/>
                <a:latin typeface="Times New Roman" panose="02020603050405020304" pitchFamily="18" charset="0"/>
                <a:ea typeface="Arial" panose="020B0604020202020204" pitchFamily="34" charset="0"/>
              </a:rPr>
              <a:t>công</a:t>
            </a:r>
            <a:r>
              <a:rPr lang="en-US" sz="2000" b="1" i="1" dirty="0">
                <a:solidFill>
                  <a:schemeClr val="tx1"/>
                </a:solidFill>
                <a:effectLst/>
                <a:latin typeface="Times New Roman" panose="02020603050405020304" pitchFamily="18" charset="0"/>
                <a:ea typeface="Arial" panose="020B0604020202020204" pitchFamily="34" charset="0"/>
              </a:rPr>
              <a:t> </a:t>
            </a:r>
            <a:r>
              <a:rPr lang="en-US" sz="2000" b="1" i="1" dirty="0" err="1">
                <a:solidFill>
                  <a:schemeClr val="tx1"/>
                </a:solidFill>
                <a:effectLst/>
                <a:latin typeface="Times New Roman" panose="02020603050405020304" pitchFamily="18" charset="0"/>
                <a:ea typeface="Arial" panose="020B0604020202020204" pitchFamily="34" charset="0"/>
              </a:rPr>
              <a:t>nghệ</a:t>
            </a:r>
            <a:r>
              <a:rPr lang="en-US" sz="2000" b="1" i="1" dirty="0">
                <a:solidFill>
                  <a:schemeClr val="tx1"/>
                </a:solidFill>
                <a:effectLst/>
                <a:latin typeface="Times New Roman" panose="02020603050405020304" pitchFamily="18" charset="0"/>
                <a:ea typeface="Arial" panose="020B0604020202020204" pitchFamily="34" charset="0"/>
              </a:rPr>
              <a:t> </a:t>
            </a:r>
            <a:r>
              <a:rPr lang="vi-VN" sz="2000" b="1" i="1" dirty="0">
                <a:solidFill>
                  <a:schemeClr val="tx1"/>
                </a:solidFill>
                <a:effectLst/>
                <a:latin typeface="Times New Roman" panose="02020603050405020304" pitchFamily="18" charset="0"/>
                <a:ea typeface="Arial" panose="020B0604020202020204" pitchFamily="34" charset="0"/>
              </a:rPr>
              <a:t> t</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xmlns="" id="{4BF51809-AC0C-F120-DE60-5FE93C08A49A}"/>
              </a:ext>
            </a:extLst>
          </p:cNvPr>
          <p:cNvSpPr/>
          <p:nvPr/>
        </p:nvSpPr>
        <p:spPr>
          <a:xfrm>
            <a:off x="-371789" y="3401104"/>
            <a:ext cx="5701210" cy="3338967"/>
          </a:xfrm>
          <a:prstGeom prst="ellipse">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solidFill>
                  <a:srgbClr val="00B0F0"/>
                </a:solidFill>
                <a:effectLst/>
                <a:latin typeface="Times New Roman" panose="02020603050405020304" pitchFamily="18" charset="0"/>
                <a:ea typeface="Arial" panose="020B0604020202020204" pitchFamily="34" charset="0"/>
              </a:rPr>
              <a:t>ban </a:t>
            </a:r>
            <a:r>
              <a:rPr lang="en-US" sz="1800" dirty="0" err="1">
                <a:solidFill>
                  <a:srgbClr val="00B0F0"/>
                </a:solidFill>
                <a:effectLst/>
                <a:latin typeface="Times New Roman" panose="02020603050405020304" pitchFamily="18" charset="0"/>
                <a:ea typeface="Arial" panose="020B0604020202020204" pitchFamily="34" charset="0"/>
              </a:rPr>
              <a:t>hành</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các</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chính</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sách</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nhằm</a:t>
            </a:r>
            <a:r>
              <a:rPr lang="vi-VN" sz="1800" dirty="0">
                <a:solidFill>
                  <a:srgbClr val="00B0F0"/>
                </a:solidFill>
                <a:effectLst/>
                <a:latin typeface="Times New Roman" panose="02020603050405020304" pitchFamily="18" charset="0"/>
                <a:ea typeface="Arial" panose="020B0604020202020204" pitchFamily="34" charset="0"/>
              </a:rPr>
              <a:t> đẩy mạnh các hoạt động thiện nguyện</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của</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sinh</a:t>
            </a:r>
            <a:r>
              <a:rPr lang="en-US" sz="1800" dirty="0">
                <a:solidFill>
                  <a:srgbClr val="00B0F0"/>
                </a:solidFill>
                <a:effectLst/>
                <a:latin typeface="Times New Roman" panose="02020603050405020304" pitchFamily="18" charset="0"/>
                <a:ea typeface="Arial" panose="020B0604020202020204" pitchFamily="34" charset="0"/>
              </a:rPr>
              <a:t> </a:t>
            </a:r>
            <a:r>
              <a:rPr lang="en-US" sz="1800" dirty="0" err="1">
                <a:solidFill>
                  <a:srgbClr val="00B0F0"/>
                </a:solidFill>
                <a:effectLst/>
                <a:latin typeface="Times New Roman" panose="02020603050405020304" pitchFamily="18" charset="0"/>
                <a:ea typeface="Arial" panose="020B0604020202020204" pitchFamily="34" charset="0"/>
              </a:rPr>
              <a:t>viên</a:t>
            </a:r>
            <a:r>
              <a:rPr lang="en-US" sz="1800" dirty="0">
                <a:solidFill>
                  <a:srgbClr val="00B0F0"/>
                </a:solidFill>
                <a:effectLst/>
                <a:latin typeface="Times New Roman" panose="02020603050405020304" pitchFamily="18" charset="0"/>
                <a:ea typeface="Arial" panose="020B0604020202020204" pitchFamily="34" charset="0"/>
              </a:rPr>
              <a:t> </a:t>
            </a:r>
            <a:r>
              <a:rPr lang="vi-VN" sz="1800" dirty="0">
                <a:solidFill>
                  <a:srgbClr val="00B0F0"/>
                </a:solidFill>
                <a:effectLst/>
                <a:latin typeface="Times New Roman" panose="02020603050405020304" pitchFamily="18" charset="0"/>
                <a:ea typeface="Arial" panose="020B0604020202020204" pitchFamily="34" charset="0"/>
              </a:rPr>
              <a:t>[H17.1.001</a:t>
            </a:r>
            <a:r>
              <a:rPr lang="en-US" sz="1800" dirty="0">
                <a:solidFill>
                  <a:srgbClr val="00B0F0"/>
                </a:solidFill>
                <a:effectLst/>
                <a:latin typeface="Times New Roman" panose="02020603050405020304" pitchFamily="18" charset="0"/>
                <a:ea typeface="Arial" panose="020B0604020202020204" pitchFamily="34" charset="0"/>
              </a:rPr>
              <a:t>]</a:t>
            </a:r>
            <a:r>
              <a:rPr lang="vi-VN" sz="1800" dirty="0">
                <a:solidFill>
                  <a:srgbClr val="00B0F0"/>
                </a:solidFill>
                <a:effectLst/>
                <a:latin typeface="Times New Roman" panose="02020603050405020304" pitchFamily="18" charset="0"/>
                <a:ea typeface="Arial" panose="020B0604020202020204" pitchFamily="34" charset="0"/>
              </a:rPr>
              <a:t>, </a:t>
            </a:r>
            <a:r>
              <a:rPr lang="vi-VN" sz="1800" dirty="0">
                <a:effectLst/>
                <a:latin typeface="Times New Roman" panose="02020603050405020304" pitchFamily="18" charset="0"/>
                <a:ea typeface="Arial" panose="020B0604020202020204" pitchFamily="34" charset="0"/>
              </a:rPr>
              <a:t>tăng cường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hoạt</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động</a:t>
            </a:r>
            <a:r>
              <a:rPr lang="vi-VN" sz="1800" dirty="0">
                <a:effectLst/>
                <a:latin typeface="Times New Roman" panose="02020603050405020304" pitchFamily="18" charset="0"/>
                <a:ea typeface="Arial" panose="020B0604020202020204" pitchFamily="34" charset="0"/>
              </a:rPr>
              <a:t> nghiên cứu khoa học và chuyển giao công nghệ [</a:t>
            </a:r>
            <a:r>
              <a:rPr lang="vi-VN" sz="1800" dirty="0">
                <a:solidFill>
                  <a:srgbClr val="000000"/>
                </a:solidFill>
                <a:effectLst/>
                <a:latin typeface="Times New Roman" panose="02020603050405020304" pitchFamily="18" charset="0"/>
                <a:ea typeface="Arial" panose="020B0604020202020204" pitchFamily="34" charset="0"/>
              </a:rPr>
              <a:t>H18.1.001</a:t>
            </a:r>
            <a:r>
              <a:rPr lang="en-US" sz="1800" dirty="0">
                <a:solidFill>
                  <a:srgbClr val="000000"/>
                </a:solidFill>
                <a:effectLst/>
                <a:latin typeface="Times New Roman" panose="02020603050405020304" pitchFamily="18" charset="0"/>
                <a:ea typeface="Arial" panose="020B0604020202020204" pitchFamily="34" charset="0"/>
              </a:rPr>
              <a:t>]</a:t>
            </a:r>
            <a:r>
              <a:rPr lang="vi-VN" sz="1800" dirty="0">
                <a:solidFill>
                  <a:srgbClr val="000000"/>
                </a:solidFill>
                <a:effectLst/>
                <a:latin typeface="Times New Roman" panose="02020603050405020304" pitchFamily="18" charset="0"/>
                <a:ea typeface="Arial" panose="020B0604020202020204" pitchFamily="34" charset="0"/>
              </a:rPr>
              <a:t>, </a:t>
            </a:r>
            <a:r>
              <a:rPr lang="en-US" sz="1800" dirty="0">
                <a:solidFill>
                  <a:srgbClr val="000000"/>
                </a:solidFill>
                <a:effectLst/>
                <a:latin typeface="Times New Roman" panose="02020603050405020304" pitchFamily="18" charset="0"/>
                <a:ea typeface="Arial" panose="020B0604020202020204" pitchFamily="34" charset="0"/>
              </a:rPr>
              <a:t>[</a:t>
            </a:r>
            <a:r>
              <a:rPr lang="vi-VN" sz="1800" dirty="0">
                <a:solidFill>
                  <a:srgbClr val="000000"/>
                </a:solidFill>
                <a:effectLst/>
                <a:latin typeface="Times New Roman" panose="02020603050405020304" pitchFamily="18" charset="0"/>
                <a:ea typeface="Arial" panose="020B0604020202020204" pitchFamily="34" charset="0"/>
              </a:rPr>
              <a:t>H18.1.002</a:t>
            </a:r>
            <a:r>
              <a:rPr lang="en-US" sz="1800" dirty="0">
                <a:solidFill>
                  <a:srgbClr val="000000"/>
                </a:solidFill>
                <a:effectLst/>
                <a:latin typeface="Times New Roman" panose="02020603050405020304" pitchFamily="18" charset="0"/>
                <a:ea typeface="Arial" panose="020B0604020202020204" pitchFamily="34" charset="0"/>
              </a:rPr>
              <a:t>],</a:t>
            </a:r>
            <a:r>
              <a:rPr lang="en-US" sz="1800" dirty="0">
                <a:effectLst/>
                <a:latin typeface="Times New Roman" panose="02020603050405020304" pitchFamily="18" charset="0"/>
                <a:ea typeface="Arial" panose="020B0604020202020204" pitchFamily="34" charset="0"/>
              </a:rPr>
              <a:t> [</a:t>
            </a:r>
            <a:r>
              <a:rPr lang="en-US" sz="1800" dirty="0">
                <a:solidFill>
                  <a:srgbClr val="000000"/>
                </a:solidFill>
                <a:effectLst/>
                <a:latin typeface="Times New Roman" panose="02020603050405020304" pitchFamily="18" charset="0"/>
                <a:ea typeface="Arial" panose="020B0604020202020204" pitchFamily="34" charset="0"/>
              </a:rPr>
              <a:t>H18.1.003</a:t>
            </a:r>
            <a:r>
              <a:rPr lang="vi-VN" sz="1800" dirty="0">
                <a:effectLst/>
                <a:latin typeface="Times New Roman" panose="02020603050405020304" pitchFamily="18" charset="0"/>
                <a:ea typeface="Arial" panose="020B0604020202020204" pitchFamily="34" charset="0"/>
              </a:rPr>
              <a:t>]</a:t>
            </a:r>
            <a:r>
              <a:rPr lang="en-US" sz="1800" dirty="0">
                <a:effectLst/>
                <a:latin typeface="Times New Roman" panose="02020603050405020304" pitchFamily="18" charset="0"/>
                <a:ea typeface="Arial" panose="020B0604020202020204" pitchFamily="34" charset="0"/>
              </a:rPr>
              <a:t>,</a:t>
            </a:r>
            <a:r>
              <a:rPr lang="vi-VN" sz="1800" dirty="0">
                <a:effectLst/>
                <a:latin typeface="Times New Roman" panose="02020603050405020304" pitchFamily="18" charset="0"/>
                <a:ea typeface="Arial" panose="020B0604020202020204" pitchFamily="34" charset="0"/>
              </a:rPr>
              <a:t> tư vấn hướng nghiệp đối với các học sinh </a:t>
            </a:r>
            <a:r>
              <a:rPr lang="en-US" sz="1800" dirty="0">
                <a:effectLst/>
                <a:latin typeface="Times New Roman" panose="02020603050405020304" pitchFamily="18" charset="0"/>
                <a:ea typeface="Arial" panose="020B0604020202020204" pitchFamily="34" charset="0"/>
              </a:rPr>
              <a:t>T</a:t>
            </a:r>
            <a:r>
              <a:rPr lang="vi-VN" sz="1800" dirty="0">
                <a:effectLst/>
                <a:latin typeface="Times New Roman" panose="02020603050405020304" pitchFamily="18" charset="0"/>
                <a:ea typeface="Arial" panose="020B0604020202020204" pitchFamily="34" charset="0"/>
              </a:rPr>
              <a:t>rung học </a:t>
            </a:r>
            <a:r>
              <a:rPr lang="en-US" sz="1800" dirty="0">
                <a:effectLst/>
                <a:latin typeface="Times New Roman" panose="02020603050405020304" pitchFamily="18" charset="0"/>
                <a:ea typeface="Arial" panose="020B0604020202020204" pitchFamily="34" charset="0"/>
              </a:rPr>
              <a:t>P</a:t>
            </a:r>
            <a:r>
              <a:rPr lang="vi-VN" sz="1800" dirty="0">
                <a:effectLst/>
                <a:latin typeface="Times New Roman" panose="02020603050405020304" pitchFamily="18" charset="0"/>
                <a:ea typeface="Arial" panose="020B0604020202020204" pitchFamily="34" charset="0"/>
              </a:rPr>
              <a:t>hổ thông [</a:t>
            </a:r>
            <a:r>
              <a:rPr lang="vi-VN" sz="1800" dirty="0">
                <a:solidFill>
                  <a:srgbClr val="000000"/>
                </a:solidFill>
                <a:effectLst/>
                <a:latin typeface="Times New Roman" panose="02020603050405020304" pitchFamily="18" charset="0"/>
                <a:ea typeface="Arial" panose="020B0604020202020204" pitchFamily="34" charset="0"/>
              </a:rPr>
              <a:t>H21.1.00</a:t>
            </a:r>
            <a:r>
              <a:rPr lang="en-US" sz="1800" dirty="0">
                <a:solidFill>
                  <a:srgbClr val="000000"/>
                </a:solidFill>
                <a:effectLst/>
                <a:latin typeface="Times New Roman" panose="02020603050405020304" pitchFamily="18" charset="0"/>
                <a:ea typeface="Arial" panose="020B0604020202020204" pitchFamily="34" charset="0"/>
              </a:rPr>
              <a:t>2</a:t>
            </a:r>
            <a:r>
              <a:rPr lang="vi-VN" sz="1800" dirty="0">
                <a:effectLst/>
                <a:latin typeface="Times New Roman" panose="02020603050405020304" pitchFamily="18" charset="0"/>
                <a:ea typeface="Arial" panose="020B0604020202020204" pitchFamily="34" charset="0"/>
              </a:rPr>
              <a:t>].</a:t>
            </a:r>
            <a:endParaRPr lang="en-US" dirty="0"/>
          </a:p>
        </p:txBody>
      </p:sp>
      <p:sp>
        <p:nvSpPr>
          <p:cNvPr id="7" name="Oval 6">
            <a:extLst>
              <a:ext uri="{FF2B5EF4-FFF2-40B4-BE49-F238E27FC236}">
                <a16:creationId xmlns:a16="http://schemas.microsoft.com/office/drawing/2014/main" xmlns="" id="{3AC8A035-2EC7-2D6D-63F3-B24423BF16B9}"/>
              </a:ext>
            </a:extLst>
          </p:cNvPr>
          <p:cNvSpPr/>
          <p:nvPr/>
        </p:nvSpPr>
        <p:spPr>
          <a:xfrm>
            <a:off x="5119496" y="3265714"/>
            <a:ext cx="7682104" cy="3592286"/>
          </a:xfrm>
          <a:prstGeom prst="ellipse">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vi-VN" sz="2000" dirty="0">
                <a:effectLst/>
                <a:latin typeface="Times New Roman" panose="02020603050405020304" pitchFamily="18" charset="0"/>
                <a:ea typeface="Arial" panose="020B0604020202020204" pitchFamily="34" charset="0"/>
              </a:rPr>
              <a:t>hằng năm ban hành các kế hoạch triển khai như : kế hoạch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xây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dựng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tổ</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chức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hoạt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động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kết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nối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PVCĐ </a:t>
            </a:r>
            <a:r>
              <a:rPr lang="vi-VN" sz="2000" dirty="0">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H21.1.00</a:t>
            </a:r>
            <a:r>
              <a:rPr lang="en-US" sz="2000" dirty="0">
                <a:solidFill>
                  <a:srgbClr val="000000"/>
                </a:solidFill>
                <a:effectLst/>
                <a:latin typeface="Times New Roman" panose="02020603050405020304" pitchFamily="18" charset="0"/>
                <a:ea typeface="Arial" panose="020B0604020202020204" pitchFamily="34" charset="0"/>
              </a:rPr>
              <a:t>3</a:t>
            </a:r>
            <a:r>
              <a:rPr lang="vi-VN"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kế hoạch Đoàn thanh niên và </a:t>
            </a:r>
            <a:r>
              <a:rPr lang="en-US" sz="2000" dirty="0" err="1">
                <a:effectLst/>
                <a:latin typeface="Times New Roman" panose="02020603050405020304" pitchFamily="18" charset="0"/>
                <a:ea typeface="Arial" panose="020B0604020202020204" pitchFamily="34" charset="0"/>
              </a:rPr>
              <a:t>Hội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sinh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viên</a:t>
            </a:r>
            <a:r>
              <a:rPr lang="vi-VN" sz="2000" dirty="0">
                <a:effectLst/>
                <a:latin typeface="Times New Roman" panose="02020603050405020304" pitchFamily="18" charset="0"/>
                <a:ea typeface="Arial" panose="020B0604020202020204" pitchFamily="34" charset="0"/>
              </a:rPr>
              <a:t> [</a:t>
            </a:r>
            <a:r>
              <a:rPr lang="vi-VN" sz="2000" dirty="0">
                <a:solidFill>
                  <a:srgbClr val="000000"/>
                </a:solidFill>
                <a:effectLst/>
                <a:latin typeface="Times New Roman" panose="02020603050405020304" pitchFamily="18" charset="0"/>
                <a:ea typeface="Arial" panose="020B0604020202020204" pitchFamily="34" charset="0"/>
              </a:rPr>
              <a:t>H</a:t>
            </a:r>
            <a:r>
              <a:rPr lang="en-US" sz="2000" dirty="0">
                <a:solidFill>
                  <a:srgbClr val="000000"/>
                </a:solidFill>
                <a:effectLst/>
                <a:latin typeface="Times New Roman" panose="02020603050405020304" pitchFamily="18" charset="0"/>
                <a:ea typeface="Arial" panose="020B0604020202020204" pitchFamily="34" charset="0"/>
              </a:rPr>
              <a:t>02</a:t>
            </a:r>
            <a:r>
              <a:rPr lang="vi-VN" sz="2000" dirty="0">
                <a:solidFill>
                  <a:srgbClr val="000000"/>
                </a:solidFill>
                <a:effectLst/>
                <a:latin typeface="Times New Roman" panose="02020603050405020304" pitchFamily="18" charset="0"/>
                <a:ea typeface="Arial" panose="020B0604020202020204" pitchFamily="34" charset="0"/>
              </a:rPr>
              <a:t>.1.00</a:t>
            </a:r>
            <a:r>
              <a:rPr lang="en-US" sz="2000" dirty="0">
                <a:solidFill>
                  <a:srgbClr val="000000"/>
                </a:solidFill>
                <a:effectLst/>
                <a:latin typeface="Times New Roman" panose="02020603050405020304" pitchFamily="18" charset="0"/>
                <a:ea typeface="Arial" panose="020B0604020202020204" pitchFamily="34" charset="0"/>
              </a:rPr>
              <a:t>6</a:t>
            </a:r>
            <a:r>
              <a:rPr lang="vi-VN"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a:t>
            </a:r>
            <a:r>
              <a:rPr lang="en-US" sz="2000" dirty="0">
                <a:effectLst/>
                <a:latin typeface="Times New Roman" panose="02020603050405020304" pitchFamily="18" charset="0"/>
                <a:ea typeface="Arial" panose="020B0604020202020204" pitchFamily="34" charset="0"/>
              </a:rPr>
              <a:t> [H02.1.007],</a:t>
            </a:r>
            <a:r>
              <a:rPr lang="vi-VN" sz="2000" dirty="0">
                <a:effectLst/>
                <a:latin typeface="Times New Roman" panose="02020603050405020304" pitchFamily="18" charset="0"/>
                <a:ea typeface="Arial" panose="020B0604020202020204" pitchFamily="34" charset="0"/>
              </a:rPr>
              <a:t> kế hoạch </a:t>
            </a:r>
            <a:r>
              <a:rPr lang="en-US" sz="2000" dirty="0">
                <a:effectLst/>
                <a:latin typeface="Times New Roman" panose="02020603050405020304" pitchFamily="18" charset="0"/>
                <a:ea typeface="Arial" panose="020B0604020202020204" pitchFamily="34" charset="0"/>
              </a:rPr>
              <a:t>K</a:t>
            </a:r>
            <a:r>
              <a:rPr lang="vi-VN" sz="2000" dirty="0">
                <a:effectLst/>
                <a:latin typeface="Times New Roman" panose="02020603050405020304" pitchFamily="18" charset="0"/>
                <a:ea typeface="Arial" panose="020B0604020202020204" pitchFamily="34" charset="0"/>
              </a:rPr>
              <a:t>hoa học </a:t>
            </a:r>
            <a:r>
              <a:rPr lang="en-US" sz="2000" dirty="0">
                <a:effectLst/>
                <a:latin typeface="Times New Roman" panose="02020603050405020304" pitchFamily="18" charset="0"/>
                <a:ea typeface="Arial" panose="020B0604020202020204" pitchFamily="34" charset="0"/>
              </a:rPr>
              <a:t>C</a:t>
            </a:r>
            <a:r>
              <a:rPr lang="vi-VN" sz="2000" dirty="0">
                <a:effectLst/>
                <a:latin typeface="Times New Roman" panose="02020603050405020304" pitchFamily="18" charset="0"/>
                <a:ea typeface="Arial" panose="020B0604020202020204" pitchFamily="34" charset="0"/>
              </a:rPr>
              <a:t>ông nghệ và </a:t>
            </a:r>
            <a:r>
              <a:rPr lang="en-US" sz="2000" dirty="0">
                <a:effectLst/>
                <a:latin typeface="Times New Roman" panose="02020603050405020304" pitchFamily="18" charset="0"/>
                <a:ea typeface="Arial" panose="020B0604020202020204" pitchFamily="34" charset="0"/>
              </a:rPr>
              <a:t>H</a:t>
            </a:r>
            <a:r>
              <a:rPr lang="vi-VN" sz="2000" dirty="0">
                <a:effectLst/>
                <a:latin typeface="Times New Roman" panose="02020603050405020304" pitchFamily="18" charset="0"/>
                <a:ea typeface="Arial" panose="020B0604020202020204" pitchFamily="34" charset="0"/>
              </a:rPr>
              <a:t>ợp tác </a:t>
            </a:r>
            <a:r>
              <a:rPr lang="en-US" sz="2000" dirty="0" err="1">
                <a:effectLst/>
                <a:latin typeface="Times New Roman" panose="02020603050405020304" pitchFamily="18" charset="0"/>
                <a:ea typeface="Arial" panose="020B0604020202020204" pitchFamily="34" charset="0"/>
              </a:rPr>
              <a:t>đối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ngoại</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a:t>
            </a:r>
            <a:r>
              <a:rPr lang="vi-VN" sz="2000" dirty="0">
                <a:solidFill>
                  <a:srgbClr val="000000"/>
                </a:solidFill>
                <a:effectLst/>
                <a:latin typeface="Times New Roman" panose="02020603050405020304" pitchFamily="18" charset="0"/>
                <a:ea typeface="Arial" panose="020B0604020202020204" pitchFamily="34" charset="0"/>
              </a:rPr>
              <a:t>H08.1.00</a:t>
            </a:r>
            <a:r>
              <a:rPr lang="en-US" sz="2000" dirty="0">
                <a:solidFill>
                  <a:srgbClr val="000000"/>
                </a:solidFill>
                <a:effectLst/>
                <a:latin typeface="Times New Roman" panose="02020603050405020304" pitchFamily="18" charset="0"/>
                <a:ea typeface="Arial" panose="020B0604020202020204" pitchFamily="34" charset="0"/>
              </a:rPr>
              <a:t>7</a:t>
            </a:r>
            <a:r>
              <a:rPr lang="vi-VN"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kế</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hoạch</a:t>
            </a:r>
            <a:r>
              <a:rPr lang="vi-VN" sz="2000" dirty="0">
                <a:effectLst/>
                <a:latin typeface="Times New Roman" panose="02020603050405020304" pitchFamily="18" charset="0"/>
                <a:ea typeface="Arial" panose="020B0604020202020204" pitchFamily="34" charset="0"/>
              </a:rPr>
              <a:t> tư vấn hướng nghiệp [</a:t>
            </a:r>
            <a:r>
              <a:rPr lang="vi-VN" sz="2000" dirty="0">
                <a:solidFill>
                  <a:srgbClr val="000000"/>
                </a:solidFill>
                <a:effectLst/>
                <a:latin typeface="Times New Roman" panose="02020603050405020304" pitchFamily="18" charset="0"/>
                <a:ea typeface="Arial" panose="020B0604020202020204" pitchFamily="34" charset="0"/>
              </a:rPr>
              <a:t>H13.1.00</a:t>
            </a:r>
            <a:r>
              <a:rPr lang="en-US" sz="2000" dirty="0">
                <a:solidFill>
                  <a:srgbClr val="000000"/>
                </a:solidFill>
                <a:effectLst/>
                <a:latin typeface="Times New Roman" panose="02020603050405020304" pitchFamily="18" charset="0"/>
                <a:ea typeface="Arial" panose="020B0604020202020204" pitchFamily="34" charset="0"/>
              </a:rPr>
              <a:t>2],</a:t>
            </a:r>
            <a:r>
              <a:rPr lang="vi-VN" sz="2000" dirty="0">
                <a:effectLst/>
                <a:latin typeface="Times New Roman" panose="02020603050405020304" pitchFamily="18" charset="0"/>
                <a:ea typeface="Arial" panose="020B0604020202020204" pitchFamily="34" charset="0"/>
              </a:rPr>
              <a:t> tổ chức các chương trình đào tạo ngắn hạn [</a:t>
            </a:r>
            <a:r>
              <a:rPr lang="vi-VN" sz="2000" dirty="0">
                <a:solidFill>
                  <a:srgbClr val="000000"/>
                </a:solidFill>
                <a:effectLst/>
                <a:latin typeface="Times New Roman" panose="02020603050405020304" pitchFamily="18" charset="0"/>
                <a:ea typeface="Arial" panose="020B0604020202020204" pitchFamily="34" charset="0"/>
              </a:rPr>
              <a:t>H21.1.00</a:t>
            </a:r>
            <a:r>
              <a:rPr lang="en-US" sz="2000" dirty="0">
                <a:solidFill>
                  <a:srgbClr val="000000"/>
                </a:solidFill>
                <a:effectLst/>
                <a:latin typeface="Times New Roman" panose="02020603050405020304" pitchFamily="18" charset="0"/>
                <a:ea typeface="Arial" panose="020B0604020202020204" pitchFamily="34" charset="0"/>
              </a:rPr>
              <a:t>4</a:t>
            </a:r>
            <a:r>
              <a:rPr lang="vi-VN" sz="2000" dirty="0">
                <a:solidFill>
                  <a:srgbClr val="000000"/>
                </a:solidFill>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các chương trình khởi nghiệp</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và</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việc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làm</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 </a:t>
            </a:r>
            <a:r>
              <a:rPr lang="en-US" sz="2000" dirty="0">
                <a:solidFill>
                  <a:srgbClr val="000000"/>
                </a:solidFill>
                <a:effectLst/>
                <a:latin typeface="Times New Roman" panose="02020603050405020304" pitchFamily="18" charset="0"/>
                <a:ea typeface="Arial" panose="020B0604020202020204" pitchFamily="34" charset="0"/>
              </a:rPr>
              <a:t>H17.2.020</a:t>
            </a:r>
            <a:r>
              <a:rPr lang="vi-VN" sz="2000" dirty="0">
                <a:solidFill>
                  <a:srgbClr val="000000"/>
                </a:solidFill>
                <a:effectLst/>
                <a:latin typeface="Times New Roman" panose="02020603050405020304" pitchFamily="18" charset="0"/>
                <a:ea typeface="Arial" panose="020B0604020202020204" pitchFamily="34" charset="0"/>
              </a:rPr>
              <a:t>].</a:t>
            </a:r>
            <a:endParaRPr lang="en-US" sz="2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36028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640080" y="325207"/>
            <a:ext cx="11445240" cy="1120018"/>
          </a:xfrm>
        </p:spPr>
        <p:txBody>
          <a:bodyPr>
            <a:normAutofit fontScale="90000"/>
          </a:bodyPr>
          <a:lstStyle/>
          <a:p>
            <a:pPr algn="just"/>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 (21.1).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Có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quy định quản lý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và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hướng dẫn</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về hoạt động kết nối </a:t>
            </a:r>
            <a:r>
              <a:rPr lang="vi-VN" sz="27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và cung cấp các dịch vụ </a:t>
            </a:r>
            <a:r>
              <a:rPr lang="en-US" sz="27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PVCĐ </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tuân thủ các quy định của pháp luật (quy định rõ ràng về cơ chế quản lý, kiểm tra, giám sát hoạt động kết nối và cung cấp các dịch vụ </a:t>
            </a:r>
            <a:r>
              <a:rPr lang="en-US" sz="27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PVCĐ</a:t>
            </a:r>
            <a:r>
              <a:rPr lang="vi-VN"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800" b="1" dirty="0">
              <a:solidFill>
                <a:srgbClr val="FF0000"/>
              </a:solidFill>
              <a:latin typeface="Arial Narrow" panose="020B0606020202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402922" y="1445225"/>
            <a:ext cx="6226478" cy="1638111"/>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b="1" dirty="0">
                <a:effectLst/>
                <a:latin typeface="Times New Roman" panose="02020603050405020304" pitchFamily="18" charset="0"/>
                <a:ea typeface="Arial" panose="020B0604020202020204" pitchFamily="34" charset="0"/>
              </a:rPr>
              <a:t>ban </a:t>
            </a:r>
            <a:r>
              <a:rPr lang="en-US" sz="2400" b="1" dirty="0" err="1">
                <a:effectLst/>
                <a:latin typeface="Times New Roman" panose="02020603050405020304" pitchFamily="18" charset="0"/>
                <a:ea typeface="Arial" panose="020B0604020202020204" pitchFamily="34" charset="0"/>
              </a:rPr>
              <a:t>hành</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Quy</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định</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về</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hoạt</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động</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kết</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nối</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và</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cung</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cấp</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các</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dịch</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vụ</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phục</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vụ</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cộng</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đồng</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theo</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quyết</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định</a:t>
            </a:r>
            <a:r>
              <a:rPr lang="en-US" sz="2400" b="1" dirty="0">
                <a:effectLst/>
                <a:latin typeface="Times New Roman" panose="02020603050405020304" pitchFamily="18" charset="0"/>
                <a:ea typeface="Arial" panose="020B0604020202020204" pitchFamily="34" charset="0"/>
              </a:rPr>
              <a:t> </a:t>
            </a:r>
            <a:r>
              <a:rPr lang="en-US" sz="2400" b="1" dirty="0" err="1">
                <a:effectLst/>
                <a:latin typeface="Times New Roman" panose="02020603050405020304" pitchFamily="18" charset="0"/>
                <a:ea typeface="Arial" panose="020B0604020202020204" pitchFamily="34" charset="0"/>
              </a:rPr>
              <a:t>số</a:t>
            </a:r>
            <a:r>
              <a:rPr lang="en-US" sz="2400" b="1" dirty="0">
                <a:effectLst/>
                <a:latin typeface="Times New Roman" panose="02020603050405020304" pitchFamily="18" charset="0"/>
                <a:ea typeface="Arial" panose="020B0604020202020204" pitchFamily="34" charset="0"/>
              </a:rPr>
              <a:t> 117/QĐ-ĐHKTKT </a:t>
            </a:r>
            <a:r>
              <a:rPr lang="en-US" sz="2400" b="1" dirty="0" err="1">
                <a:effectLst/>
                <a:latin typeface="Times New Roman" panose="02020603050405020304" pitchFamily="18" charset="0"/>
                <a:ea typeface="Arial" panose="020B0604020202020204" pitchFamily="34" charset="0"/>
              </a:rPr>
              <a:t>ngày</a:t>
            </a:r>
            <a:r>
              <a:rPr lang="en-US" sz="2400" b="1" dirty="0">
                <a:effectLst/>
                <a:latin typeface="Times New Roman" panose="02020603050405020304" pitchFamily="18" charset="0"/>
                <a:ea typeface="Arial" panose="020B0604020202020204" pitchFamily="34" charset="0"/>
              </a:rPr>
              <a:t> 03 </a:t>
            </a:r>
            <a:r>
              <a:rPr lang="en-US" sz="2400" b="1" dirty="0" err="1">
                <a:effectLst/>
                <a:latin typeface="Times New Roman" panose="02020603050405020304" pitchFamily="18" charset="0"/>
                <a:ea typeface="Arial" panose="020B0604020202020204" pitchFamily="34" charset="0"/>
              </a:rPr>
              <a:t>tháng</a:t>
            </a:r>
            <a:r>
              <a:rPr lang="en-US" sz="2400" b="1" dirty="0">
                <a:effectLst/>
                <a:latin typeface="Times New Roman" panose="02020603050405020304" pitchFamily="18" charset="0"/>
                <a:ea typeface="Arial" panose="020B0604020202020204" pitchFamily="34" charset="0"/>
              </a:rPr>
              <a:t> 10 </a:t>
            </a:r>
            <a:r>
              <a:rPr lang="en-US" sz="2400" b="1" dirty="0" err="1">
                <a:effectLst/>
                <a:latin typeface="Times New Roman" panose="02020603050405020304" pitchFamily="18" charset="0"/>
                <a:ea typeface="Arial" panose="020B0604020202020204" pitchFamily="34" charset="0"/>
              </a:rPr>
              <a:t>năm</a:t>
            </a:r>
            <a:r>
              <a:rPr lang="en-US" sz="2400" b="1" dirty="0">
                <a:effectLst/>
                <a:latin typeface="Times New Roman" panose="02020603050405020304" pitchFamily="18" charset="0"/>
                <a:ea typeface="Arial" panose="020B0604020202020204" pitchFamily="34" charset="0"/>
              </a:rPr>
              <a:t> 2018 [H21.1.001].</a:t>
            </a:r>
            <a:endParaRPr lang="en-US" sz="3200" b="1" dirty="0"/>
          </a:p>
        </p:txBody>
      </p:sp>
      <p:sp>
        <p:nvSpPr>
          <p:cNvPr id="10" name="Rectangle 9">
            <a:extLst>
              <a:ext uri="{FF2B5EF4-FFF2-40B4-BE49-F238E27FC236}">
                <a16:creationId xmlns:a16="http://schemas.microsoft.com/office/drawing/2014/main" xmlns="" id="{A7F101CF-E510-63C9-B7F2-8F1E1CD78DFF}"/>
              </a:ext>
            </a:extLst>
          </p:cNvPr>
          <p:cNvSpPr/>
          <p:nvPr/>
        </p:nvSpPr>
        <p:spPr>
          <a:xfrm>
            <a:off x="6857999" y="2058758"/>
            <a:ext cx="4789357" cy="3965898"/>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b="1" dirty="0">
                <a:effectLst/>
                <a:latin typeface="Times New Roman" panose="02020603050405020304" pitchFamily="18" charset="0"/>
                <a:ea typeface="Arial" panose="020B0604020202020204" pitchFamily="34" charset="0"/>
              </a:rPr>
              <a:t>phân công thực hiện, cơ chế giám sát, lưu trữ cơ sở dữ liệu; trách nhiệm của cán bộ CBGV, NV và sinh viên đối với hoạt động kết nối và phục vụ cộng đồng của </a:t>
            </a:r>
            <a:r>
              <a:rPr lang="en-US" sz="2400" b="1" dirty="0">
                <a:effectLst/>
                <a:latin typeface="Times New Roman" panose="02020603050405020304" pitchFamily="18" charset="0"/>
                <a:ea typeface="Arial" panose="020B0604020202020204" pitchFamily="34" charset="0"/>
              </a:rPr>
              <a:t>N</a:t>
            </a:r>
            <a:r>
              <a:rPr lang="vi-VN" sz="2400" b="1" dirty="0">
                <a:effectLst/>
                <a:latin typeface="Times New Roman" panose="02020603050405020304" pitchFamily="18" charset="0"/>
                <a:ea typeface="Arial" panose="020B0604020202020204" pitchFamily="34" charset="0"/>
              </a:rPr>
              <a:t>hà trường [ H21.1.00</a:t>
            </a:r>
            <a:r>
              <a:rPr lang="en-US" sz="2400" b="1" dirty="0">
                <a:effectLst/>
                <a:latin typeface="Times New Roman" panose="02020603050405020304" pitchFamily="18" charset="0"/>
                <a:ea typeface="Arial" panose="020B0604020202020204" pitchFamily="34" charset="0"/>
              </a:rPr>
              <a:t>1</a:t>
            </a:r>
            <a:r>
              <a:rPr lang="vi-VN" sz="2400" b="1" dirty="0">
                <a:effectLst/>
                <a:latin typeface="Times New Roman" panose="02020603050405020304" pitchFamily="18" charset="0"/>
                <a:ea typeface="Arial" panose="020B0604020202020204" pitchFamily="34" charset="0"/>
              </a:rPr>
              <a:t>].</a:t>
            </a:r>
            <a:endParaRPr lang="en-US" sz="2400" b="1" dirty="0">
              <a:effectLst/>
              <a:latin typeface="Arial" panose="020B0604020202020204" pitchFamily="34" charset="0"/>
              <a:ea typeface="Arial" panose="020B0604020202020204" pitchFamily="34" charset="0"/>
            </a:endParaRPr>
          </a:p>
        </p:txBody>
      </p:sp>
      <p:sp>
        <p:nvSpPr>
          <p:cNvPr id="11" name="Rectangle 10">
            <a:extLst>
              <a:ext uri="{FF2B5EF4-FFF2-40B4-BE49-F238E27FC236}">
                <a16:creationId xmlns:a16="http://schemas.microsoft.com/office/drawing/2014/main" xmlns="" id="{7B20B80E-DF30-E039-0632-80EE0EDE766F}"/>
              </a:ext>
            </a:extLst>
          </p:cNvPr>
          <p:cNvSpPr/>
          <p:nvPr/>
        </p:nvSpPr>
        <p:spPr>
          <a:xfrm>
            <a:off x="402922" y="3266216"/>
            <a:ext cx="6093128" cy="3436034"/>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b="1" i="1" dirty="0">
                <a:effectLst/>
                <a:latin typeface="+mj-lt"/>
                <a:ea typeface="Arial" panose="020B0604020202020204" pitchFamily="34" charset="0"/>
              </a:rPr>
              <a:t>Đối với sinh viên</a:t>
            </a:r>
            <a:r>
              <a:rPr lang="vi-VN" sz="2400" b="1" dirty="0">
                <a:effectLst/>
                <a:latin typeface="+mj-lt"/>
                <a:ea typeface="Arial" panose="020B0604020202020204" pitchFamily="34" charset="0"/>
              </a:rPr>
              <a:t>: Nhà trường ban hành </a:t>
            </a:r>
            <a:r>
              <a:rPr lang="vi-VN" sz="2400" b="1" dirty="0">
                <a:solidFill>
                  <a:srgbClr val="00B0F0"/>
                </a:solidFill>
                <a:effectLst/>
                <a:latin typeface="+mj-lt"/>
                <a:ea typeface="Arial" panose="020B0604020202020204" pitchFamily="34" charset="0"/>
              </a:rPr>
              <a:t>Quy chế công tác sinh viên</a:t>
            </a:r>
            <a:r>
              <a:rPr lang="en-US" sz="2400" b="1" dirty="0">
                <a:solidFill>
                  <a:srgbClr val="00B0F0"/>
                </a:solidFill>
                <a:effectLst/>
                <a:latin typeface="+mj-lt"/>
                <a:ea typeface="Arial" panose="020B0604020202020204" pitchFamily="34" charset="0"/>
              </a:rPr>
              <a:t>; ….</a:t>
            </a:r>
            <a:r>
              <a:rPr lang="vi-VN" sz="2400" b="1" dirty="0">
                <a:effectLst/>
                <a:latin typeface="+mj-lt"/>
                <a:ea typeface="Arial" panose="020B0604020202020204" pitchFamily="34" charset="0"/>
              </a:rPr>
              <a:t> Quy chế công tác sinh viên</a:t>
            </a:r>
            <a:r>
              <a:rPr lang="en-US" sz="2400" b="1" dirty="0">
                <a:effectLst/>
                <a:latin typeface="+mj-lt"/>
                <a:ea typeface="Arial" panose="020B0604020202020204" pitchFamily="34" charset="0"/>
              </a:rPr>
              <a:t>…., </a:t>
            </a:r>
            <a:r>
              <a:rPr lang="vi-VN" sz="2400" b="1" i="1" dirty="0">
                <a:effectLst/>
                <a:latin typeface="+mj-lt"/>
                <a:ea typeface="Arial" panose="020B0604020202020204" pitchFamily="34" charset="0"/>
              </a:rPr>
              <a:t>Đối với cán bộ, nhân viên, giảng viên</a:t>
            </a:r>
            <a:r>
              <a:rPr lang="vi-VN" sz="2400" b="1" dirty="0">
                <a:effectLst/>
                <a:latin typeface="+mj-lt"/>
                <a:ea typeface="Arial" panose="020B0604020202020204" pitchFamily="34" charset="0"/>
              </a:rPr>
              <a:t>: Nhà trường ra thông báo Quy đổi giờ tư vấn </a:t>
            </a:r>
            <a:r>
              <a:rPr lang="en-US" sz="2400" b="1" dirty="0">
                <a:effectLst/>
                <a:latin typeface="+mj-lt"/>
                <a:ea typeface="Arial" panose="020B0604020202020204" pitchFamily="34" charset="0"/>
              </a:rPr>
              <a:t>t</a:t>
            </a:r>
            <a:r>
              <a:rPr lang="vi-VN" sz="2400" b="1" dirty="0">
                <a:effectLst/>
                <a:latin typeface="+mj-lt"/>
                <a:ea typeface="Arial" panose="020B0604020202020204" pitchFamily="34" charset="0"/>
              </a:rPr>
              <a:t>uyển sinh sang tiết giảng của giảng viên </a:t>
            </a:r>
            <a:r>
              <a:rPr lang="en-US" sz="2400" b="1" dirty="0">
                <a:effectLst/>
                <a:latin typeface="+mj-lt"/>
                <a:ea typeface="Arial" panose="020B0604020202020204" pitchFamily="34" charset="0"/>
              </a:rPr>
              <a:t>..</a:t>
            </a:r>
            <a:r>
              <a:rPr lang="vi-VN" sz="2400" b="1" dirty="0">
                <a:effectLst/>
                <a:latin typeface="+mj-lt"/>
                <a:ea typeface="Arial" panose="020B0604020202020204" pitchFamily="34" charset="0"/>
              </a:rPr>
              <a:t> hướng dẫn quy đổi số lượng giờ tham gia tư vấn – tuyển sinh sang tiết học </a:t>
            </a:r>
            <a:r>
              <a:rPr lang="en-US" sz="2400" b="1" dirty="0">
                <a:effectLst/>
                <a:latin typeface="+mj-lt"/>
                <a:ea typeface="Arial" panose="020B0604020202020204" pitchFamily="34" charset="0"/>
              </a:rPr>
              <a:t>…</a:t>
            </a:r>
            <a:r>
              <a:rPr lang="vi-VN" sz="2400" b="1" dirty="0">
                <a:effectLst/>
                <a:latin typeface="+mj-lt"/>
                <a:ea typeface="Arial" panose="020B0604020202020204" pitchFamily="34" charset="0"/>
              </a:rPr>
              <a:t>[H21.1.00</a:t>
            </a:r>
            <a:r>
              <a:rPr lang="en-US" sz="2400" b="1" dirty="0">
                <a:effectLst/>
                <a:latin typeface="+mj-lt"/>
                <a:ea typeface="Arial" panose="020B0604020202020204" pitchFamily="34" charset="0"/>
              </a:rPr>
              <a:t>2</a:t>
            </a:r>
            <a:r>
              <a:rPr lang="vi-VN" sz="2400" b="1" dirty="0">
                <a:effectLst/>
                <a:latin typeface="+mj-lt"/>
                <a:ea typeface="Arial" panose="020B0604020202020204" pitchFamily="34" charset="0"/>
              </a:rPr>
              <a:t>].</a:t>
            </a:r>
            <a:endParaRPr lang="en-US" sz="2400" b="1" dirty="0">
              <a:effectLst/>
              <a:latin typeface="+mj-lt"/>
              <a:ea typeface="Arial" panose="020B0604020202020204" pitchFamily="34" charset="0"/>
            </a:endParaRPr>
          </a:p>
          <a:p>
            <a:pPr algn="just"/>
            <a:endParaRPr lang="en-US" sz="2400" dirty="0"/>
          </a:p>
        </p:txBody>
      </p:sp>
    </p:spTree>
    <p:extLst>
      <p:ext uri="{BB962C8B-B14F-4D97-AF65-F5344CB8AC3E}">
        <p14:creationId xmlns:p14="http://schemas.microsoft.com/office/powerpoint/2010/main" val="2022188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AD01E3-2AFA-4CF0-A13C-30FFE6BA4882}">
  <ds:schemaRefs>
    <ds:schemaRef ds:uri="http://schemas.microsoft.com/sharepoint/v3/contenttype/forms"/>
  </ds:schemaRefs>
</ds:datastoreItem>
</file>

<file path=customXml/itemProps2.xml><?xml version="1.0" encoding="utf-8"?>
<ds:datastoreItem xmlns:ds="http://schemas.openxmlformats.org/officeDocument/2006/customXml" ds:itemID="{98857753-4E71-4DA9-BA01-8B4E3D0A2603}"/>
</file>

<file path=docProps/app.xml><?xml version="1.0" encoding="utf-8"?>
<Properties xmlns="http://schemas.openxmlformats.org/officeDocument/2006/extended-properties" xmlns:vt="http://schemas.openxmlformats.org/officeDocument/2006/docPropsVTypes">
  <TotalTime>4987</TotalTime>
  <Words>5383</Words>
  <Application>Microsoft Office PowerPoint</Application>
  <PresentationFormat>Custom</PresentationFormat>
  <Paragraphs>159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TIÊU CHÍ , MỐC CHUẨN, MC LƯU Ý ĐỐI VỚI BC TĐG  TIÊU CHUẨN 21</vt:lpstr>
      <vt:lpstr>Vị trí  TC 21</vt:lpstr>
      <vt:lpstr>T.khảo: Mô hình hoạt động gắn kết CĐ của trường đại học (Bender, 2008)</vt:lpstr>
      <vt:lpstr> CÁC VĂN BẢN LIÊN QUAN ĐGN CTĐT </vt:lpstr>
      <vt:lpstr>CÁC VĂN BẢN LIÊN QUAN TC 21 </vt:lpstr>
      <vt:lpstr>PowerPoint Presentation</vt:lpstr>
      <vt:lpstr>TC 21.1. Xây dựng được kế hoạch kết nối và cung cấp các dịch vụ PVCĐ để thực hiện tầm nhìn và sứ mạng của CSGD. </vt:lpstr>
      <vt:lpstr>Mốc chuẩn 1 (21.1). CSGD có các chính sách, kế hoạch kết nối và cung cấp các dịch vụ PVCĐ để thực hiện tầm nhìn và sứ mạng của CSGD </vt:lpstr>
      <vt:lpstr>Mốc chuẩn 2 (21.1). Có quy định quản lý và hướng dẫn về hoạt động kết nối và cung cấp các dịch vụ PVCĐ tuân thủ các quy định của pháp luật (quy định rõ ràng về cơ chế quản lý, kiểm tra, giám sát hoạt động kết nối và cung cấp các dịch vụ PVCĐ)</vt:lpstr>
      <vt:lpstr>Mốc chuẩn 3 (21.1). Có quy định về nhiệm vụ và nhân sự chịu trách nhiệm xây dựng kế hoạch, chính sách kết nối và cung cấp các dịch vụ PVCĐ</vt:lpstr>
      <vt:lpstr>TC 21.2. Các chính sách và hướng dẫn cho hoạt động kết nối và PVCĐ được thực hiện.</vt:lpstr>
      <vt:lpstr>  Mốc chuẩn 1 (21.2). Các chính sách, kế hoạch kết nối và cung cấp các dịch vụ PVCĐ để thực hiện tầm nhìn và sứ mạng của CSGD được triển khai, mang lại kết quả cụ thể (các hoạt động tình nguyện của GV và NH; các chuyển giao KHCN, ...). . </vt:lpstr>
      <vt:lpstr>  Mốc chuẩn 2 (21.2). Các quy định quản lý và hướng dẫn về hoạt động kết nối và cung cấp các dịch vụ PVCĐ tuân thủ các quy định của pháp luật (quy định rõ ràng về cơ chế quản lý, kiểm tra, giám sát hoạt động kết nối và cung cấp các dịch vụ PVCĐ ) được tuân thủ. . </vt:lpstr>
      <vt:lpstr>TC 21.3. Triển khai được hệ thống đo lường, giám sát việc kết nối và PVCĐ</vt:lpstr>
      <vt:lpstr>  Mốc chuẩn 1 (21.3). Xây dựng hệ thống đo lường (chỉ số, chỉ báo) kết quả kết nối và PVCĐ . </vt:lpstr>
      <vt:lpstr>Mốc chuẩn 2 (21.3). Có CSDL về các hoạt động PVCĐ: kế hoạch; các bên tham gia; các đóng góp cho xã hội; các nguồn lực thu nhận được từ các hoạt động dịch vụ và chuyển giao</vt:lpstr>
      <vt:lpstr>Mốc chuẩn 3 (21.3). Có thực hiện giám sát việc triển khai các hoạt động kết nối và cung cấp các dịch vụ PVCĐ</vt:lpstr>
      <vt:lpstr>Mốc chuẩn 4 (21.3). Triển khai đánh giá hiệu quả hoạt động kết nối và PVCĐ để tăng trách nhiệm đối với xã hội</vt:lpstr>
      <vt:lpstr>TC 21.4. Việc cung cấp các dịch vụ phục vụ và kết nối cộng đồng được cải tiến để đáp ứng nhu cầu và sự hài lòng của các bên liên quan..</vt:lpstr>
      <vt:lpstr>Mốc chuẩn 1 (21.4). Có kế hoạch cung cấp các dịch vụ phục vụ và kết nối CĐ</vt:lpstr>
      <vt:lpstr> Mốc chuẩn 2 (21.4). Các hoạt động thực hiện cải tiến việc cung cấp các dịch vụ phục vụ và kết nối CĐ đáp ứng nhu cầu của các BLQ theo kế hoạch. </vt:lpstr>
      <vt:lpstr>Mốc chuẩn 3 (21.4). Ít nhất 75% số các BLQ (được khảo sát) hài lòng về kết quả thực hiện các hoạt động dịch vụ phục vụ và kết nối CĐ.</vt:lpstr>
      <vt:lpstr>PowerPoint Presentation</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194</cp:revision>
  <dcterms:created xsi:type="dcterms:W3CDTF">2022-03-03T09:03:37Z</dcterms:created>
  <dcterms:modified xsi:type="dcterms:W3CDTF">2023-08-18T03:19:48Z</dcterms:modified>
</cp:coreProperties>
</file>