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handoutMasterIdLst>
    <p:handoutMasterId r:id="rId13"/>
  </p:handoutMasterIdLst>
  <p:sldIdLst>
    <p:sldId id="258" r:id="rId4"/>
    <p:sldId id="295" r:id="rId5"/>
    <p:sldId id="303" r:id="rId6"/>
    <p:sldId id="297" r:id="rId7"/>
    <p:sldId id="298" r:id="rId8"/>
    <p:sldId id="299" r:id="rId9"/>
    <p:sldId id="300" r:id="rId10"/>
    <p:sldId id="304" r:id="rId11"/>
    <p:sldId id="27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0099"/>
    <a:srgbClr val="00FFFF"/>
    <a:srgbClr val="00FF00"/>
    <a:srgbClr val="FF0000"/>
    <a:srgbClr val="FFFF00"/>
    <a:srgbClr val="E19F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1" autoAdjust="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r>
            <a:rPr lang="en-US" sz="3200" b="1" dirty="0"/>
            <a:t>TC 13-  21</a:t>
          </a:r>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9925519D-AD45-4C21-A411-AAD522AF1E85}">
      <dgm:prSet phldrT="[Text]" phldr="1"/>
      <dgm:spPr/>
      <dgm:t>
        <a:bodyPr/>
        <a:lstStyle/>
        <a:p>
          <a:endParaRPr lang="en-US" dirty="0"/>
        </a:p>
      </dgm:t>
    </dgm:pt>
    <dgm:pt modelId="{9D1C94C6-9C87-474B-BFF8-809EB770126C}" type="sibTrans" cxnId="{4B2CE7FA-2D02-47C8-A612-CD100B812874}">
      <dgm:prSet/>
      <dgm:spPr/>
      <dgm:t>
        <a:bodyPr/>
        <a:lstStyle/>
        <a:p>
          <a:endParaRPr lang="en-US"/>
        </a:p>
      </dgm:t>
    </dgm:pt>
    <dgm:pt modelId="{F3CC9813-9FD1-442D-A921-C95F8E093633}" type="parTrans" cxnId="{4B2CE7FA-2D02-47C8-A612-CD100B812874}">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50000"/>
            </a:lnSpc>
            <a:spcBef>
              <a:spcPts val="600"/>
            </a:spcBef>
            <a:spcAft>
              <a:spcPts val="600"/>
            </a:spcAft>
          </a:pPr>
          <a:r>
            <a:rPr lang="en-US" sz="30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3000" b="1" kern="1200" dirty="0">
              <a:solidFill>
                <a:srgbClr val="0000FF"/>
              </a:solidFill>
              <a:latin typeface="Times New Roman" panose="02020603050405020304" pitchFamily="18" charset="0"/>
              <a:ea typeface="+mn-ea"/>
              <a:cs typeface="Times New Roman" panose="02020603050405020304" pitchFamily="18" charset="0"/>
            </a:rPr>
            <a:t>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6B922C6C-14FA-4BC8-86ED-6DEF642EC12F}">
      <dgm:prSet phldrT="[Text]" custT="1"/>
      <dgm:spPr/>
      <dgm:t>
        <a:bodyPr/>
        <a:lstStyle/>
        <a:p>
          <a:r>
            <a:rPr lang="en-US" sz="4400" b="1" dirty="0"/>
            <a:t>TC </a:t>
          </a:r>
          <a:r>
            <a:rPr lang="en-US" sz="4400" b="1" dirty="0">
              <a:solidFill>
                <a:srgbClr val="FF0000"/>
              </a:solidFill>
            </a:rPr>
            <a:t>18: </a:t>
          </a:r>
          <a:r>
            <a:rPr lang="en-US" sz="3200" b="1" dirty="0" err="1"/>
            <a:t>Quản</a:t>
          </a:r>
          <a:r>
            <a:rPr lang="en-US" sz="3200" b="1" dirty="0"/>
            <a:t> </a:t>
          </a:r>
          <a:r>
            <a:rPr lang="en-US" sz="3200" b="1" dirty="0" err="1"/>
            <a:t>lý</a:t>
          </a:r>
          <a:r>
            <a:rPr lang="en-US" sz="3200" b="1" dirty="0"/>
            <a:t> </a:t>
          </a:r>
          <a:r>
            <a:rPr lang="en-US" sz="3200" b="1" dirty="0" err="1"/>
            <a:t>nghiên</a:t>
          </a:r>
          <a:r>
            <a:rPr lang="en-US" sz="3200" b="1" dirty="0"/>
            <a:t> </a:t>
          </a:r>
          <a:r>
            <a:rPr lang="en-US" sz="3200" b="1" dirty="0" err="1"/>
            <a:t>cứu</a:t>
          </a:r>
          <a:r>
            <a:rPr lang="en-US" sz="3200" b="1" dirty="0"/>
            <a:t> </a:t>
          </a:r>
          <a:r>
            <a:rPr lang="en-US" sz="3200" b="1" dirty="0" err="1"/>
            <a:t>khoa</a:t>
          </a:r>
          <a:r>
            <a:rPr lang="en-US" sz="3200" b="1" dirty="0"/>
            <a:t> </a:t>
          </a:r>
          <a:r>
            <a:rPr lang="en-US" sz="3200" b="1" dirty="0" err="1"/>
            <a:t>học</a:t>
          </a:r>
          <a:endParaRPr lang="en-US" sz="4400" b="1" dirty="0"/>
        </a:p>
      </dgm:t>
    </dgm:pt>
    <dgm:pt modelId="{BC8DF6B6-7348-4510-B085-5808F6422A18}" type="parTrans" cxnId="{7A59575B-863D-4BAF-8EB5-0BD4DCFBEDB5}">
      <dgm:prSet/>
      <dgm:spPr/>
      <dgm:t>
        <a:bodyPr/>
        <a:lstStyle/>
        <a:p>
          <a:endParaRPr lang="en-US"/>
        </a:p>
      </dgm:t>
    </dgm:pt>
    <dgm:pt modelId="{31B30BF6-76E1-4E18-9082-90D713F74F35}" type="sibTrans" cxnId="{7A59575B-863D-4BAF-8EB5-0BD4DCFBEDB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3" custScaleX="122327" custScaleY="79893" custLinFactX="-90028" custLinFactNeighborX="-100000" custLinFactNeighborY="-7396"/>
      <dgm:spPr/>
    </dgm:pt>
    <dgm:pt modelId="{717E5972-19CA-4C74-82CB-5814CD78156D}" type="pres">
      <dgm:prSet presAssocID="{0152DAD6-730B-4312-8D15-5F6329F34EB8}" presName="ParentText" presStyleLbl="node1" presStyleIdx="0" presStyleCnt="4" custScaleX="248408" custLinFactX="-28745" custLinFactNeighborX="-100000" custLinFactNeighborY="640">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3" custLinFactX="-100000" custLinFactNeighborX="-195374" custLinFactNeighborY="-33615"/>
      <dgm:spPr>
        <a:solidFill>
          <a:srgbClr val="FF0000"/>
        </a:solidFill>
      </dgm:spPr>
    </dgm:pt>
    <dgm:pt modelId="{B2ED49E9-DD23-438F-BB32-61A853CAAB8B}" type="pres">
      <dgm:prSet presAssocID="{9CF78604-99BA-4BE7-8F49-1B589584B1BB}" presName="ParentText" presStyleLbl="node1" presStyleIdx="1" presStyleCnt="4" custScaleX="225006" custLinFactX="-7320" custLinFactNeighborX="-100000" custLinFactNeighborY="-4512">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3" custLinFactY="-26082" custLinFactNeighborX="-21839" custLinFactNeighborY="-100000"/>
      <dgm:spPr>
        <a:solidFill>
          <a:srgbClr val="FF0000"/>
        </a:solidFill>
      </dgm:spPr>
    </dgm:pt>
    <dgm:pt modelId="{BB9FE436-118D-4A9D-9673-EF1A46B68129}" type="pres">
      <dgm:prSet presAssocID="{221D5405-E6C7-4E94-9AE5-EDC827C4DAEA}" presName="ParentText" presStyleLbl="node1" presStyleIdx="2" presStyleCnt="4" custScaleX="335667" custScaleY="107828" custLinFactX="-88536" custLinFactNeighborX="-100000" custLinFactNeighborY="-31324">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311650" custScaleY="169115" custLinFactNeighborX="41354" custLinFactNeighborY="7766">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618D9DBF-99B1-4A13-A5FA-C8D1810709A2}" type="pres">
      <dgm:prSet presAssocID="{78247ABB-2245-4523-B220-B30E70EEFDAB}" presName="ParentText" presStyleLbl="node1" presStyleIdx="3" presStyleCnt="4" custScaleX="209848" custScaleY="92366" custLinFactX="-100000" custLinFactNeighborX="-127444" custLinFactNeighborY="615">
        <dgm:presLayoutVars>
          <dgm:chMax val="1"/>
          <dgm:chPref val="1"/>
          <dgm:bulletEnabled val="1"/>
        </dgm:presLayoutVars>
      </dgm:prSet>
      <dgm:spPr/>
      <dgm:t>
        <a:bodyPr/>
        <a:lstStyle/>
        <a:p>
          <a:endParaRPr lang="en-US"/>
        </a:p>
      </dgm:t>
    </dgm:pt>
    <dgm:pt modelId="{B9F6744F-50FB-44DA-A2D8-0F3ABAC50F45}" type="pres">
      <dgm:prSet presAssocID="{78247ABB-2245-4523-B220-B30E70EEFDAB}" presName="FinalChildText" presStyleLbl="revTx" presStyleIdx="3" presStyleCnt="4" custFlipHor="1" custScaleX="18972" custScaleY="90916" custLinFactX="-51024" custLinFactNeighborX="-100000" custLinFactNeighborY="3883">
        <dgm:presLayoutVars>
          <dgm:chMax val="0"/>
          <dgm:chPref val="0"/>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4B2CE7FA-2D02-47C8-A612-CD100B812874}" srcId="{78247ABB-2245-4523-B220-B30E70EEFDAB}" destId="{9925519D-AD45-4C21-A411-AAD522AF1E85}" srcOrd="0" destOrd="0" parTransId="{F3CC9813-9FD1-442D-A921-C95F8E093633}" sibTransId="{9D1C94C6-9C87-474B-BFF8-809EB770126C}"/>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8D5B77F1-710C-4263-85CD-438483A1054B}" type="presOf" srcId="{9925519D-AD45-4C21-A411-AAD522AF1E85}" destId="{B9F6744F-50FB-44DA-A2D8-0F3ABAC50F45}"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7A59575B-863D-4BAF-8EB5-0BD4DCFBEDB5}" srcId="{221D5405-E6C7-4E94-9AE5-EDC827C4DAEA}" destId="{6B922C6C-14FA-4BC8-86ED-6DEF642EC12F}" srcOrd="1" destOrd="0" parTransId="{BC8DF6B6-7348-4510-B085-5808F6422A18}" sibTransId="{31B30BF6-76E1-4E18-9082-90D713F74F35}"/>
    <dgm:cxn modelId="{392F9350-5E47-4F51-B3D8-550B69CB02D4}" type="presOf" srcId="{3502B799-56CC-4797-8C3D-F3E969DEDB32}" destId="{3ADB504A-74CF-498A-888D-D3717B5017AC}" srcOrd="0" destOrd="0" presId="urn:microsoft.com/office/officeart/2005/8/layout/StepDownProcess"/>
    <dgm:cxn modelId="{923D7750-232B-4DA4-AB7C-86E5D9520760}" type="presOf" srcId="{6B922C6C-14FA-4BC8-86ED-6DEF642EC12F}" destId="{26969910-8A21-4956-82D0-F5BBD23E43BF}" srcOrd="0" destOrd="1"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E4AC92FA-3B49-4D6A-913A-D3067151F126}" type="presParOf" srcId="{1196AF4D-B6F9-49C1-BFE8-F3949D4DAC9A}" destId="{618D9DBF-99B1-4A13-A5FA-C8D1810709A2}" srcOrd="0" destOrd="0" presId="urn:microsoft.com/office/officeart/2005/8/layout/StepDownProcess"/>
    <dgm:cxn modelId="{2BB7D13D-17B5-417E-BD89-C09016AB5255}" type="presParOf" srcId="{1196AF4D-B6F9-49C1-BFE8-F3949D4DAC9A}" destId="{B9F6744F-50FB-44DA-A2D8-0F3ABAC50F4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3600" b="1" dirty="0" err="1"/>
            <a:t>Tiêu</a:t>
          </a:r>
          <a:r>
            <a:rPr lang="en-US" sz="3600" b="1" dirty="0"/>
            <a:t> </a:t>
          </a:r>
          <a:r>
            <a:rPr lang="en-US" sz="3600" b="1" dirty="0" err="1"/>
            <a:t>chuẩn</a:t>
          </a:r>
          <a:r>
            <a:rPr lang="en-US" sz="3600" b="1" dirty="0"/>
            <a:t> 18. </a:t>
          </a:r>
        </a:p>
        <a:p>
          <a:r>
            <a:rPr lang="en-US" sz="3600" b="1" dirty="0" err="1"/>
            <a:t>Quản</a:t>
          </a:r>
          <a:r>
            <a:rPr lang="en-US" sz="3600" b="1" dirty="0"/>
            <a:t> </a:t>
          </a:r>
          <a:r>
            <a:rPr lang="en-US" sz="3600" b="1" dirty="0" err="1"/>
            <a:t>lý</a:t>
          </a:r>
          <a:r>
            <a:rPr lang="en-US" sz="3600" b="1" dirty="0"/>
            <a:t> </a:t>
          </a:r>
          <a:r>
            <a:rPr lang="en-US" sz="3600" b="1" dirty="0" err="1"/>
            <a:t>nghiên</a:t>
          </a:r>
          <a:r>
            <a:rPr lang="en-US" sz="3600" b="1" dirty="0"/>
            <a:t> </a:t>
          </a:r>
          <a:r>
            <a:rPr lang="en-US" sz="3600" b="1" dirty="0" err="1"/>
            <a:t>cứu</a:t>
          </a:r>
          <a:r>
            <a:rPr lang="en-US" sz="3600" b="1" dirty="0"/>
            <a:t> </a:t>
          </a:r>
          <a:r>
            <a:rPr lang="en-US" sz="3600" b="1" dirty="0" err="1"/>
            <a:t>khoa</a:t>
          </a:r>
          <a:r>
            <a:rPr lang="en-US" sz="3600" b="1" dirty="0"/>
            <a:t> </a:t>
          </a:r>
          <a:r>
            <a:rPr lang="en-US" sz="3600" b="1" dirty="0" err="1"/>
            <a:t>học</a:t>
          </a:r>
          <a:endParaRPr lang="en-US" sz="3200" dirty="0">
            <a:solidFill>
              <a:srgbClr val="FF0000"/>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2FDB55EF-29F8-491B-B304-72106852574B}">
      <dgm:prSet phldrT="[Text]" custT="1"/>
      <dgm:spPr>
        <a:solidFill>
          <a:schemeClr val="accent3">
            <a:alpha val="50000"/>
          </a:schemeClr>
        </a:solidFill>
      </dgm:spPr>
      <dgm:t>
        <a:bodyPr/>
        <a:lstStyle/>
        <a:p>
          <a:pPr marL="0" lvl="0" indent="0" algn="ctr" defTabSz="889000">
            <a:lnSpc>
              <a:spcPct val="90000"/>
            </a:lnSpc>
            <a:spcBef>
              <a:spcPct val="0"/>
            </a:spcBef>
            <a:spcAft>
              <a:spcPct val="35000"/>
            </a:spcAft>
            <a:buNone/>
          </a:pPr>
          <a:r>
            <a:rPr lang="en-US" sz="2400" b="1" i="0" kern="1200" dirty="0">
              <a:solidFill>
                <a:srgbClr val="0000FF"/>
              </a:solidFill>
              <a:latin typeface="Arial" panose="020B0604020202020204" pitchFamily="34" charset="0"/>
              <a:cs typeface="Arial" panose="020B0604020202020204" pitchFamily="34" charset="0"/>
            </a:rPr>
            <a:t>TC </a:t>
          </a:r>
          <a:r>
            <a:rPr lang="en-US" sz="2400" b="1" i="0" kern="1200" dirty="0">
              <a:solidFill>
                <a:srgbClr val="0000FF"/>
              </a:solidFill>
              <a:latin typeface="Arial" panose="020B0604020202020204" pitchFamily="34" charset="0"/>
              <a:ea typeface="+mn-ea"/>
              <a:cs typeface="Arial" panose="020B0604020202020204" pitchFamily="34" charset="0"/>
            </a:rPr>
            <a:t>18.1</a:t>
          </a:r>
          <a:r>
            <a:rPr lang="en-US" sz="2400" b="1" i="0" kern="1200" dirty="0">
              <a:solidFill>
                <a:srgbClr val="FF0000"/>
              </a:solidFill>
              <a:latin typeface="Arial" panose="020B0604020202020204" pitchFamily="34" charset="0"/>
              <a:ea typeface="+mn-ea"/>
              <a:cs typeface="Arial" panose="020B0604020202020204" pitchFamily="34" charset="0"/>
            </a:rPr>
            <a:t>:</a:t>
          </a:r>
          <a:r>
            <a:rPr lang="en-US" sz="2400" b="1" kern="1200" dirty="0">
              <a:solidFill>
                <a:srgbClr val="FF0000"/>
              </a:solidFill>
              <a:latin typeface="Arial" panose="020B0604020202020204" pitchFamily="34" charset="0"/>
              <a:cs typeface="Arial" panose="020B0604020202020204" pitchFamily="34" charset="0"/>
            </a:rPr>
            <a:t> </a:t>
          </a:r>
          <a:r>
            <a:rPr lang="en-US" sz="2400" b="1" kern="1200" dirty="0" err="1">
              <a:solidFill>
                <a:srgbClr val="FF0000"/>
              </a:solidFill>
              <a:latin typeface="Arial" pitchFamily="34" charset="0"/>
              <a:cs typeface="Arial" pitchFamily="34" charset="0"/>
            </a:rPr>
            <a:t>Thi</a:t>
          </a:r>
          <a:r>
            <a:rPr lang="vi-VN" sz="2400" b="1" kern="1200" dirty="0">
              <a:solidFill>
                <a:srgbClr val="FF0000"/>
              </a:solidFill>
              <a:latin typeface="Arial" pitchFamily="34" charset="0"/>
              <a:cs typeface="Arial" pitchFamily="34" charset="0"/>
            </a:rPr>
            <a:t>ết lập được hệ thống </a:t>
          </a:r>
          <a:r>
            <a:rPr lang="vi-VN" sz="2400" kern="1200" dirty="0">
              <a:latin typeface="Arial" pitchFamily="34" charset="0"/>
              <a:cs typeface="Arial" pitchFamily="34" charset="0"/>
            </a:rPr>
            <a:t>chỉ đạo, điều h</a:t>
          </a:r>
          <a:r>
            <a:rPr lang="en-US" sz="2400" kern="1200" dirty="0" err="1">
              <a:latin typeface="Arial" pitchFamily="34" charset="0"/>
              <a:cs typeface="Arial" pitchFamily="34" charset="0"/>
            </a:rPr>
            <a:t>ành</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th</a:t>
          </a:r>
          <a:r>
            <a:rPr lang="vi-VN" sz="2400" kern="1200" dirty="0">
              <a:latin typeface="Arial" pitchFamily="34" charset="0"/>
              <a:cs typeface="Arial" pitchFamily="34" charset="0"/>
            </a:rPr>
            <a:t>ực hiện, gi</a:t>
          </a:r>
          <a:r>
            <a:rPr lang="en-US" sz="2400" kern="1200" dirty="0" err="1">
              <a:latin typeface="Arial" pitchFamily="34" charset="0"/>
              <a:cs typeface="Arial" pitchFamily="34" charset="0"/>
            </a:rPr>
            <a:t>ám</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sát</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và</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rà</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soát</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các</a:t>
          </a:r>
          <a:r>
            <a:rPr lang="en-US" sz="2400" kern="1200" dirty="0">
              <a:latin typeface="Arial" pitchFamily="34" charset="0"/>
              <a:cs typeface="Arial" pitchFamily="34" charset="0"/>
            </a:rPr>
            <a:t> ho</a:t>
          </a:r>
          <a:r>
            <a:rPr lang="vi-VN" sz="2400" kern="1200" dirty="0">
              <a:latin typeface="Arial" pitchFamily="34" charset="0"/>
              <a:cs typeface="Arial" pitchFamily="34" charset="0"/>
            </a:rPr>
            <a:t>ạt động </a:t>
          </a:r>
          <a:r>
            <a:rPr lang="en-US" sz="2400" kern="1200" dirty="0">
              <a:latin typeface="Arial" pitchFamily="34" charset="0"/>
              <a:cs typeface="Arial" pitchFamily="34" charset="0"/>
            </a:rPr>
            <a:t>NC</a:t>
          </a:r>
          <a:r>
            <a:rPr lang="vi-VN" sz="2400" kern="1200" dirty="0">
              <a:latin typeface="Arial" pitchFamily="34" charset="0"/>
              <a:cs typeface="Arial" pitchFamily="34" charset="0"/>
            </a:rPr>
            <a:t>, chất lượng c</a:t>
          </a:r>
          <a:r>
            <a:rPr lang="en-US" sz="2400" kern="1200" dirty="0" err="1">
              <a:latin typeface="Arial" pitchFamily="34" charset="0"/>
              <a:cs typeface="Arial" pitchFamily="34" charset="0"/>
            </a:rPr>
            <a:t>án</a:t>
          </a:r>
          <a:r>
            <a:rPr lang="en-US" sz="2400" kern="1200" dirty="0">
              <a:latin typeface="Arial" pitchFamily="34" charset="0"/>
              <a:cs typeface="Arial" pitchFamily="34" charset="0"/>
            </a:rPr>
            <a:t> b</a:t>
          </a:r>
          <a:r>
            <a:rPr lang="vi-VN" sz="2400" kern="1200" dirty="0">
              <a:latin typeface="Arial" pitchFamily="34" charset="0"/>
              <a:cs typeface="Arial" pitchFamily="34" charset="0"/>
            </a:rPr>
            <a:t>ộ </a:t>
          </a:r>
          <a:r>
            <a:rPr lang="en-US" sz="2400" kern="1200" dirty="0">
              <a:latin typeface="Arial" pitchFamily="34" charset="0"/>
              <a:cs typeface="Arial" pitchFamily="34" charset="0"/>
            </a:rPr>
            <a:t>NC</a:t>
          </a:r>
          <a:r>
            <a:rPr lang="vi-VN" sz="2400" kern="1200" dirty="0">
              <a:latin typeface="Arial" pitchFamily="34" charset="0"/>
              <a:cs typeface="Arial" pitchFamily="34" charset="0"/>
            </a:rPr>
            <a:t>, c</a:t>
          </a:r>
          <a:r>
            <a:rPr lang="en-US" sz="2400" kern="1200" dirty="0" err="1">
              <a:latin typeface="Arial" pitchFamily="34" charset="0"/>
              <a:cs typeface="Arial" pitchFamily="34" charset="0"/>
            </a:rPr>
            <a:t>ác</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ngu</a:t>
          </a:r>
          <a:r>
            <a:rPr lang="vi-VN" sz="2400" kern="1200" dirty="0">
              <a:latin typeface="Arial" pitchFamily="34" charset="0"/>
              <a:cs typeface="Arial" pitchFamily="34" charset="0"/>
            </a:rPr>
            <a:t>ồn lực v</a:t>
          </a:r>
          <a:r>
            <a:rPr lang="en-US" sz="2400" kern="1200" dirty="0">
              <a:latin typeface="Arial" pitchFamily="34" charset="0"/>
              <a:cs typeface="Arial" pitchFamily="34" charset="0"/>
            </a:rPr>
            <a:t>à </a:t>
          </a:r>
          <a:r>
            <a:rPr lang="en-US" sz="2400" kern="1200" dirty="0" err="1">
              <a:latin typeface="Arial" pitchFamily="34" charset="0"/>
              <a:cs typeface="Arial" pitchFamily="34" charset="0"/>
            </a:rPr>
            <a:t>các</a:t>
          </a:r>
          <a:r>
            <a:rPr lang="en-US" sz="2400" kern="1200" dirty="0">
              <a:latin typeface="Arial" pitchFamily="34" charset="0"/>
              <a:cs typeface="Arial" pitchFamily="34" charset="0"/>
            </a:rPr>
            <a:t> ho</a:t>
          </a:r>
          <a:r>
            <a:rPr lang="vi-VN" sz="2400" kern="1200" dirty="0">
              <a:latin typeface="Arial" pitchFamily="34" charset="0"/>
              <a:cs typeface="Arial" pitchFamily="34" charset="0"/>
            </a:rPr>
            <a:t>ạt động li</a:t>
          </a:r>
          <a:r>
            <a:rPr lang="en-US" sz="2400" kern="1200" dirty="0" err="1">
              <a:latin typeface="Arial" pitchFamily="34" charset="0"/>
              <a:cs typeface="Arial" pitchFamily="34" charset="0"/>
            </a:rPr>
            <a:t>ên</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quan</a:t>
          </a:r>
          <a:r>
            <a:rPr lang="en-US" sz="2400" kern="1200" dirty="0">
              <a:latin typeface="Arial" pitchFamily="34" charset="0"/>
              <a:cs typeface="Arial" pitchFamily="34" charset="0"/>
            </a:rPr>
            <a:t> đ</a:t>
          </a:r>
          <a:r>
            <a:rPr lang="vi-VN" sz="2400" kern="1200" dirty="0">
              <a:latin typeface="Arial" pitchFamily="34" charset="0"/>
              <a:cs typeface="Arial" pitchFamily="34" charset="0"/>
            </a:rPr>
            <a:t>ến </a:t>
          </a:r>
          <a:r>
            <a:rPr lang="en-US" sz="2400" kern="1200" dirty="0">
              <a:latin typeface="Arial" pitchFamily="34" charset="0"/>
              <a:cs typeface="Arial" pitchFamily="34" charset="0"/>
            </a:rPr>
            <a:t>NC</a:t>
          </a:r>
          <a:endParaRPr lang="en-US" sz="2800" kern="1200" dirty="0">
            <a:latin typeface="Arial" pitchFamily="34" charset="0"/>
            <a:cs typeface="Arial" pitchFamily="34" charset="0"/>
          </a:endParaRPr>
        </a:p>
      </dgm:t>
    </dgm:pt>
    <dgm:pt modelId="{F3180D8B-89D8-4472-9362-6FFF7F6BA8ED}" type="parTrans" cxnId="{20A330F6-43DF-44C6-9895-357D7A5E8BCC}">
      <dgm:prSet/>
      <dgm:spPr/>
      <dgm:t>
        <a:bodyPr/>
        <a:lstStyle/>
        <a:p>
          <a:endParaRPr lang="en-US"/>
        </a:p>
      </dgm:t>
    </dgm:pt>
    <dgm:pt modelId="{0F4E2A27-39FD-4BD1-9EC2-366B7A16CACE}" type="sibTrans" cxnId="{20A330F6-43DF-44C6-9895-357D7A5E8BCC}">
      <dgm:prSet/>
      <dgm:spPr/>
      <dgm:t>
        <a:bodyPr/>
        <a:lstStyle/>
        <a:p>
          <a:endParaRPr lang="en-US"/>
        </a:p>
      </dgm:t>
    </dgm:pt>
    <dgm:pt modelId="{40B0A4C0-17A5-481A-B0D3-A4AAA489A666}">
      <dgm:prSet phldrT="[Text]" custT="1"/>
      <dgm:spPr>
        <a:solidFill>
          <a:schemeClr val="bg2">
            <a:alpha val="50000"/>
          </a:schemeClr>
        </a:solidFill>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 </a:t>
          </a:r>
          <a:r>
            <a:rPr lang="en-US" sz="2400" b="1" i="0" kern="1200" dirty="0">
              <a:solidFill>
                <a:srgbClr val="FF0000"/>
              </a:solidFill>
              <a:latin typeface="Arial" panose="020B0604020202020204" pitchFamily="34" charset="0"/>
              <a:cs typeface="Arial" panose="020B0604020202020204" pitchFamily="34" charset="0"/>
            </a:rPr>
            <a:t>18.2</a:t>
          </a:r>
          <a:r>
            <a:rPr lang="en-US" sz="2400" b="1" i="0" kern="1200" dirty="0">
              <a:solidFill>
                <a:schemeClr val="tx1"/>
              </a:solidFill>
              <a:latin typeface="Arial" panose="020B0604020202020204" pitchFamily="34" charset="0"/>
              <a:cs typeface="Arial" panose="020B0604020202020204" pitchFamily="34" charset="0"/>
            </a:rPr>
            <a:t>.  </a:t>
          </a:r>
          <a:r>
            <a:rPr lang="en-US" sz="2400" b="1" i="0" kern="1200" dirty="0">
              <a:solidFill>
                <a:srgbClr val="FF0000"/>
              </a:solidFill>
              <a:latin typeface="Arial" panose="020B0604020202020204" pitchFamily="34" charset="0"/>
              <a:cs typeface="Arial" panose="020B0604020202020204" pitchFamily="34" charset="0"/>
            </a:rPr>
            <a:t>Chi</a:t>
          </a:r>
          <a:r>
            <a:rPr lang="vi-VN" sz="2400" b="1" i="0" kern="1200" dirty="0">
              <a:solidFill>
                <a:srgbClr val="FF0000"/>
              </a:solidFill>
              <a:latin typeface="Arial" panose="020B0604020202020204" pitchFamily="34" charset="0"/>
              <a:cs typeface="Arial" panose="020B0604020202020204" pitchFamily="34" charset="0"/>
            </a:rPr>
            <a:t>ến lược t</a:t>
          </a:r>
          <a:r>
            <a:rPr lang="en-US" sz="2400" b="1" i="0" kern="1200" dirty="0" err="1">
              <a:solidFill>
                <a:srgbClr val="FF0000"/>
              </a:solidFill>
              <a:latin typeface="Arial" panose="020B0604020202020204" pitchFamily="34" charset="0"/>
              <a:cs typeface="Arial" panose="020B0604020202020204" pitchFamily="34" charset="0"/>
            </a:rPr>
            <a:t>ìm</a:t>
          </a:r>
          <a:r>
            <a:rPr lang="en-US" sz="2400" b="1" i="0" kern="1200" dirty="0">
              <a:solidFill>
                <a:srgbClr val="FF0000"/>
              </a:solidFill>
              <a:latin typeface="Arial" panose="020B0604020202020204" pitchFamily="34" charset="0"/>
              <a:cs typeface="Arial" panose="020B0604020202020204" pitchFamily="34" charset="0"/>
            </a:rPr>
            <a:t> </a:t>
          </a:r>
          <a:r>
            <a:rPr lang="en-US" sz="2400" b="1" i="0" kern="1200" dirty="0" err="1">
              <a:solidFill>
                <a:srgbClr val="FF0000"/>
              </a:solidFill>
              <a:latin typeface="Arial" panose="020B0604020202020204" pitchFamily="34" charset="0"/>
              <a:cs typeface="Arial" panose="020B0604020202020204" pitchFamily="34" charset="0"/>
            </a:rPr>
            <a:t>ki</a:t>
          </a:r>
          <a:r>
            <a:rPr lang="vi-VN" sz="2400" b="1" i="0" kern="1200" dirty="0">
              <a:solidFill>
                <a:srgbClr val="FF0000"/>
              </a:solidFill>
              <a:latin typeface="Arial" panose="020B0604020202020204" pitchFamily="34" charset="0"/>
              <a:cs typeface="Arial" panose="020B0604020202020204" pitchFamily="34" charset="0"/>
            </a:rPr>
            <a:t>ếm nguồn kinh ph</a:t>
          </a:r>
          <a:r>
            <a:rPr lang="en-US" sz="2400" b="1" i="0" kern="1200" dirty="0">
              <a:solidFill>
                <a:srgbClr val="FF0000"/>
              </a:solidFill>
              <a:latin typeface="Arial" panose="020B0604020202020204" pitchFamily="34" charset="0"/>
              <a:cs typeface="Arial" panose="020B0604020202020204" pitchFamily="34" charset="0"/>
            </a:rPr>
            <a:t>í</a:t>
          </a:r>
          <a:r>
            <a:rPr lang="en-US" sz="2400" b="1"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ph</a:t>
          </a:r>
          <a:r>
            <a:rPr lang="vi-VN" sz="2400" b="0" i="0" kern="1200" dirty="0">
              <a:solidFill>
                <a:schemeClr val="tx1"/>
              </a:solidFill>
              <a:latin typeface="Arial" panose="020B0604020202020204" pitchFamily="34" charset="0"/>
              <a:cs typeface="Arial" panose="020B0604020202020204" pitchFamily="34" charset="0"/>
            </a:rPr>
            <a:t>ục vụ </a:t>
          </a:r>
          <a:r>
            <a:rPr lang="en-US" sz="2400" b="0" i="0" kern="1200" dirty="0">
              <a:solidFill>
                <a:schemeClr val="tx1"/>
              </a:solidFill>
              <a:latin typeface="Arial" panose="020B0604020202020204" pitchFamily="34" charset="0"/>
              <a:cs typeface="Arial" panose="020B0604020202020204" pitchFamily="34" charset="0"/>
            </a:rPr>
            <a:t>NC</a:t>
          </a:r>
          <a:r>
            <a:rPr lang="vi-VN" sz="2400" b="0" i="0" kern="1200" dirty="0">
              <a:solidFill>
                <a:schemeClr val="tx1"/>
              </a:solidFill>
              <a:latin typeface="Arial" panose="020B0604020202020204" pitchFamily="34" charset="0"/>
              <a:cs typeface="Arial" panose="020B0604020202020204" pitchFamily="34" charset="0"/>
            </a:rPr>
            <a:t>, th</a:t>
          </a:r>
          <a:r>
            <a:rPr lang="en-US" sz="2400" b="0" i="0" kern="1200" dirty="0" err="1">
              <a:solidFill>
                <a:schemeClr val="tx1"/>
              </a:solidFill>
              <a:latin typeface="Arial" panose="020B0604020202020204" pitchFamily="34" charset="0"/>
              <a:cs typeface="Arial" panose="020B0604020202020204" pitchFamily="34" charset="0"/>
            </a:rPr>
            <a:t>úc</a:t>
          </a:r>
          <a:r>
            <a:rPr lang="en-US" sz="2400" b="0" i="0" kern="1200" dirty="0">
              <a:solidFill>
                <a:schemeClr val="tx1"/>
              </a:solidFill>
              <a:latin typeface="Arial" panose="020B0604020202020204" pitchFamily="34" charset="0"/>
              <a:cs typeface="Arial" panose="020B0604020202020204" pitchFamily="34" charset="0"/>
            </a:rPr>
            <a:t> đ</a:t>
          </a:r>
          <a:r>
            <a:rPr lang="vi-VN" sz="2400" b="0" i="0" kern="1200" dirty="0">
              <a:solidFill>
                <a:schemeClr val="tx1"/>
              </a:solidFill>
              <a:latin typeface="Arial" panose="020B0604020202020204" pitchFamily="34" charset="0"/>
              <a:cs typeface="Arial" panose="020B0604020202020204" pitchFamily="34" charset="0"/>
            </a:rPr>
            <a:t>ẩy </a:t>
          </a:r>
          <a:r>
            <a:rPr lang="en-US" sz="2400" b="0" i="0" kern="1200" dirty="0">
              <a:solidFill>
                <a:schemeClr val="tx1"/>
              </a:solidFill>
              <a:latin typeface="Arial" panose="020B0604020202020204" pitchFamily="34" charset="0"/>
              <a:cs typeface="Arial" panose="020B0604020202020204" pitchFamily="34" charset="0"/>
            </a:rPr>
            <a:t>NC</a:t>
          </a:r>
          <a:r>
            <a:rPr lang="vi-VN" sz="2400" b="0" i="0" kern="1200" dirty="0">
              <a:solidFill>
                <a:schemeClr val="tx1"/>
              </a:solidFill>
              <a:latin typeface="Arial" panose="020B0604020202020204" pitchFamily="34" charset="0"/>
              <a:cs typeface="Arial" panose="020B0604020202020204" pitchFamily="34" charset="0"/>
            </a:rPr>
            <a:t>, ph</a:t>
          </a:r>
          <a:r>
            <a:rPr lang="en-US" sz="2400" b="0" i="0" kern="1200" dirty="0" err="1">
              <a:solidFill>
                <a:schemeClr val="tx1"/>
              </a:solidFill>
              <a:latin typeface="Arial" panose="020B0604020202020204" pitchFamily="34" charset="0"/>
              <a:cs typeface="Arial" panose="020B0604020202020204" pitchFamily="34" charset="0"/>
            </a:rPr>
            <a:t>át</a:t>
          </a:r>
          <a:r>
            <a:rPr lang="en-US" sz="2400" b="0"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ki</a:t>
          </a:r>
          <a:r>
            <a:rPr lang="vi-VN" sz="2400" b="0" i="0" kern="1200" dirty="0">
              <a:solidFill>
                <a:schemeClr val="tx1"/>
              </a:solidFill>
              <a:latin typeface="Arial" panose="020B0604020202020204" pitchFamily="34" charset="0"/>
              <a:cs typeface="Arial" panose="020B0604020202020204" pitchFamily="34" charset="0"/>
            </a:rPr>
            <a:t>ến khoa học, hợp t</a:t>
          </a:r>
          <a:r>
            <a:rPr lang="en-US" sz="2400" b="0" i="0" kern="1200" dirty="0" err="1">
              <a:solidFill>
                <a:schemeClr val="tx1"/>
              </a:solidFill>
              <a:latin typeface="Arial" panose="020B0604020202020204" pitchFamily="34" charset="0"/>
              <a:cs typeface="Arial" panose="020B0604020202020204" pitchFamily="34" charset="0"/>
            </a:rPr>
            <a:t>ác</a:t>
          </a:r>
          <a:r>
            <a:rPr lang="en-US" sz="2400" b="0"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và</a:t>
          </a:r>
          <a:r>
            <a:rPr lang="en-US" sz="2400" b="0" i="0" kern="1200" dirty="0">
              <a:solidFill>
                <a:schemeClr val="tx1"/>
              </a:solidFill>
              <a:latin typeface="Arial" panose="020B0604020202020204" pitchFamily="34" charset="0"/>
              <a:cs typeface="Arial" panose="020B0604020202020204" pitchFamily="34" charset="0"/>
            </a:rPr>
            <a:t> NC</a:t>
          </a:r>
          <a:r>
            <a:rPr lang="vi-VN" sz="2400" b="0" i="0" kern="1200" dirty="0">
              <a:solidFill>
                <a:schemeClr val="tx1"/>
              </a:solidFill>
              <a:latin typeface="Arial" panose="020B0604020202020204" pitchFamily="34" charset="0"/>
              <a:cs typeface="Arial" panose="020B0604020202020204" pitchFamily="34" charset="0"/>
            </a:rPr>
            <a:t> đỉnh ca</a:t>
          </a:r>
          <a:r>
            <a:rPr lang="vi-VN" sz="2400" b="1" i="0" kern="1200" dirty="0">
              <a:solidFill>
                <a:schemeClr val="tx1"/>
              </a:solidFill>
              <a:latin typeface="Arial" panose="020B0604020202020204" pitchFamily="34" charset="0"/>
              <a:cs typeface="Arial" panose="020B0604020202020204" pitchFamily="34" charset="0"/>
            </a:rPr>
            <a:t>o </a:t>
          </a:r>
          <a:r>
            <a:rPr lang="vi-VN" sz="2400" b="1" i="0" kern="1200" dirty="0">
              <a:solidFill>
                <a:srgbClr val="FF0000"/>
              </a:solidFill>
              <a:latin typeface="Arial" panose="020B0604020202020204" pitchFamily="34" charset="0"/>
              <a:cs typeface="Arial" panose="020B0604020202020204" pitchFamily="34" charset="0"/>
            </a:rPr>
            <a:t>được triển kha</a:t>
          </a:r>
          <a:r>
            <a:rPr lang="vi-VN" sz="2400" b="1" i="0" kern="1200" dirty="0">
              <a:solidFill>
                <a:schemeClr val="tx1"/>
              </a:solidFill>
              <a:latin typeface="Arial" panose="020B0604020202020204" pitchFamily="34" charset="0"/>
              <a:cs typeface="Arial" panose="020B0604020202020204" pitchFamily="34" charset="0"/>
            </a:rPr>
            <a:t>i </a:t>
          </a:r>
          <a:r>
            <a:rPr lang="vi-VN" sz="2400" b="0" i="0" kern="1200" dirty="0">
              <a:solidFill>
                <a:schemeClr val="tx1"/>
              </a:solidFill>
              <a:latin typeface="Arial" panose="020B0604020202020204" pitchFamily="34" charset="0"/>
              <a:cs typeface="Arial" panose="020B0604020202020204" pitchFamily="34" charset="0"/>
            </a:rPr>
            <a:t>để đạt được tầm nh</a:t>
          </a:r>
          <a:r>
            <a:rPr lang="en-US" sz="2400" b="0" i="0" kern="1200" dirty="0" err="1">
              <a:solidFill>
                <a:schemeClr val="tx1"/>
              </a:solidFill>
              <a:latin typeface="Arial" panose="020B0604020202020204" pitchFamily="34" charset="0"/>
              <a:cs typeface="Arial" panose="020B0604020202020204" pitchFamily="34" charset="0"/>
            </a:rPr>
            <a:t>ìn</a:t>
          </a:r>
          <a:r>
            <a:rPr lang="en-US" sz="2400" b="0"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và</a:t>
          </a:r>
          <a:r>
            <a:rPr lang="en-US" sz="2400" b="0" i="0" kern="1200" dirty="0">
              <a:solidFill>
                <a:schemeClr val="tx1"/>
              </a:solidFill>
              <a:latin typeface="Arial" panose="020B0604020202020204" pitchFamily="34" charset="0"/>
              <a:cs typeface="Arial" panose="020B0604020202020204" pitchFamily="34" charset="0"/>
            </a:rPr>
            <a:t> s</a:t>
          </a:r>
          <a:r>
            <a:rPr lang="vi-VN" sz="2400" b="0" i="0" kern="1200" dirty="0">
              <a:solidFill>
                <a:schemeClr val="tx1"/>
              </a:solidFill>
              <a:latin typeface="Arial" panose="020B0604020202020204" pitchFamily="34" charset="0"/>
              <a:cs typeface="Arial" panose="020B0604020202020204" pitchFamily="34" charset="0"/>
            </a:rPr>
            <a:t>ứ mạng của </a:t>
          </a:r>
          <a:r>
            <a:rPr lang="en-US" sz="2400" b="0" i="0" kern="1200" dirty="0">
              <a:solidFill>
                <a:schemeClr val="tx1"/>
              </a:solidFill>
              <a:latin typeface="Arial" panose="020B0604020202020204" pitchFamily="34" charset="0"/>
              <a:cs typeface="Arial" panose="020B0604020202020204" pitchFamily="34" charset="0"/>
            </a:rPr>
            <a:t>CSGD</a:t>
          </a: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427F178C-90F6-42C1-BC17-DB940D654718}">
      <dgm:prSet phldrT="[Text]" custT="1"/>
      <dgm:spPr>
        <a:solidFill>
          <a:schemeClr val="accent4">
            <a:lumMod val="40000"/>
            <a:lumOff val="60000"/>
            <a:alpha val="50000"/>
          </a:schemeClr>
        </a:solidFill>
      </dgm:spPr>
      <dgm:t>
        <a:bodyPr/>
        <a:lstStyle/>
        <a:p>
          <a:pPr marL="0" algn="ctr" defTabSz="889000" rtl="0" eaLnBrk="1" latinLnBrk="0" hangingPunct="1">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18</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en-US" sz="2400" b="1" kern="1200" dirty="0" err="1">
              <a:solidFill>
                <a:srgbClr val="FF0000"/>
              </a:solidFill>
              <a:latin typeface="Arial" panose="020B0604020202020204" pitchFamily="34" charset="0"/>
              <a:ea typeface="+mn-ea"/>
              <a:cs typeface="Arial" panose="020B0604020202020204" pitchFamily="34" charset="0"/>
            </a:rPr>
            <a:t>Các</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ch</a:t>
          </a:r>
          <a:r>
            <a:rPr lang="vi-VN" sz="2400" b="1" kern="1200" dirty="0">
              <a:solidFill>
                <a:srgbClr val="FF0000"/>
              </a:solidFill>
              <a:latin typeface="Arial" panose="020B0604020202020204" pitchFamily="34" charset="0"/>
              <a:ea typeface="+mn-ea"/>
              <a:cs typeface="Arial" panose="020B0604020202020204" pitchFamily="34" charset="0"/>
            </a:rPr>
            <a:t>ỉ số thực hiện ch</a:t>
          </a:r>
          <a:r>
            <a:rPr lang="en-US" sz="2400" b="1" kern="1200" dirty="0" err="1">
              <a:solidFill>
                <a:srgbClr val="FF0000"/>
              </a:solidFill>
              <a:latin typeface="Arial" panose="020B0604020202020204" pitchFamily="34" charset="0"/>
              <a:ea typeface="+mn-ea"/>
              <a:cs typeface="Arial" panose="020B0604020202020204" pitchFamily="34" charset="0"/>
            </a:rPr>
            <a:t>ính</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đư</a:t>
          </a:r>
          <a:r>
            <a:rPr lang="vi-VN" sz="2400" b="1" kern="1200" dirty="0">
              <a:solidFill>
                <a:srgbClr val="FF0000"/>
              </a:solidFill>
              <a:latin typeface="Arial" panose="020B0604020202020204" pitchFamily="34" charset="0"/>
              <a:ea typeface="+mn-ea"/>
              <a:cs typeface="Arial" panose="020B0604020202020204" pitchFamily="34" charset="0"/>
            </a:rPr>
            <a:t>ợc sử dụng </a:t>
          </a:r>
          <a:r>
            <a:rPr lang="vi-VN" sz="2400" b="0" kern="1200" dirty="0">
              <a:solidFill>
                <a:schemeClr val="tx1"/>
              </a:solidFill>
              <a:latin typeface="Arial" panose="020B0604020202020204" pitchFamily="34" charset="0"/>
              <a:ea typeface="+mn-ea"/>
              <a:cs typeface="Arial" panose="020B0604020202020204" pitchFamily="34" charset="0"/>
            </a:rPr>
            <a:t>để đ</a:t>
          </a:r>
          <a:r>
            <a:rPr lang="en-US" sz="2400" b="0" kern="1200" dirty="0" err="1">
              <a:solidFill>
                <a:schemeClr val="tx1"/>
              </a:solidFill>
              <a:latin typeface="Arial" panose="020B0604020202020204" pitchFamily="34" charset="0"/>
              <a:ea typeface="+mn-ea"/>
              <a:cs typeface="Arial" panose="020B0604020202020204" pitchFamily="34" charset="0"/>
            </a:rPr>
            <a:t>ánh</a:t>
          </a:r>
          <a:r>
            <a:rPr lang="en-US" sz="2400" b="0" kern="1200" dirty="0">
              <a:solidFill>
                <a:schemeClr val="tx1"/>
              </a:solidFill>
              <a:latin typeface="Arial" panose="020B0604020202020204" pitchFamily="34" charset="0"/>
              <a:ea typeface="+mn-ea"/>
              <a:cs typeface="Arial" panose="020B0604020202020204" pitchFamily="34" charset="0"/>
            </a:rPr>
            <a:t> </a:t>
          </a:r>
          <a:r>
            <a:rPr lang="en-US" sz="2400" b="0" kern="1200" dirty="0" err="1">
              <a:solidFill>
                <a:schemeClr val="tx1"/>
              </a:solidFill>
              <a:latin typeface="Arial" panose="020B0604020202020204" pitchFamily="34" charset="0"/>
              <a:ea typeface="+mn-ea"/>
              <a:cs typeface="Arial" panose="020B0604020202020204" pitchFamily="34" charset="0"/>
            </a:rPr>
            <a:t>giá</a:t>
          </a:r>
          <a:r>
            <a:rPr lang="en-US" sz="2400" b="0" kern="1200" dirty="0">
              <a:solidFill>
                <a:schemeClr val="tx1"/>
              </a:solidFill>
              <a:latin typeface="Arial" panose="020B0604020202020204" pitchFamily="34" charset="0"/>
              <a:ea typeface="+mn-ea"/>
              <a:cs typeface="Arial" panose="020B0604020202020204" pitchFamily="34" charset="0"/>
            </a:rPr>
            <a:t> s</a:t>
          </a:r>
          <a:r>
            <a:rPr lang="vi-VN" sz="2400" b="0" kern="1200" dirty="0">
              <a:solidFill>
                <a:schemeClr val="tx1"/>
              </a:solidFill>
              <a:latin typeface="Arial" panose="020B0604020202020204" pitchFamily="34" charset="0"/>
              <a:ea typeface="+mn-ea"/>
              <a:cs typeface="Arial" panose="020B0604020202020204" pitchFamily="34" charset="0"/>
            </a:rPr>
            <a:t>ố lượng v</a:t>
          </a:r>
          <a:r>
            <a:rPr lang="en-US" sz="2400" b="0" kern="1200" dirty="0">
              <a:solidFill>
                <a:schemeClr val="tx1"/>
              </a:solidFill>
              <a:latin typeface="Arial" panose="020B0604020202020204" pitchFamily="34" charset="0"/>
              <a:ea typeface="+mn-ea"/>
              <a:cs typeface="Arial" panose="020B0604020202020204" pitchFamily="34" charset="0"/>
            </a:rPr>
            <a:t>à </a:t>
          </a:r>
          <a:r>
            <a:rPr lang="en-US" sz="2400" b="0" kern="1200" dirty="0" err="1">
              <a:solidFill>
                <a:schemeClr val="tx1"/>
              </a:solidFill>
              <a:latin typeface="Arial" panose="020B0604020202020204" pitchFamily="34" charset="0"/>
              <a:ea typeface="+mn-ea"/>
              <a:cs typeface="Arial" panose="020B0604020202020204" pitchFamily="34" charset="0"/>
            </a:rPr>
            <a:t>ch</a:t>
          </a:r>
          <a:r>
            <a:rPr lang="vi-VN" sz="2400" b="0" kern="1200" dirty="0">
              <a:solidFill>
                <a:schemeClr val="tx1"/>
              </a:solidFill>
              <a:latin typeface="Arial" panose="020B0604020202020204" pitchFamily="34" charset="0"/>
              <a:ea typeface="+mn-ea"/>
              <a:cs typeface="Arial" panose="020B0604020202020204" pitchFamily="34" charset="0"/>
            </a:rPr>
            <a:t>ất lượng </a:t>
          </a:r>
          <a:r>
            <a:rPr lang="en-US" sz="2400" b="0" kern="1200" dirty="0">
              <a:solidFill>
                <a:schemeClr val="tx1"/>
              </a:solidFill>
              <a:latin typeface="Arial" panose="020B0604020202020204" pitchFamily="34" charset="0"/>
              <a:ea typeface="+mn-ea"/>
              <a:cs typeface="Arial" panose="020B0604020202020204" pitchFamily="34" charset="0"/>
            </a:rPr>
            <a:t>NC</a:t>
          </a:r>
        </a:p>
      </dgm:t>
    </dgm:pt>
    <dgm:pt modelId="{BFFAAF34-1356-40E7-8D8F-9441CCFCD58A}" type="parTrans" cxnId="{EAF2072F-709B-4DDA-B721-1B4FB57CC449}">
      <dgm:prSet/>
      <dgm:spPr/>
      <dgm:t>
        <a:bodyPr/>
        <a:lstStyle/>
        <a:p>
          <a:endParaRPr lang="en-US"/>
        </a:p>
      </dgm:t>
    </dgm:pt>
    <dgm:pt modelId="{39F64061-AD0B-4070-B505-E52E5E6986B5}" type="sibTrans" cxnId="{EAF2072F-709B-4DDA-B721-1B4FB57CC449}">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4A015699-5456-46F9-9901-218BBAC6B7F8}">
      <dgm:prSet phldrT="[Text]"/>
      <dgm:spPr/>
      <dgm:t>
        <a:bodyPr/>
        <a:lstStyle/>
        <a:p>
          <a:endParaRPr lang="en-US" dirty="0"/>
        </a:p>
      </dgm:t>
    </dgm:pt>
    <dgm:pt modelId="{C8440145-7698-41F2-BB84-5A1BB1E0120F}" type="parTrans" cxnId="{89053BD4-9E5C-40ED-B8E8-F36A310FC333}">
      <dgm:prSet/>
      <dgm:spPr/>
      <dgm:t>
        <a:bodyPr/>
        <a:lstStyle/>
        <a:p>
          <a:endParaRPr lang="en-US"/>
        </a:p>
      </dgm:t>
    </dgm:pt>
    <dgm:pt modelId="{1389F3DF-A0CB-4669-BDD0-B94535B39CA0}" type="sibTrans" cxnId="{89053BD4-9E5C-40ED-B8E8-F36A310FC333}">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4" custScaleX="231356" custScaleY="111857" custLinFactNeighborX="-18333" custLinFactNeighborY="-6416"/>
      <dgm:spPr/>
      <dgm:t>
        <a:bodyPr/>
        <a:lstStyle/>
        <a:p>
          <a:endParaRPr lang="en-US"/>
        </a:p>
      </dgm:t>
    </dgm:pt>
    <dgm:pt modelId="{9EFB084E-6D77-41CF-AC32-BF75A26ED5E1}" type="pres">
      <dgm:prSet presAssocID="{2FDB55EF-29F8-491B-B304-72106852574B}" presName="node" presStyleLbl="vennNode1" presStyleIdx="1" presStyleCnt="4" custScaleX="579753" custScaleY="201501" custRadScaleRad="81611" custRadScaleInc="-18622">
        <dgm:presLayoutVars>
          <dgm:bulletEnabled val="1"/>
        </dgm:presLayoutVars>
      </dgm:prSet>
      <dgm:spPr/>
      <dgm:t>
        <a:bodyPr/>
        <a:lstStyle/>
        <a:p>
          <a:endParaRPr lang="en-US"/>
        </a:p>
      </dgm:t>
    </dgm:pt>
    <dgm:pt modelId="{B91F2A28-919A-44C7-9D7B-EA8B46798D12}" type="pres">
      <dgm:prSet presAssocID="{40B0A4C0-17A5-481A-B0D3-A4AAA489A666}" presName="node" presStyleLbl="vennNode1" presStyleIdx="2" presStyleCnt="4" custScaleX="328307" custScaleY="399632" custRadScaleRad="97887" custRadScaleInc="-25753">
        <dgm:presLayoutVars>
          <dgm:bulletEnabled val="1"/>
        </dgm:presLayoutVars>
      </dgm:prSet>
      <dgm:spPr/>
      <dgm:t>
        <a:bodyPr/>
        <a:lstStyle/>
        <a:p>
          <a:endParaRPr lang="en-US"/>
        </a:p>
      </dgm:t>
    </dgm:pt>
    <dgm:pt modelId="{D5A9ED3A-41B6-4C11-88D7-A98EB97E855C}" type="pres">
      <dgm:prSet presAssocID="{427F178C-90F6-42C1-BC17-DB940D654718}" presName="node" presStyleLbl="vennNode1" presStyleIdx="3" presStyleCnt="4" custScaleX="476839" custScaleY="202119" custRadScaleRad="73727" custRadScaleInc="-21772">
        <dgm:presLayoutVars>
          <dgm:bulletEnabled val="1"/>
        </dgm:presLayoutVars>
      </dgm:prSet>
      <dgm:spPr/>
      <dgm:t>
        <a:bodyPr/>
        <a:lstStyle/>
        <a:p>
          <a:endParaRPr lang="en-US"/>
        </a:p>
      </dgm:t>
    </dgm:pt>
  </dgm:ptLst>
  <dgm:cxnLst>
    <dgm:cxn modelId="{509B874A-114C-42FF-8F1B-74BC8F2B93D3}" srcId="{263881BF-70D9-4C54-994E-DDD665756969}" destId="{B7990F2B-B484-4424-A03C-AE94D375E689}" srcOrd="0" destOrd="0" parTransId="{6D8E80B8-7A3A-4E86-8DE7-BC4DA655B5C2}" sibTransId="{0A0818FA-B4D1-401E-BEA0-3BC97E6ACBD1}"/>
    <dgm:cxn modelId="{BBF3E7F7-888B-4FED-8E18-FDC1E9333FB9}" type="presOf" srcId="{2FDB55EF-29F8-491B-B304-72106852574B}" destId="{9EFB084E-6D77-41CF-AC32-BF75A26ED5E1}" srcOrd="0" destOrd="0" presId="urn:microsoft.com/office/officeart/2005/8/layout/radial3"/>
    <dgm:cxn modelId="{C272FD14-019B-4CB1-B86C-9D2E5A72975D}" type="presOf" srcId="{B7990F2B-B484-4424-A03C-AE94D375E689}" destId="{5C1A50F0-747D-49BF-BC43-B17F6E261357}" srcOrd="0" destOrd="0" presId="urn:microsoft.com/office/officeart/2005/8/layout/radial3"/>
    <dgm:cxn modelId="{24C22AB8-AC06-4D13-966F-B67D3AE0FBA6}" srcId="{263881BF-70D9-4C54-994E-DDD665756969}" destId="{220D316B-40F0-45EC-9AEA-2DF8C99B43DC}" srcOrd="2" destOrd="0" parTransId="{B708CEE4-396C-4052-8D24-878F5D107AF3}" sibTransId="{4F35DE28-1F1E-441B-89F2-E12BD83E1372}"/>
    <dgm:cxn modelId="{2301254D-B6C2-42C5-8BAE-579534A81EF5}" srcId="{B7990F2B-B484-4424-A03C-AE94D375E689}" destId="{40B0A4C0-17A5-481A-B0D3-A4AAA489A666}" srcOrd="1" destOrd="0" parTransId="{C279353E-2272-44CD-BE65-8E11C5C92E25}" sibTransId="{F1A2CCD3-D1F4-45FB-9CFF-D245772B51DB}"/>
    <dgm:cxn modelId="{E9D1E004-5BB0-4A85-A85E-1940FB37E62E}" type="presOf" srcId="{427F178C-90F6-42C1-BC17-DB940D654718}" destId="{D5A9ED3A-41B6-4C11-88D7-A98EB97E855C}" srcOrd="0" destOrd="0" presId="urn:microsoft.com/office/officeart/2005/8/layout/radial3"/>
    <dgm:cxn modelId="{EAF2072F-709B-4DDA-B721-1B4FB57CC449}" srcId="{B7990F2B-B484-4424-A03C-AE94D375E689}" destId="{427F178C-90F6-42C1-BC17-DB940D654718}" srcOrd="2" destOrd="0" parTransId="{BFFAAF34-1356-40E7-8D8F-9441CCFCD58A}" sibTransId="{39F64061-AD0B-4070-B505-E52E5E6986B5}"/>
    <dgm:cxn modelId="{84112B5D-9661-4DD7-A1A6-1B08E3DC56C6}" srcId="{263881BF-70D9-4C54-994E-DDD665756969}" destId="{65124EF6-E318-4758-B7CE-FB257590ED44}" srcOrd="3" destOrd="0" parTransId="{1497BC7C-6B0B-46D4-BA5A-AE2F051A4654}" sibTransId="{B0F6793A-C897-4571-AB8B-C5EC42CE5C52}"/>
    <dgm:cxn modelId="{493AE56B-7705-4534-B994-2B4269D63D7D}" type="presOf" srcId="{40B0A4C0-17A5-481A-B0D3-A4AAA489A666}" destId="{B91F2A28-919A-44C7-9D7B-EA8B46798D12}" srcOrd="0" destOrd="0" presId="urn:microsoft.com/office/officeart/2005/8/layout/radial3"/>
    <dgm:cxn modelId="{CF230190-90FD-4E76-AB3E-5C53CC059C28}" type="presOf" srcId="{263881BF-70D9-4C54-994E-DDD665756969}" destId="{CDEF7A5F-AB6C-4EAD-8B1D-6A7B5C353823}" srcOrd="0" destOrd="0" presId="urn:microsoft.com/office/officeart/2005/8/layout/radial3"/>
    <dgm:cxn modelId="{20A330F6-43DF-44C6-9895-357D7A5E8BCC}" srcId="{B7990F2B-B484-4424-A03C-AE94D375E689}" destId="{2FDB55EF-29F8-491B-B304-72106852574B}" srcOrd="0" destOrd="0" parTransId="{F3180D8B-89D8-4472-9362-6FFF7F6BA8ED}" sibTransId="{0F4E2A27-39FD-4BD1-9EC2-366B7A16CACE}"/>
    <dgm:cxn modelId="{89053BD4-9E5C-40ED-B8E8-F36A310FC333}" srcId="{263881BF-70D9-4C54-994E-DDD665756969}" destId="{4A015699-5456-46F9-9901-218BBAC6B7F8}" srcOrd="1" destOrd="0" parTransId="{C8440145-7698-41F2-BB84-5A1BB1E0120F}" sibTransId="{1389F3DF-A0CB-4669-BDD0-B94535B39CA0}"/>
    <dgm:cxn modelId="{203EC2FB-8BCE-446A-889F-2F30BE66CC77}" type="presParOf" srcId="{CDEF7A5F-AB6C-4EAD-8B1D-6A7B5C353823}" destId="{3F0C2161-9006-4781-8773-D747FDB9E177}" srcOrd="0" destOrd="0" presId="urn:microsoft.com/office/officeart/2005/8/layout/radial3"/>
    <dgm:cxn modelId="{461BEB2E-0A10-4A20-AB43-2075080C5035}" type="presParOf" srcId="{3F0C2161-9006-4781-8773-D747FDB9E177}" destId="{5C1A50F0-747D-49BF-BC43-B17F6E261357}" srcOrd="0" destOrd="0" presId="urn:microsoft.com/office/officeart/2005/8/layout/radial3"/>
    <dgm:cxn modelId="{3235621B-8870-4FBD-9D9F-0F7FC015406C}" type="presParOf" srcId="{3F0C2161-9006-4781-8773-D747FDB9E177}" destId="{9EFB084E-6D77-41CF-AC32-BF75A26ED5E1}" srcOrd="1" destOrd="0" presId="urn:microsoft.com/office/officeart/2005/8/layout/radial3"/>
    <dgm:cxn modelId="{D8352A49-FD9F-42AE-9087-722084C749F8}" type="presParOf" srcId="{3F0C2161-9006-4781-8773-D747FDB9E177}" destId="{B91F2A28-919A-44C7-9D7B-EA8B46798D12}" srcOrd="2" destOrd="0" presId="urn:microsoft.com/office/officeart/2005/8/layout/radial3"/>
    <dgm:cxn modelId="{51544E66-1181-444E-81CB-302780A0ACE7}" type="presParOf" srcId="{3F0C2161-9006-4781-8773-D747FDB9E177}" destId="{D5A9ED3A-41B6-4C11-88D7-A98EB97E855C}"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318526" y="1003962"/>
          <a:ext cx="857239" cy="149429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38355"/>
          <a:ext cx="4486930" cy="1264333"/>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61731" y="100086"/>
        <a:ext cx="4363468" cy="1140871"/>
      </dsp:txXfrm>
    </dsp:sp>
    <dsp:sp modelId="{BB8B12F8-5F99-4027-925A-22B115B8F497}">
      <dsp:nvSpPr>
        <dsp:cNvPr id="0" name=""/>
        <dsp:cNvSpPr/>
      </dsp:nvSpPr>
      <dsp:spPr>
        <a:xfrm>
          <a:off x="2196979" y="325247"/>
          <a:ext cx="1823011" cy="752448"/>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484350" y="2171396"/>
          <a:ext cx="1072984" cy="12215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740761" y="1285608"/>
          <a:ext cx="4064225" cy="1264333"/>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802492" y="1347339"/>
        <a:ext cx="3940763" cy="1140871"/>
      </dsp:txXfrm>
    </dsp:sp>
    <dsp:sp modelId="{563ED1DE-FDFF-408F-A180-6CB52FFC6066}">
      <dsp:nvSpPr>
        <dsp:cNvPr id="0" name=""/>
        <dsp:cNvSpPr/>
      </dsp:nvSpPr>
      <dsp:spPr>
        <a:xfrm>
          <a:off x="5614505" y="1463237"/>
          <a:ext cx="1313711" cy="1021890"/>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7088334" y="2832059"/>
          <a:ext cx="1072984" cy="12215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1536960" y="2549949"/>
          <a:ext cx="6063067" cy="1363305"/>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150000"/>
            </a:lnSpc>
            <a:spcBef>
              <a:spcPct val="0"/>
            </a:spcBef>
            <a:spcAft>
              <a:spcPts val="600"/>
            </a:spcAft>
          </a:pPr>
          <a:r>
            <a:rPr lang="en-US" sz="30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3000" b="1" kern="1200" dirty="0">
              <a:solidFill>
                <a:srgbClr val="0000FF"/>
              </a:solidFill>
              <a:latin typeface="Times New Roman" panose="02020603050405020304" pitchFamily="18" charset="0"/>
              <a:ea typeface="+mn-ea"/>
              <a:cs typeface="Times New Roman" panose="02020603050405020304" pitchFamily="18" charset="0"/>
            </a:rPr>
            <a:t>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sp:txBody>
      <dsp:txXfrm>
        <a:off x="1603523" y="2616512"/>
        <a:ext cx="5929941" cy="1230179"/>
      </dsp:txXfrm>
    </dsp:sp>
    <dsp:sp modelId="{26969910-8A21-4956-82D0-F5BBD23E43BF}">
      <dsp:nvSpPr>
        <dsp:cNvPr id="0" name=""/>
        <dsp:cNvSpPr/>
      </dsp:nvSpPr>
      <dsp:spPr>
        <a:xfrm>
          <a:off x="7902945" y="2842278"/>
          <a:ext cx="4094183" cy="1728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a:t>TC 13-  21</a:t>
          </a:r>
        </a:p>
        <a:p>
          <a:pPr marL="285750" lvl="1" indent="-285750" algn="l" defTabSz="1955800">
            <a:lnSpc>
              <a:spcPct val="90000"/>
            </a:lnSpc>
            <a:spcBef>
              <a:spcPct val="0"/>
            </a:spcBef>
            <a:spcAft>
              <a:spcPct val="15000"/>
            </a:spcAft>
            <a:buChar char="••"/>
          </a:pPr>
          <a:r>
            <a:rPr lang="en-US" sz="4400" b="1" kern="1200" dirty="0"/>
            <a:t>TC </a:t>
          </a:r>
          <a:r>
            <a:rPr lang="en-US" sz="4400" b="1" kern="1200" dirty="0">
              <a:solidFill>
                <a:srgbClr val="FF0000"/>
              </a:solidFill>
            </a:rPr>
            <a:t>18: </a:t>
          </a:r>
          <a:r>
            <a:rPr lang="en-US" sz="3200" b="1" kern="1200" dirty="0" err="1"/>
            <a:t>Quản</a:t>
          </a:r>
          <a:r>
            <a:rPr lang="en-US" sz="3200" b="1" kern="1200" dirty="0"/>
            <a:t> </a:t>
          </a:r>
          <a:r>
            <a:rPr lang="en-US" sz="3200" b="1" kern="1200" dirty="0" err="1"/>
            <a:t>lý</a:t>
          </a:r>
          <a:r>
            <a:rPr lang="en-US" sz="3200" b="1" kern="1200" dirty="0"/>
            <a:t> </a:t>
          </a:r>
          <a:r>
            <a:rPr lang="en-US" sz="3200" b="1" kern="1200" dirty="0" err="1"/>
            <a:t>nghiên</a:t>
          </a:r>
          <a:r>
            <a:rPr lang="en-US" sz="3200" b="1" kern="1200" dirty="0"/>
            <a:t> </a:t>
          </a:r>
          <a:r>
            <a:rPr lang="en-US" sz="3200" b="1" kern="1200" dirty="0" err="1"/>
            <a:t>cứu</a:t>
          </a:r>
          <a:r>
            <a:rPr lang="en-US" sz="3200" b="1" kern="1200" dirty="0"/>
            <a:t> </a:t>
          </a:r>
          <a:r>
            <a:rPr lang="en-US" sz="3200" b="1" kern="1200" dirty="0" err="1"/>
            <a:t>khoa</a:t>
          </a:r>
          <a:r>
            <a:rPr lang="en-US" sz="3200" b="1" kern="1200" dirty="0"/>
            <a:t> </a:t>
          </a:r>
          <a:r>
            <a:rPr lang="en-US" sz="3200" b="1" kern="1200" dirty="0" err="1"/>
            <a:t>học</a:t>
          </a:r>
          <a:endParaRPr lang="en-US" sz="4400" b="1" kern="1200" dirty="0"/>
        </a:p>
      </dsp:txBody>
      <dsp:txXfrm>
        <a:off x="7902945" y="2842278"/>
        <a:ext cx="4094183" cy="1728169"/>
      </dsp:txXfrm>
    </dsp:sp>
    <dsp:sp modelId="{618D9DBF-99B1-4A13-A5FA-C8D1810709A2}">
      <dsp:nvSpPr>
        <dsp:cNvPr id="0" name=""/>
        <dsp:cNvSpPr/>
      </dsp:nvSpPr>
      <dsp:spPr>
        <a:xfrm>
          <a:off x="3097357" y="4423514"/>
          <a:ext cx="3790430" cy="116781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a:t>KẾT QUẢ HOẠT ĐỘNG</a:t>
          </a:r>
          <a:endParaRPr lang="en-US" sz="2900" kern="1200" dirty="0"/>
        </a:p>
      </dsp:txBody>
      <dsp:txXfrm>
        <a:off x="3154375" y="4480532"/>
        <a:ext cx="3676394" cy="1053778"/>
      </dsp:txXfrm>
    </dsp:sp>
    <dsp:sp modelId="{B9F6744F-50FB-44DA-A2D8-0F3ABAC50F45}">
      <dsp:nvSpPr>
        <dsp:cNvPr id="0" name=""/>
        <dsp:cNvSpPr/>
      </dsp:nvSpPr>
      <dsp:spPr>
        <a:xfrm flipH="1">
          <a:off x="8552190" y="4574156"/>
          <a:ext cx="249237" cy="929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endParaRPr lang="en-US" sz="400" kern="1200" dirty="0"/>
        </a:p>
      </dsp:txBody>
      <dsp:txXfrm>
        <a:off x="8552190" y="4574156"/>
        <a:ext cx="249237" cy="9290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2282202" y="1919586"/>
          <a:ext cx="5469567" cy="2644450"/>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b="1" kern="1200" dirty="0" err="1"/>
            <a:t>Tiêu</a:t>
          </a:r>
          <a:r>
            <a:rPr lang="en-US" sz="3600" b="1" kern="1200" dirty="0"/>
            <a:t> </a:t>
          </a:r>
          <a:r>
            <a:rPr lang="en-US" sz="3600" b="1" kern="1200" dirty="0" err="1"/>
            <a:t>chuẩn</a:t>
          </a:r>
          <a:r>
            <a:rPr lang="en-US" sz="3600" b="1" kern="1200" dirty="0"/>
            <a:t> 18. </a:t>
          </a:r>
        </a:p>
        <a:p>
          <a:pPr lvl="0" algn="ctr" defTabSz="1600200">
            <a:lnSpc>
              <a:spcPct val="90000"/>
            </a:lnSpc>
            <a:spcBef>
              <a:spcPct val="0"/>
            </a:spcBef>
            <a:spcAft>
              <a:spcPct val="35000"/>
            </a:spcAft>
          </a:pPr>
          <a:r>
            <a:rPr lang="en-US" sz="3600" b="1" kern="1200" dirty="0" err="1"/>
            <a:t>Quản</a:t>
          </a:r>
          <a:r>
            <a:rPr lang="en-US" sz="3600" b="1" kern="1200" dirty="0"/>
            <a:t> </a:t>
          </a:r>
          <a:r>
            <a:rPr lang="en-US" sz="3600" b="1" kern="1200" dirty="0" err="1"/>
            <a:t>lý</a:t>
          </a:r>
          <a:r>
            <a:rPr lang="en-US" sz="3600" b="1" kern="1200" dirty="0"/>
            <a:t> </a:t>
          </a:r>
          <a:r>
            <a:rPr lang="en-US" sz="3600" b="1" kern="1200" dirty="0" err="1"/>
            <a:t>nghiên</a:t>
          </a:r>
          <a:r>
            <a:rPr lang="en-US" sz="3600" b="1" kern="1200" dirty="0"/>
            <a:t> </a:t>
          </a:r>
          <a:r>
            <a:rPr lang="en-US" sz="3600" b="1" kern="1200" dirty="0" err="1"/>
            <a:t>cứu</a:t>
          </a:r>
          <a:r>
            <a:rPr lang="en-US" sz="3600" b="1" kern="1200" dirty="0"/>
            <a:t> </a:t>
          </a:r>
          <a:r>
            <a:rPr lang="en-US" sz="3600" b="1" kern="1200" dirty="0" err="1"/>
            <a:t>khoa</a:t>
          </a:r>
          <a:r>
            <a:rPr lang="en-US" sz="3600" b="1" kern="1200" dirty="0"/>
            <a:t> </a:t>
          </a:r>
          <a:r>
            <a:rPr lang="en-US" sz="3600" b="1" kern="1200" dirty="0" err="1"/>
            <a:t>học</a:t>
          </a:r>
          <a:endParaRPr lang="en-US" sz="3200" kern="1200" dirty="0">
            <a:solidFill>
              <a:srgbClr val="FF0000"/>
            </a:solidFill>
          </a:endParaRPr>
        </a:p>
      </dsp:txBody>
      <dsp:txXfrm>
        <a:off x="3083202" y="2306857"/>
        <a:ext cx="3867567" cy="1869908"/>
      </dsp:txXfrm>
    </dsp:sp>
    <dsp:sp modelId="{9EFB084E-6D77-41CF-AC32-BF75A26ED5E1}">
      <dsp:nvSpPr>
        <dsp:cNvPr id="0" name=""/>
        <dsp:cNvSpPr/>
      </dsp:nvSpPr>
      <dsp:spPr>
        <a:xfrm>
          <a:off x="1774981" y="4"/>
          <a:ext cx="6853071" cy="2381877"/>
        </a:xfrm>
        <a:prstGeom prst="ellipse">
          <a:avLst/>
        </a:prstGeom>
        <a:solidFill>
          <a:schemeClr val="accent3">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889000">
            <a:lnSpc>
              <a:spcPct val="90000"/>
            </a:lnSpc>
            <a:spcBef>
              <a:spcPct val="0"/>
            </a:spcBef>
            <a:spcAft>
              <a:spcPct val="35000"/>
            </a:spcAft>
            <a:buNone/>
          </a:pPr>
          <a:r>
            <a:rPr lang="en-US" sz="2400" b="1" i="0" kern="1200" dirty="0">
              <a:solidFill>
                <a:srgbClr val="0000FF"/>
              </a:solidFill>
              <a:latin typeface="Arial" panose="020B0604020202020204" pitchFamily="34" charset="0"/>
              <a:cs typeface="Arial" panose="020B0604020202020204" pitchFamily="34" charset="0"/>
            </a:rPr>
            <a:t>TC </a:t>
          </a:r>
          <a:r>
            <a:rPr lang="en-US" sz="2400" b="1" i="0" kern="1200" dirty="0">
              <a:solidFill>
                <a:srgbClr val="0000FF"/>
              </a:solidFill>
              <a:latin typeface="Arial" panose="020B0604020202020204" pitchFamily="34" charset="0"/>
              <a:ea typeface="+mn-ea"/>
              <a:cs typeface="Arial" panose="020B0604020202020204" pitchFamily="34" charset="0"/>
            </a:rPr>
            <a:t>18.1</a:t>
          </a:r>
          <a:r>
            <a:rPr lang="en-US" sz="2400" b="1" i="0" kern="1200" dirty="0">
              <a:solidFill>
                <a:srgbClr val="FF0000"/>
              </a:solidFill>
              <a:latin typeface="Arial" panose="020B0604020202020204" pitchFamily="34" charset="0"/>
              <a:ea typeface="+mn-ea"/>
              <a:cs typeface="Arial" panose="020B0604020202020204" pitchFamily="34" charset="0"/>
            </a:rPr>
            <a:t>:</a:t>
          </a:r>
          <a:r>
            <a:rPr lang="en-US" sz="2400" b="1" kern="1200" dirty="0">
              <a:solidFill>
                <a:srgbClr val="FF0000"/>
              </a:solidFill>
              <a:latin typeface="Arial" panose="020B0604020202020204" pitchFamily="34" charset="0"/>
              <a:cs typeface="Arial" panose="020B0604020202020204" pitchFamily="34" charset="0"/>
            </a:rPr>
            <a:t> </a:t>
          </a:r>
          <a:r>
            <a:rPr lang="en-US" sz="2400" b="1" kern="1200" dirty="0" err="1">
              <a:solidFill>
                <a:srgbClr val="FF0000"/>
              </a:solidFill>
              <a:latin typeface="Arial" pitchFamily="34" charset="0"/>
              <a:cs typeface="Arial" pitchFamily="34" charset="0"/>
            </a:rPr>
            <a:t>Thi</a:t>
          </a:r>
          <a:r>
            <a:rPr lang="vi-VN" sz="2400" b="1" kern="1200" dirty="0">
              <a:solidFill>
                <a:srgbClr val="FF0000"/>
              </a:solidFill>
              <a:latin typeface="Arial" pitchFamily="34" charset="0"/>
              <a:cs typeface="Arial" pitchFamily="34" charset="0"/>
            </a:rPr>
            <a:t>ết lập được hệ thống </a:t>
          </a:r>
          <a:r>
            <a:rPr lang="vi-VN" sz="2400" kern="1200" dirty="0">
              <a:latin typeface="Arial" pitchFamily="34" charset="0"/>
              <a:cs typeface="Arial" pitchFamily="34" charset="0"/>
            </a:rPr>
            <a:t>chỉ đạo, điều h</a:t>
          </a:r>
          <a:r>
            <a:rPr lang="en-US" sz="2400" kern="1200" dirty="0" err="1">
              <a:latin typeface="Arial" pitchFamily="34" charset="0"/>
              <a:cs typeface="Arial" pitchFamily="34" charset="0"/>
            </a:rPr>
            <a:t>ành</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th</a:t>
          </a:r>
          <a:r>
            <a:rPr lang="vi-VN" sz="2400" kern="1200" dirty="0">
              <a:latin typeface="Arial" pitchFamily="34" charset="0"/>
              <a:cs typeface="Arial" pitchFamily="34" charset="0"/>
            </a:rPr>
            <a:t>ực hiện, gi</a:t>
          </a:r>
          <a:r>
            <a:rPr lang="en-US" sz="2400" kern="1200" dirty="0" err="1">
              <a:latin typeface="Arial" pitchFamily="34" charset="0"/>
              <a:cs typeface="Arial" pitchFamily="34" charset="0"/>
            </a:rPr>
            <a:t>ám</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sát</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và</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rà</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soát</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các</a:t>
          </a:r>
          <a:r>
            <a:rPr lang="en-US" sz="2400" kern="1200" dirty="0">
              <a:latin typeface="Arial" pitchFamily="34" charset="0"/>
              <a:cs typeface="Arial" pitchFamily="34" charset="0"/>
            </a:rPr>
            <a:t> ho</a:t>
          </a:r>
          <a:r>
            <a:rPr lang="vi-VN" sz="2400" kern="1200" dirty="0">
              <a:latin typeface="Arial" pitchFamily="34" charset="0"/>
              <a:cs typeface="Arial" pitchFamily="34" charset="0"/>
            </a:rPr>
            <a:t>ạt động </a:t>
          </a:r>
          <a:r>
            <a:rPr lang="en-US" sz="2400" kern="1200" dirty="0">
              <a:latin typeface="Arial" pitchFamily="34" charset="0"/>
              <a:cs typeface="Arial" pitchFamily="34" charset="0"/>
            </a:rPr>
            <a:t>NC</a:t>
          </a:r>
          <a:r>
            <a:rPr lang="vi-VN" sz="2400" kern="1200" dirty="0">
              <a:latin typeface="Arial" pitchFamily="34" charset="0"/>
              <a:cs typeface="Arial" pitchFamily="34" charset="0"/>
            </a:rPr>
            <a:t>, chất lượng c</a:t>
          </a:r>
          <a:r>
            <a:rPr lang="en-US" sz="2400" kern="1200" dirty="0" err="1">
              <a:latin typeface="Arial" pitchFamily="34" charset="0"/>
              <a:cs typeface="Arial" pitchFamily="34" charset="0"/>
            </a:rPr>
            <a:t>án</a:t>
          </a:r>
          <a:r>
            <a:rPr lang="en-US" sz="2400" kern="1200" dirty="0">
              <a:latin typeface="Arial" pitchFamily="34" charset="0"/>
              <a:cs typeface="Arial" pitchFamily="34" charset="0"/>
            </a:rPr>
            <a:t> b</a:t>
          </a:r>
          <a:r>
            <a:rPr lang="vi-VN" sz="2400" kern="1200" dirty="0">
              <a:latin typeface="Arial" pitchFamily="34" charset="0"/>
              <a:cs typeface="Arial" pitchFamily="34" charset="0"/>
            </a:rPr>
            <a:t>ộ </a:t>
          </a:r>
          <a:r>
            <a:rPr lang="en-US" sz="2400" kern="1200" dirty="0">
              <a:latin typeface="Arial" pitchFamily="34" charset="0"/>
              <a:cs typeface="Arial" pitchFamily="34" charset="0"/>
            </a:rPr>
            <a:t>NC</a:t>
          </a:r>
          <a:r>
            <a:rPr lang="vi-VN" sz="2400" kern="1200" dirty="0">
              <a:latin typeface="Arial" pitchFamily="34" charset="0"/>
              <a:cs typeface="Arial" pitchFamily="34" charset="0"/>
            </a:rPr>
            <a:t>, c</a:t>
          </a:r>
          <a:r>
            <a:rPr lang="en-US" sz="2400" kern="1200" dirty="0" err="1">
              <a:latin typeface="Arial" pitchFamily="34" charset="0"/>
              <a:cs typeface="Arial" pitchFamily="34" charset="0"/>
            </a:rPr>
            <a:t>ác</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ngu</a:t>
          </a:r>
          <a:r>
            <a:rPr lang="vi-VN" sz="2400" kern="1200" dirty="0">
              <a:latin typeface="Arial" pitchFamily="34" charset="0"/>
              <a:cs typeface="Arial" pitchFamily="34" charset="0"/>
            </a:rPr>
            <a:t>ồn lực v</a:t>
          </a:r>
          <a:r>
            <a:rPr lang="en-US" sz="2400" kern="1200" dirty="0">
              <a:latin typeface="Arial" pitchFamily="34" charset="0"/>
              <a:cs typeface="Arial" pitchFamily="34" charset="0"/>
            </a:rPr>
            <a:t>à </a:t>
          </a:r>
          <a:r>
            <a:rPr lang="en-US" sz="2400" kern="1200" dirty="0" err="1">
              <a:latin typeface="Arial" pitchFamily="34" charset="0"/>
              <a:cs typeface="Arial" pitchFamily="34" charset="0"/>
            </a:rPr>
            <a:t>các</a:t>
          </a:r>
          <a:r>
            <a:rPr lang="en-US" sz="2400" kern="1200" dirty="0">
              <a:latin typeface="Arial" pitchFamily="34" charset="0"/>
              <a:cs typeface="Arial" pitchFamily="34" charset="0"/>
            </a:rPr>
            <a:t> ho</a:t>
          </a:r>
          <a:r>
            <a:rPr lang="vi-VN" sz="2400" kern="1200" dirty="0">
              <a:latin typeface="Arial" pitchFamily="34" charset="0"/>
              <a:cs typeface="Arial" pitchFamily="34" charset="0"/>
            </a:rPr>
            <a:t>ạt động li</a:t>
          </a:r>
          <a:r>
            <a:rPr lang="en-US" sz="2400" kern="1200" dirty="0" err="1">
              <a:latin typeface="Arial" pitchFamily="34" charset="0"/>
              <a:cs typeface="Arial" pitchFamily="34" charset="0"/>
            </a:rPr>
            <a:t>ên</a:t>
          </a:r>
          <a:r>
            <a:rPr lang="en-US" sz="2400" kern="1200" dirty="0">
              <a:latin typeface="Arial" pitchFamily="34" charset="0"/>
              <a:cs typeface="Arial" pitchFamily="34" charset="0"/>
            </a:rPr>
            <a:t> </a:t>
          </a:r>
          <a:r>
            <a:rPr lang="en-US" sz="2400" kern="1200" dirty="0" err="1">
              <a:latin typeface="Arial" pitchFamily="34" charset="0"/>
              <a:cs typeface="Arial" pitchFamily="34" charset="0"/>
            </a:rPr>
            <a:t>quan</a:t>
          </a:r>
          <a:r>
            <a:rPr lang="en-US" sz="2400" kern="1200" dirty="0">
              <a:latin typeface="Arial" pitchFamily="34" charset="0"/>
              <a:cs typeface="Arial" pitchFamily="34" charset="0"/>
            </a:rPr>
            <a:t> đ</a:t>
          </a:r>
          <a:r>
            <a:rPr lang="vi-VN" sz="2400" kern="1200" dirty="0">
              <a:latin typeface="Arial" pitchFamily="34" charset="0"/>
              <a:cs typeface="Arial" pitchFamily="34" charset="0"/>
            </a:rPr>
            <a:t>ến </a:t>
          </a:r>
          <a:r>
            <a:rPr lang="en-US" sz="2400" kern="1200" dirty="0">
              <a:latin typeface="Arial" pitchFamily="34" charset="0"/>
              <a:cs typeface="Arial" pitchFamily="34" charset="0"/>
            </a:rPr>
            <a:t>NC</a:t>
          </a:r>
          <a:endParaRPr lang="en-US" sz="2800" kern="1200" dirty="0">
            <a:latin typeface="Arial" pitchFamily="34" charset="0"/>
            <a:cs typeface="Arial" pitchFamily="34" charset="0"/>
          </a:endParaRPr>
        </a:p>
      </dsp:txBody>
      <dsp:txXfrm>
        <a:off x="2778590" y="348822"/>
        <a:ext cx="4845853" cy="1684241"/>
      </dsp:txXfrm>
    </dsp:sp>
    <dsp:sp modelId="{B91F2A28-919A-44C7-9D7B-EA8B46798D12}">
      <dsp:nvSpPr>
        <dsp:cNvPr id="0" name=""/>
        <dsp:cNvSpPr/>
      </dsp:nvSpPr>
      <dsp:spPr>
        <a:xfrm>
          <a:off x="7480808" y="1249377"/>
          <a:ext cx="3880809" cy="4723919"/>
        </a:xfrm>
        <a:prstGeom prst="ellipse">
          <a:avLst/>
        </a:prstGeom>
        <a:solidFill>
          <a:schemeClr val="bg2">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 </a:t>
          </a:r>
          <a:r>
            <a:rPr lang="en-US" sz="2400" b="1" i="0" kern="1200" dirty="0">
              <a:solidFill>
                <a:srgbClr val="FF0000"/>
              </a:solidFill>
              <a:latin typeface="Arial" panose="020B0604020202020204" pitchFamily="34" charset="0"/>
              <a:cs typeface="Arial" panose="020B0604020202020204" pitchFamily="34" charset="0"/>
            </a:rPr>
            <a:t>18.2</a:t>
          </a:r>
          <a:r>
            <a:rPr lang="en-US" sz="2400" b="1" i="0" kern="1200" dirty="0">
              <a:solidFill>
                <a:schemeClr val="tx1"/>
              </a:solidFill>
              <a:latin typeface="Arial" panose="020B0604020202020204" pitchFamily="34" charset="0"/>
              <a:cs typeface="Arial" panose="020B0604020202020204" pitchFamily="34" charset="0"/>
            </a:rPr>
            <a:t>.  </a:t>
          </a:r>
          <a:r>
            <a:rPr lang="en-US" sz="2400" b="1" i="0" kern="1200" dirty="0">
              <a:solidFill>
                <a:srgbClr val="FF0000"/>
              </a:solidFill>
              <a:latin typeface="Arial" panose="020B0604020202020204" pitchFamily="34" charset="0"/>
              <a:cs typeface="Arial" panose="020B0604020202020204" pitchFamily="34" charset="0"/>
            </a:rPr>
            <a:t>Chi</a:t>
          </a:r>
          <a:r>
            <a:rPr lang="vi-VN" sz="2400" b="1" i="0" kern="1200" dirty="0">
              <a:solidFill>
                <a:srgbClr val="FF0000"/>
              </a:solidFill>
              <a:latin typeface="Arial" panose="020B0604020202020204" pitchFamily="34" charset="0"/>
              <a:cs typeface="Arial" panose="020B0604020202020204" pitchFamily="34" charset="0"/>
            </a:rPr>
            <a:t>ến lược t</a:t>
          </a:r>
          <a:r>
            <a:rPr lang="en-US" sz="2400" b="1" i="0" kern="1200" dirty="0" err="1">
              <a:solidFill>
                <a:srgbClr val="FF0000"/>
              </a:solidFill>
              <a:latin typeface="Arial" panose="020B0604020202020204" pitchFamily="34" charset="0"/>
              <a:cs typeface="Arial" panose="020B0604020202020204" pitchFamily="34" charset="0"/>
            </a:rPr>
            <a:t>ìm</a:t>
          </a:r>
          <a:r>
            <a:rPr lang="en-US" sz="2400" b="1" i="0" kern="1200" dirty="0">
              <a:solidFill>
                <a:srgbClr val="FF0000"/>
              </a:solidFill>
              <a:latin typeface="Arial" panose="020B0604020202020204" pitchFamily="34" charset="0"/>
              <a:cs typeface="Arial" panose="020B0604020202020204" pitchFamily="34" charset="0"/>
            </a:rPr>
            <a:t> </a:t>
          </a:r>
          <a:r>
            <a:rPr lang="en-US" sz="2400" b="1" i="0" kern="1200" dirty="0" err="1">
              <a:solidFill>
                <a:srgbClr val="FF0000"/>
              </a:solidFill>
              <a:latin typeface="Arial" panose="020B0604020202020204" pitchFamily="34" charset="0"/>
              <a:cs typeface="Arial" panose="020B0604020202020204" pitchFamily="34" charset="0"/>
            </a:rPr>
            <a:t>ki</a:t>
          </a:r>
          <a:r>
            <a:rPr lang="vi-VN" sz="2400" b="1" i="0" kern="1200" dirty="0">
              <a:solidFill>
                <a:srgbClr val="FF0000"/>
              </a:solidFill>
              <a:latin typeface="Arial" panose="020B0604020202020204" pitchFamily="34" charset="0"/>
              <a:cs typeface="Arial" panose="020B0604020202020204" pitchFamily="34" charset="0"/>
            </a:rPr>
            <a:t>ếm nguồn kinh ph</a:t>
          </a:r>
          <a:r>
            <a:rPr lang="en-US" sz="2400" b="1" i="0" kern="1200" dirty="0">
              <a:solidFill>
                <a:srgbClr val="FF0000"/>
              </a:solidFill>
              <a:latin typeface="Arial" panose="020B0604020202020204" pitchFamily="34" charset="0"/>
              <a:cs typeface="Arial" panose="020B0604020202020204" pitchFamily="34" charset="0"/>
            </a:rPr>
            <a:t>í</a:t>
          </a:r>
          <a:r>
            <a:rPr lang="en-US" sz="2400" b="1"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ph</a:t>
          </a:r>
          <a:r>
            <a:rPr lang="vi-VN" sz="2400" b="0" i="0" kern="1200" dirty="0">
              <a:solidFill>
                <a:schemeClr val="tx1"/>
              </a:solidFill>
              <a:latin typeface="Arial" panose="020B0604020202020204" pitchFamily="34" charset="0"/>
              <a:cs typeface="Arial" panose="020B0604020202020204" pitchFamily="34" charset="0"/>
            </a:rPr>
            <a:t>ục vụ </a:t>
          </a:r>
          <a:r>
            <a:rPr lang="en-US" sz="2400" b="0" i="0" kern="1200" dirty="0">
              <a:solidFill>
                <a:schemeClr val="tx1"/>
              </a:solidFill>
              <a:latin typeface="Arial" panose="020B0604020202020204" pitchFamily="34" charset="0"/>
              <a:cs typeface="Arial" panose="020B0604020202020204" pitchFamily="34" charset="0"/>
            </a:rPr>
            <a:t>NC</a:t>
          </a:r>
          <a:r>
            <a:rPr lang="vi-VN" sz="2400" b="0" i="0" kern="1200" dirty="0">
              <a:solidFill>
                <a:schemeClr val="tx1"/>
              </a:solidFill>
              <a:latin typeface="Arial" panose="020B0604020202020204" pitchFamily="34" charset="0"/>
              <a:cs typeface="Arial" panose="020B0604020202020204" pitchFamily="34" charset="0"/>
            </a:rPr>
            <a:t>, th</a:t>
          </a:r>
          <a:r>
            <a:rPr lang="en-US" sz="2400" b="0" i="0" kern="1200" dirty="0" err="1">
              <a:solidFill>
                <a:schemeClr val="tx1"/>
              </a:solidFill>
              <a:latin typeface="Arial" panose="020B0604020202020204" pitchFamily="34" charset="0"/>
              <a:cs typeface="Arial" panose="020B0604020202020204" pitchFamily="34" charset="0"/>
            </a:rPr>
            <a:t>úc</a:t>
          </a:r>
          <a:r>
            <a:rPr lang="en-US" sz="2400" b="0" i="0" kern="1200" dirty="0">
              <a:solidFill>
                <a:schemeClr val="tx1"/>
              </a:solidFill>
              <a:latin typeface="Arial" panose="020B0604020202020204" pitchFamily="34" charset="0"/>
              <a:cs typeface="Arial" panose="020B0604020202020204" pitchFamily="34" charset="0"/>
            </a:rPr>
            <a:t> đ</a:t>
          </a:r>
          <a:r>
            <a:rPr lang="vi-VN" sz="2400" b="0" i="0" kern="1200" dirty="0">
              <a:solidFill>
                <a:schemeClr val="tx1"/>
              </a:solidFill>
              <a:latin typeface="Arial" panose="020B0604020202020204" pitchFamily="34" charset="0"/>
              <a:cs typeface="Arial" panose="020B0604020202020204" pitchFamily="34" charset="0"/>
            </a:rPr>
            <a:t>ẩy </a:t>
          </a:r>
          <a:r>
            <a:rPr lang="en-US" sz="2400" b="0" i="0" kern="1200" dirty="0">
              <a:solidFill>
                <a:schemeClr val="tx1"/>
              </a:solidFill>
              <a:latin typeface="Arial" panose="020B0604020202020204" pitchFamily="34" charset="0"/>
              <a:cs typeface="Arial" panose="020B0604020202020204" pitchFamily="34" charset="0"/>
            </a:rPr>
            <a:t>NC</a:t>
          </a:r>
          <a:r>
            <a:rPr lang="vi-VN" sz="2400" b="0" i="0" kern="1200" dirty="0">
              <a:solidFill>
                <a:schemeClr val="tx1"/>
              </a:solidFill>
              <a:latin typeface="Arial" panose="020B0604020202020204" pitchFamily="34" charset="0"/>
              <a:cs typeface="Arial" panose="020B0604020202020204" pitchFamily="34" charset="0"/>
            </a:rPr>
            <a:t>, ph</a:t>
          </a:r>
          <a:r>
            <a:rPr lang="en-US" sz="2400" b="0" i="0" kern="1200" dirty="0" err="1">
              <a:solidFill>
                <a:schemeClr val="tx1"/>
              </a:solidFill>
              <a:latin typeface="Arial" panose="020B0604020202020204" pitchFamily="34" charset="0"/>
              <a:cs typeface="Arial" panose="020B0604020202020204" pitchFamily="34" charset="0"/>
            </a:rPr>
            <a:t>át</a:t>
          </a:r>
          <a:r>
            <a:rPr lang="en-US" sz="2400" b="0"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ki</a:t>
          </a:r>
          <a:r>
            <a:rPr lang="vi-VN" sz="2400" b="0" i="0" kern="1200" dirty="0">
              <a:solidFill>
                <a:schemeClr val="tx1"/>
              </a:solidFill>
              <a:latin typeface="Arial" panose="020B0604020202020204" pitchFamily="34" charset="0"/>
              <a:cs typeface="Arial" panose="020B0604020202020204" pitchFamily="34" charset="0"/>
            </a:rPr>
            <a:t>ến khoa học, hợp t</a:t>
          </a:r>
          <a:r>
            <a:rPr lang="en-US" sz="2400" b="0" i="0" kern="1200" dirty="0" err="1">
              <a:solidFill>
                <a:schemeClr val="tx1"/>
              </a:solidFill>
              <a:latin typeface="Arial" panose="020B0604020202020204" pitchFamily="34" charset="0"/>
              <a:cs typeface="Arial" panose="020B0604020202020204" pitchFamily="34" charset="0"/>
            </a:rPr>
            <a:t>ác</a:t>
          </a:r>
          <a:r>
            <a:rPr lang="en-US" sz="2400" b="0"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và</a:t>
          </a:r>
          <a:r>
            <a:rPr lang="en-US" sz="2400" b="0" i="0" kern="1200" dirty="0">
              <a:solidFill>
                <a:schemeClr val="tx1"/>
              </a:solidFill>
              <a:latin typeface="Arial" panose="020B0604020202020204" pitchFamily="34" charset="0"/>
              <a:cs typeface="Arial" panose="020B0604020202020204" pitchFamily="34" charset="0"/>
            </a:rPr>
            <a:t> NC</a:t>
          </a:r>
          <a:r>
            <a:rPr lang="vi-VN" sz="2400" b="0" i="0" kern="1200" dirty="0">
              <a:solidFill>
                <a:schemeClr val="tx1"/>
              </a:solidFill>
              <a:latin typeface="Arial" panose="020B0604020202020204" pitchFamily="34" charset="0"/>
              <a:cs typeface="Arial" panose="020B0604020202020204" pitchFamily="34" charset="0"/>
            </a:rPr>
            <a:t> đỉnh ca</a:t>
          </a:r>
          <a:r>
            <a:rPr lang="vi-VN" sz="2400" b="1" i="0" kern="1200" dirty="0">
              <a:solidFill>
                <a:schemeClr val="tx1"/>
              </a:solidFill>
              <a:latin typeface="Arial" panose="020B0604020202020204" pitchFamily="34" charset="0"/>
              <a:cs typeface="Arial" panose="020B0604020202020204" pitchFamily="34" charset="0"/>
            </a:rPr>
            <a:t>o </a:t>
          </a:r>
          <a:r>
            <a:rPr lang="vi-VN" sz="2400" b="1" i="0" kern="1200" dirty="0">
              <a:solidFill>
                <a:srgbClr val="FF0000"/>
              </a:solidFill>
              <a:latin typeface="Arial" panose="020B0604020202020204" pitchFamily="34" charset="0"/>
              <a:cs typeface="Arial" panose="020B0604020202020204" pitchFamily="34" charset="0"/>
            </a:rPr>
            <a:t>được triển kha</a:t>
          </a:r>
          <a:r>
            <a:rPr lang="vi-VN" sz="2400" b="1" i="0" kern="1200" dirty="0">
              <a:solidFill>
                <a:schemeClr val="tx1"/>
              </a:solidFill>
              <a:latin typeface="Arial" panose="020B0604020202020204" pitchFamily="34" charset="0"/>
              <a:cs typeface="Arial" panose="020B0604020202020204" pitchFamily="34" charset="0"/>
            </a:rPr>
            <a:t>i </a:t>
          </a:r>
          <a:r>
            <a:rPr lang="vi-VN" sz="2400" b="0" i="0" kern="1200" dirty="0">
              <a:solidFill>
                <a:schemeClr val="tx1"/>
              </a:solidFill>
              <a:latin typeface="Arial" panose="020B0604020202020204" pitchFamily="34" charset="0"/>
              <a:cs typeface="Arial" panose="020B0604020202020204" pitchFamily="34" charset="0"/>
            </a:rPr>
            <a:t>để đạt được tầm nh</a:t>
          </a:r>
          <a:r>
            <a:rPr lang="en-US" sz="2400" b="0" i="0" kern="1200" dirty="0" err="1">
              <a:solidFill>
                <a:schemeClr val="tx1"/>
              </a:solidFill>
              <a:latin typeface="Arial" panose="020B0604020202020204" pitchFamily="34" charset="0"/>
              <a:cs typeface="Arial" panose="020B0604020202020204" pitchFamily="34" charset="0"/>
            </a:rPr>
            <a:t>ìn</a:t>
          </a:r>
          <a:r>
            <a:rPr lang="en-US" sz="2400" b="0" i="0" kern="1200" dirty="0">
              <a:solidFill>
                <a:schemeClr val="tx1"/>
              </a:solidFill>
              <a:latin typeface="Arial" panose="020B0604020202020204" pitchFamily="34" charset="0"/>
              <a:cs typeface="Arial" panose="020B0604020202020204" pitchFamily="34" charset="0"/>
            </a:rPr>
            <a:t> </a:t>
          </a:r>
          <a:r>
            <a:rPr lang="en-US" sz="2400" b="0" i="0" kern="1200" dirty="0" err="1">
              <a:solidFill>
                <a:schemeClr val="tx1"/>
              </a:solidFill>
              <a:latin typeface="Arial" panose="020B0604020202020204" pitchFamily="34" charset="0"/>
              <a:cs typeface="Arial" panose="020B0604020202020204" pitchFamily="34" charset="0"/>
            </a:rPr>
            <a:t>và</a:t>
          </a:r>
          <a:r>
            <a:rPr lang="en-US" sz="2400" b="0" i="0" kern="1200" dirty="0">
              <a:solidFill>
                <a:schemeClr val="tx1"/>
              </a:solidFill>
              <a:latin typeface="Arial" panose="020B0604020202020204" pitchFamily="34" charset="0"/>
              <a:cs typeface="Arial" panose="020B0604020202020204" pitchFamily="34" charset="0"/>
            </a:rPr>
            <a:t> s</a:t>
          </a:r>
          <a:r>
            <a:rPr lang="vi-VN" sz="2400" b="0" i="0" kern="1200" dirty="0">
              <a:solidFill>
                <a:schemeClr val="tx1"/>
              </a:solidFill>
              <a:latin typeface="Arial" panose="020B0604020202020204" pitchFamily="34" charset="0"/>
              <a:cs typeface="Arial" panose="020B0604020202020204" pitchFamily="34" charset="0"/>
            </a:rPr>
            <a:t>ứ mạng của </a:t>
          </a:r>
          <a:r>
            <a:rPr lang="en-US" sz="2400" b="0" i="0" kern="1200" dirty="0">
              <a:solidFill>
                <a:schemeClr val="tx1"/>
              </a:solidFill>
              <a:latin typeface="Arial" panose="020B0604020202020204" pitchFamily="34" charset="0"/>
              <a:cs typeface="Arial" panose="020B0604020202020204" pitchFamily="34" charset="0"/>
            </a:rPr>
            <a:t>CSGD</a:t>
          </a:r>
        </a:p>
      </dsp:txBody>
      <dsp:txXfrm>
        <a:off x="8049139" y="1941179"/>
        <a:ext cx="2744147" cy="3340315"/>
      </dsp:txXfrm>
    </dsp:sp>
    <dsp:sp modelId="{D5A9ED3A-41B6-4C11-88D7-A98EB97E855C}">
      <dsp:nvSpPr>
        <dsp:cNvPr id="0" name=""/>
        <dsp:cNvSpPr/>
      </dsp:nvSpPr>
      <dsp:spPr>
        <a:xfrm>
          <a:off x="2053799" y="4468817"/>
          <a:ext cx="5636558" cy="2389182"/>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algn="ctr" defTabSz="889000" rtl="0" eaLnBrk="1" latinLnBrk="0" hangingPunct="1">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18</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en-US" sz="2400" b="1" kern="1200" dirty="0" err="1">
              <a:solidFill>
                <a:srgbClr val="FF0000"/>
              </a:solidFill>
              <a:latin typeface="Arial" panose="020B0604020202020204" pitchFamily="34" charset="0"/>
              <a:ea typeface="+mn-ea"/>
              <a:cs typeface="Arial" panose="020B0604020202020204" pitchFamily="34" charset="0"/>
            </a:rPr>
            <a:t>Các</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ch</a:t>
          </a:r>
          <a:r>
            <a:rPr lang="vi-VN" sz="2400" b="1" kern="1200" dirty="0">
              <a:solidFill>
                <a:srgbClr val="FF0000"/>
              </a:solidFill>
              <a:latin typeface="Arial" panose="020B0604020202020204" pitchFamily="34" charset="0"/>
              <a:ea typeface="+mn-ea"/>
              <a:cs typeface="Arial" panose="020B0604020202020204" pitchFamily="34" charset="0"/>
            </a:rPr>
            <a:t>ỉ số thực hiện ch</a:t>
          </a:r>
          <a:r>
            <a:rPr lang="en-US" sz="2400" b="1" kern="1200" dirty="0" err="1">
              <a:solidFill>
                <a:srgbClr val="FF0000"/>
              </a:solidFill>
              <a:latin typeface="Arial" panose="020B0604020202020204" pitchFamily="34" charset="0"/>
              <a:ea typeface="+mn-ea"/>
              <a:cs typeface="Arial" panose="020B0604020202020204" pitchFamily="34" charset="0"/>
            </a:rPr>
            <a:t>ính</a:t>
          </a:r>
          <a:r>
            <a:rPr lang="en-US" sz="2400" b="1" kern="1200" dirty="0">
              <a:solidFill>
                <a:srgbClr val="FF0000"/>
              </a:solidFill>
              <a:latin typeface="Arial" panose="020B0604020202020204" pitchFamily="34" charset="0"/>
              <a:ea typeface="+mn-ea"/>
              <a:cs typeface="Arial" panose="020B0604020202020204" pitchFamily="34" charset="0"/>
            </a:rPr>
            <a:t> </a:t>
          </a:r>
          <a:r>
            <a:rPr lang="en-US" sz="2400" b="1" kern="1200" dirty="0" err="1">
              <a:solidFill>
                <a:srgbClr val="FF0000"/>
              </a:solidFill>
              <a:latin typeface="Arial" panose="020B0604020202020204" pitchFamily="34" charset="0"/>
              <a:ea typeface="+mn-ea"/>
              <a:cs typeface="Arial" panose="020B0604020202020204" pitchFamily="34" charset="0"/>
            </a:rPr>
            <a:t>đư</a:t>
          </a:r>
          <a:r>
            <a:rPr lang="vi-VN" sz="2400" b="1" kern="1200" dirty="0">
              <a:solidFill>
                <a:srgbClr val="FF0000"/>
              </a:solidFill>
              <a:latin typeface="Arial" panose="020B0604020202020204" pitchFamily="34" charset="0"/>
              <a:ea typeface="+mn-ea"/>
              <a:cs typeface="Arial" panose="020B0604020202020204" pitchFamily="34" charset="0"/>
            </a:rPr>
            <a:t>ợc sử dụng </a:t>
          </a:r>
          <a:r>
            <a:rPr lang="vi-VN" sz="2400" b="0" kern="1200" dirty="0">
              <a:solidFill>
                <a:schemeClr val="tx1"/>
              </a:solidFill>
              <a:latin typeface="Arial" panose="020B0604020202020204" pitchFamily="34" charset="0"/>
              <a:ea typeface="+mn-ea"/>
              <a:cs typeface="Arial" panose="020B0604020202020204" pitchFamily="34" charset="0"/>
            </a:rPr>
            <a:t>để đ</a:t>
          </a:r>
          <a:r>
            <a:rPr lang="en-US" sz="2400" b="0" kern="1200" dirty="0" err="1">
              <a:solidFill>
                <a:schemeClr val="tx1"/>
              </a:solidFill>
              <a:latin typeface="Arial" panose="020B0604020202020204" pitchFamily="34" charset="0"/>
              <a:ea typeface="+mn-ea"/>
              <a:cs typeface="Arial" panose="020B0604020202020204" pitchFamily="34" charset="0"/>
            </a:rPr>
            <a:t>ánh</a:t>
          </a:r>
          <a:r>
            <a:rPr lang="en-US" sz="2400" b="0" kern="1200" dirty="0">
              <a:solidFill>
                <a:schemeClr val="tx1"/>
              </a:solidFill>
              <a:latin typeface="Arial" panose="020B0604020202020204" pitchFamily="34" charset="0"/>
              <a:ea typeface="+mn-ea"/>
              <a:cs typeface="Arial" panose="020B0604020202020204" pitchFamily="34" charset="0"/>
            </a:rPr>
            <a:t> </a:t>
          </a:r>
          <a:r>
            <a:rPr lang="en-US" sz="2400" b="0" kern="1200" dirty="0" err="1">
              <a:solidFill>
                <a:schemeClr val="tx1"/>
              </a:solidFill>
              <a:latin typeface="Arial" panose="020B0604020202020204" pitchFamily="34" charset="0"/>
              <a:ea typeface="+mn-ea"/>
              <a:cs typeface="Arial" panose="020B0604020202020204" pitchFamily="34" charset="0"/>
            </a:rPr>
            <a:t>giá</a:t>
          </a:r>
          <a:r>
            <a:rPr lang="en-US" sz="2400" b="0" kern="1200" dirty="0">
              <a:solidFill>
                <a:schemeClr val="tx1"/>
              </a:solidFill>
              <a:latin typeface="Arial" panose="020B0604020202020204" pitchFamily="34" charset="0"/>
              <a:ea typeface="+mn-ea"/>
              <a:cs typeface="Arial" panose="020B0604020202020204" pitchFamily="34" charset="0"/>
            </a:rPr>
            <a:t> s</a:t>
          </a:r>
          <a:r>
            <a:rPr lang="vi-VN" sz="2400" b="0" kern="1200" dirty="0">
              <a:solidFill>
                <a:schemeClr val="tx1"/>
              </a:solidFill>
              <a:latin typeface="Arial" panose="020B0604020202020204" pitchFamily="34" charset="0"/>
              <a:ea typeface="+mn-ea"/>
              <a:cs typeface="Arial" panose="020B0604020202020204" pitchFamily="34" charset="0"/>
            </a:rPr>
            <a:t>ố lượng v</a:t>
          </a:r>
          <a:r>
            <a:rPr lang="en-US" sz="2400" b="0" kern="1200" dirty="0">
              <a:solidFill>
                <a:schemeClr val="tx1"/>
              </a:solidFill>
              <a:latin typeface="Arial" panose="020B0604020202020204" pitchFamily="34" charset="0"/>
              <a:ea typeface="+mn-ea"/>
              <a:cs typeface="Arial" panose="020B0604020202020204" pitchFamily="34" charset="0"/>
            </a:rPr>
            <a:t>à </a:t>
          </a:r>
          <a:r>
            <a:rPr lang="en-US" sz="2400" b="0" kern="1200" dirty="0" err="1">
              <a:solidFill>
                <a:schemeClr val="tx1"/>
              </a:solidFill>
              <a:latin typeface="Arial" panose="020B0604020202020204" pitchFamily="34" charset="0"/>
              <a:ea typeface="+mn-ea"/>
              <a:cs typeface="Arial" panose="020B0604020202020204" pitchFamily="34" charset="0"/>
            </a:rPr>
            <a:t>ch</a:t>
          </a:r>
          <a:r>
            <a:rPr lang="vi-VN" sz="2400" b="0" kern="1200" dirty="0">
              <a:solidFill>
                <a:schemeClr val="tx1"/>
              </a:solidFill>
              <a:latin typeface="Arial" panose="020B0604020202020204" pitchFamily="34" charset="0"/>
              <a:ea typeface="+mn-ea"/>
              <a:cs typeface="Arial" panose="020B0604020202020204" pitchFamily="34" charset="0"/>
            </a:rPr>
            <a:t>ất lượng </a:t>
          </a:r>
          <a:r>
            <a:rPr lang="en-US" sz="2400" b="0" kern="1200" dirty="0">
              <a:solidFill>
                <a:schemeClr val="tx1"/>
              </a:solidFill>
              <a:latin typeface="Arial" panose="020B0604020202020204" pitchFamily="34" charset="0"/>
              <a:ea typeface="+mn-ea"/>
              <a:cs typeface="Arial" panose="020B0604020202020204" pitchFamily="34" charset="0"/>
            </a:rPr>
            <a:t>NC</a:t>
          </a:r>
        </a:p>
      </dsp:txBody>
      <dsp:txXfrm>
        <a:off x="2879254" y="4818705"/>
        <a:ext cx="3985648" cy="1689406"/>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18</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92500" lnSpcReduction="1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838200" y="127415"/>
            <a:ext cx="10515600"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18</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2147941664"/>
              </p:ext>
            </p:extLst>
          </p:nvPr>
        </p:nvGraphicFramePr>
        <p:xfrm>
          <a:off x="97435" y="879057"/>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2578424" y="5626059"/>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2565622472"/>
              </p:ext>
            </p:extLst>
          </p:nvPr>
        </p:nvGraphicFramePr>
        <p:xfrm>
          <a:off x="635360" y="0"/>
          <a:ext cx="1155664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a:extLst>
              <a:ext uri="{FF2B5EF4-FFF2-40B4-BE49-F238E27FC236}">
                <a16:creationId xmlns:a16="http://schemas.microsoft.com/office/drawing/2014/main" xmlns="" id="{4A4B8C6F-C37C-2A43-0238-AC2286E36B63}"/>
              </a:ext>
            </a:extLst>
          </p:cNvPr>
          <p:cNvSpPr/>
          <p:nvPr/>
        </p:nvSpPr>
        <p:spPr>
          <a:xfrm>
            <a:off x="154547" y="1639756"/>
            <a:ext cx="3412901" cy="4348919"/>
          </a:xfrm>
          <a:prstGeom prst="ellipse">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defTabSz="889000">
              <a:lnSpc>
                <a:spcPct val="90000"/>
              </a:lnSpc>
              <a:spcBef>
                <a:spcPct val="0"/>
              </a:spcBef>
              <a:spcAft>
                <a:spcPct val="35000"/>
              </a:spcAft>
            </a:pPr>
            <a:r>
              <a:rPr lang="en-US" sz="2400" b="1" dirty="0">
                <a:solidFill>
                  <a:srgbClr val="CC0099"/>
                </a:solidFill>
                <a:latin typeface="Arial" panose="020B0604020202020204" pitchFamily="34" charset="0"/>
                <a:cs typeface="Arial" panose="020B0604020202020204" pitchFamily="34" charset="0"/>
              </a:rPr>
              <a:t>18.4. </a:t>
            </a:r>
            <a:r>
              <a:rPr lang="en-US" sz="2400" b="1" dirty="0" err="1">
                <a:solidFill>
                  <a:srgbClr val="0000FF"/>
                </a:solidFill>
                <a:latin typeface="Arial" panose="020B0604020202020204" pitchFamily="34" charset="0"/>
                <a:cs typeface="Arial" panose="020B0604020202020204" pitchFamily="34" charset="0"/>
              </a:rPr>
              <a:t>Công</a:t>
            </a:r>
            <a:r>
              <a:rPr lang="en-US" sz="2400" b="1" dirty="0">
                <a:solidFill>
                  <a:srgbClr val="0000FF"/>
                </a:solidFill>
                <a:latin typeface="Arial" panose="020B0604020202020204" pitchFamily="34" charset="0"/>
                <a:cs typeface="Arial" panose="020B0604020202020204" pitchFamily="34" charset="0"/>
              </a:rPr>
              <a:t> </a:t>
            </a:r>
            <a:r>
              <a:rPr lang="en-US" sz="2400" b="1" dirty="0" err="1">
                <a:solidFill>
                  <a:srgbClr val="0000FF"/>
                </a:solidFill>
                <a:latin typeface="Arial" panose="020B0604020202020204" pitchFamily="34" charset="0"/>
                <a:cs typeface="Arial" panose="020B0604020202020204" pitchFamily="34" charset="0"/>
              </a:rPr>
              <a:t>tác</a:t>
            </a:r>
            <a:r>
              <a:rPr lang="en-US" sz="2400" b="1" dirty="0">
                <a:solidFill>
                  <a:srgbClr val="0000FF"/>
                </a:solidFill>
                <a:latin typeface="Arial" panose="020B0604020202020204" pitchFamily="34" charset="0"/>
                <a:cs typeface="Arial" panose="020B0604020202020204" pitchFamily="34" charset="0"/>
              </a:rPr>
              <a:t> </a:t>
            </a:r>
            <a:r>
              <a:rPr lang="en-US" sz="2400" b="1" dirty="0" err="1">
                <a:solidFill>
                  <a:srgbClr val="0000FF"/>
                </a:solidFill>
                <a:latin typeface="Arial" panose="020B0604020202020204" pitchFamily="34" charset="0"/>
                <a:cs typeface="Arial" panose="020B0604020202020204" pitchFamily="34" charset="0"/>
              </a:rPr>
              <a:t>qu</a:t>
            </a:r>
            <a:r>
              <a:rPr lang="vi-VN" sz="2400" b="1" dirty="0">
                <a:solidFill>
                  <a:srgbClr val="0000FF"/>
                </a:solidFill>
                <a:latin typeface="Arial" panose="020B0604020202020204" pitchFamily="34" charset="0"/>
                <a:cs typeface="Arial" panose="020B0604020202020204" pitchFamily="34" charset="0"/>
              </a:rPr>
              <a:t>ản l</a:t>
            </a:r>
            <a:r>
              <a:rPr lang="en-US" sz="2400" b="1" dirty="0">
                <a:solidFill>
                  <a:srgbClr val="0000FF"/>
                </a:solidFill>
                <a:latin typeface="Arial" panose="020B0604020202020204" pitchFamily="34" charset="0"/>
                <a:cs typeface="Arial" panose="020B0604020202020204" pitchFamily="34" charset="0"/>
              </a:rPr>
              <a:t>ý</a:t>
            </a:r>
            <a:r>
              <a:rPr lang="en-US" sz="2400" dirty="0">
                <a:solidFill>
                  <a:schemeClr val="tx1"/>
                </a:solidFill>
                <a:latin typeface="Arial" panose="020B0604020202020204" pitchFamily="34" charset="0"/>
                <a:cs typeface="Arial" panose="020B0604020202020204" pitchFamily="34" charset="0"/>
              </a:rPr>
              <a:t> NC</a:t>
            </a:r>
            <a:r>
              <a:rPr lang="vi-VN" sz="2400" dirty="0">
                <a:solidFill>
                  <a:schemeClr val="tx1"/>
                </a:solidFill>
                <a:latin typeface="Arial" panose="020B0604020202020204" pitchFamily="34" charset="0"/>
                <a:cs typeface="Arial" panose="020B0604020202020204" pitchFamily="34" charset="0"/>
              </a:rPr>
              <a:t> được </a:t>
            </a:r>
            <a:r>
              <a:rPr lang="vi-VN" sz="2400" b="1" dirty="0">
                <a:solidFill>
                  <a:srgbClr val="0000FF"/>
                </a:solidFill>
                <a:latin typeface="Arial" panose="020B0604020202020204" pitchFamily="34" charset="0"/>
                <a:cs typeface="Arial" panose="020B0604020202020204" pitchFamily="34" charset="0"/>
              </a:rPr>
              <a:t>cải tiến </a:t>
            </a:r>
            <a:r>
              <a:rPr lang="vi-VN" sz="2400" dirty="0">
                <a:solidFill>
                  <a:schemeClr val="tx1"/>
                </a:solidFill>
                <a:latin typeface="Arial" panose="020B0604020202020204" pitchFamily="34" charset="0"/>
                <a:cs typeface="Arial" panose="020B0604020202020204" pitchFamily="34" charset="0"/>
              </a:rPr>
              <a:t>để n</a:t>
            </a:r>
            <a:r>
              <a:rPr lang="en-US" sz="2400" dirty="0" err="1">
                <a:solidFill>
                  <a:schemeClr val="tx1"/>
                </a:solidFill>
                <a:latin typeface="Arial" panose="020B0604020202020204" pitchFamily="34" charset="0"/>
                <a:cs typeface="Arial" panose="020B0604020202020204" pitchFamily="34" charset="0"/>
              </a:rPr>
              <a:t>âng</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cao</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ch</a:t>
            </a:r>
            <a:r>
              <a:rPr lang="vi-VN" sz="2400" dirty="0">
                <a:solidFill>
                  <a:schemeClr val="tx1"/>
                </a:solidFill>
                <a:latin typeface="Arial" panose="020B0604020202020204" pitchFamily="34" charset="0"/>
                <a:cs typeface="Arial" panose="020B0604020202020204" pitchFamily="34" charset="0"/>
              </a:rPr>
              <a:t>ất lượng </a:t>
            </a:r>
            <a:r>
              <a:rPr lang="en-US" sz="2400" dirty="0">
                <a:solidFill>
                  <a:schemeClr val="tx1"/>
                </a:solidFill>
                <a:latin typeface="Arial" panose="020B0604020202020204" pitchFamily="34" charset="0"/>
                <a:cs typeface="Arial" panose="020B0604020202020204" pitchFamily="34" charset="0"/>
              </a:rPr>
              <a:t>NC  </a:t>
            </a:r>
            <a:r>
              <a:rPr lang="vi-VN" sz="2400" dirty="0">
                <a:solidFill>
                  <a:schemeClr val="tx1"/>
                </a:solidFill>
                <a:latin typeface="Arial" panose="020B0604020202020204" pitchFamily="34" charset="0"/>
                <a:cs typeface="Arial" panose="020B0604020202020204" pitchFamily="34" charset="0"/>
              </a:rPr>
              <a:t>v</a:t>
            </a:r>
            <a:r>
              <a:rPr lang="en-US" sz="2400" dirty="0">
                <a:solidFill>
                  <a:schemeClr val="tx1"/>
                </a:solidFill>
                <a:latin typeface="Arial" panose="020B0604020202020204" pitchFamily="34" charset="0"/>
                <a:cs typeface="Arial" panose="020B0604020202020204" pitchFamily="34" charset="0"/>
              </a:rPr>
              <a:t>à </a:t>
            </a:r>
            <a:r>
              <a:rPr lang="en-US" sz="2400" dirty="0" err="1">
                <a:solidFill>
                  <a:schemeClr val="tx1"/>
                </a:solidFill>
                <a:latin typeface="Arial" panose="020B0604020202020204" pitchFamily="34" charset="0"/>
                <a:cs typeface="Arial" panose="020B0604020202020204" pitchFamily="34" charset="0"/>
              </a:rPr>
              <a:t>phát</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ki</a:t>
            </a:r>
            <a:r>
              <a:rPr lang="vi-VN" sz="2400" dirty="0">
                <a:solidFill>
                  <a:schemeClr val="tx1"/>
                </a:solidFill>
                <a:latin typeface="Arial" panose="020B0604020202020204" pitchFamily="34" charset="0"/>
                <a:cs typeface="Arial" panose="020B0604020202020204" pitchFamily="34" charset="0"/>
              </a:rPr>
              <a:t>ến khoa học</a:t>
            </a:r>
            <a:endParaRPr lang="en-US" sz="2400" dirty="0">
              <a:solidFill>
                <a:schemeClr val="tx1"/>
              </a:solidFill>
              <a:latin typeface="Arial" panose="020B0604020202020204" pitchFamily="34" charset="0"/>
              <a:cs typeface="Arial" panose="020B0604020202020204" pitchFamily="34" charset="0"/>
            </a:endParaRPr>
          </a:p>
          <a:p>
            <a:pPr algn="ct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473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386366" y="90152"/>
            <a:ext cx="11183593" cy="953037"/>
          </a:xfrm>
          <a:solidFill>
            <a:schemeClr val="accent6">
              <a:lumMod val="20000"/>
              <a:lumOff val="80000"/>
            </a:schemeClr>
          </a:solidFill>
        </p:spPr>
        <p:txBody>
          <a:bodyPr>
            <a:normAutofit fontScale="90000"/>
          </a:bodyPr>
          <a:lstStyle/>
          <a:p>
            <a:pPr algn="ctr" defTabSz="889000">
              <a:spcAft>
                <a:spcPct val="35000"/>
              </a:spcAft>
            </a:pP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400" b="1" dirty="0">
                <a:solidFill>
                  <a:srgbClr val="0000FF"/>
                </a:solidFill>
                <a:latin typeface="Arial" panose="020B0604020202020204" pitchFamily="34" charset="0"/>
                <a:cs typeface="Arial" panose="020B0604020202020204" pitchFamily="34" charset="0"/>
              </a:rPr>
              <a:t>TC 18.1:</a:t>
            </a:r>
            <a:r>
              <a:rPr lang="en-US" sz="2400" dirty="0">
                <a:latin typeface="Arial" panose="020B0604020202020204" pitchFamily="34" charset="0"/>
                <a:cs typeface="Arial" panose="020B0604020202020204" pitchFamily="34" charset="0"/>
              </a:rPr>
              <a:t> </a:t>
            </a:r>
            <a:r>
              <a:rPr lang="en-US" sz="2400" b="1" dirty="0" err="1">
                <a:solidFill>
                  <a:srgbClr val="0000FF"/>
                </a:solidFill>
                <a:latin typeface="Arial" panose="020B0604020202020204" pitchFamily="34" charset="0"/>
                <a:cs typeface="Arial" panose="020B0604020202020204" pitchFamily="34" charset="0"/>
              </a:rPr>
              <a:t>Thi</a:t>
            </a:r>
            <a:r>
              <a:rPr lang="vi-VN" sz="2400" b="1" dirty="0">
                <a:solidFill>
                  <a:srgbClr val="0000FF"/>
                </a:solidFill>
                <a:latin typeface="Arial" pitchFamily="34" charset="0"/>
                <a:cs typeface="Arial" pitchFamily="34" charset="0"/>
              </a:rPr>
              <a:t>ết lập được hệ thống chỉ đạo, điều h</a:t>
            </a:r>
            <a:r>
              <a:rPr lang="en-US" sz="2400" b="1" dirty="0" err="1">
                <a:solidFill>
                  <a:srgbClr val="0000FF"/>
                </a:solidFill>
                <a:latin typeface="Arial" pitchFamily="34" charset="0"/>
                <a:cs typeface="Arial" pitchFamily="34" charset="0"/>
              </a:rPr>
              <a:t>ành</a:t>
            </a:r>
            <a:r>
              <a:rPr lang="en-US" sz="2400" b="1" dirty="0">
                <a:solidFill>
                  <a:srgbClr val="0000FF"/>
                </a:solidFill>
                <a:latin typeface="Arial" pitchFamily="34" charset="0"/>
                <a:cs typeface="Arial" pitchFamily="34" charset="0"/>
              </a:rPr>
              <a:t>, </a:t>
            </a:r>
            <a:r>
              <a:rPr lang="en-US" sz="2400" b="1" dirty="0" err="1">
                <a:solidFill>
                  <a:srgbClr val="0000FF"/>
                </a:solidFill>
                <a:latin typeface="Arial" pitchFamily="34" charset="0"/>
                <a:cs typeface="Arial" pitchFamily="34" charset="0"/>
              </a:rPr>
              <a:t>th</a:t>
            </a:r>
            <a:r>
              <a:rPr lang="vi-VN" sz="2400" b="1" dirty="0">
                <a:solidFill>
                  <a:srgbClr val="0000FF"/>
                </a:solidFill>
                <a:latin typeface="Arial" pitchFamily="34" charset="0"/>
                <a:cs typeface="Arial" pitchFamily="34" charset="0"/>
              </a:rPr>
              <a:t>ực hiện, gi</a:t>
            </a:r>
            <a:r>
              <a:rPr lang="en-US" sz="2400" b="1" dirty="0" err="1">
                <a:solidFill>
                  <a:srgbClr val="0000FF"/>
                </a:solidFill>
                <a:latin typeface="Arial" pitchFamily="34" charset="0"/>
                <a:cs typeface="Arial" pitchFamily="34" charset="0"/>
              </a:rPr>
              <a:t>ám</a:t>
            </a:r>
            <a:r>
              <a:rPr lang="en-US" sz="2400" b="1" dirty="0">
                <a:solidFill>
                  <a:srgbClr val="0000FF"/>
                </a:solidFill>
                <a:latin typeface="Arial" pitchFamily="34" charset="0"/>
                <a:cs typeface="Arial" pitchFamily="34" charset="0"/>
              </a:rPr>
              <a:t> </a:t>
            </a:r>
            <a:r>
              <a:rPr lang="en-US" sz="2400" b="1" dirty="0" err="1">
                <a:solidFill>
                  <a:srgbClr val="0000FF"/>
                </a:solidFill>
                <a:latin typeface="Arial" pitchFamily="34" charset="0"/>
                <a:cs typeface="Arial" pitchFamily="34" charset="0"/>
              </a:rPr>
              <a:t>sát</a:t>
            </a:r>
            <a:r>
              <a:rPr lang="en-US" sz="2400" b="1" dirty="0">
                <a:solidFill>
                  <a:srgbClr val="0000FF"/>
                </a:solidFill>
                <a:latin typeface="Arial" pitchFamily="34" charset="0"/>
                <a:cs typeface="Arial" pitchFamily="34" charset="0"/>
              </a:rPr>
              <a:t> </a:t>
            </a:r>
            <a:r>
              <a:rPr lang="en-US" sz="2400" dirty="0" err="1">
                <a:latin typeface="Arial" pitchFamily="34" charset="0"/>
                <a:cs typeface="Arial" pitchFamily="34" charset="0"/>
              </a:rPr>
              <a:t>và</a:t>
            </a:r>
            <a:r>
              <a:rPr lang="en-US" sz="2400" dirty="0">
                <a:latin typeface="Arial" pitchFamily="34" charset="0"/>
                <a:cs typeface="Arial" pitchFamily="34" charset="0"/>
              </a:rPr>
              <a:t> </a:t>
            </a:r>
            <a:r>
              <a:rPr lang="en-US" sz="2400" dirty="0" err="1">
                <a:latin typeface="Arial" pitchFamily="34" charset="0"/>
                <a:cs typeface="Arial" pitchFamily="34" charset="0"/>
              </a:rPr>
              <a:t>rà</a:t>
            </a:r>
            <a:r>
              <a:rPr lang="en-US" sz="2400" dirty="0">
                <a:latin typeface="Arial" pitchFamily="34" charset="0"/>
                <a:cs typeface="Arial" pitchFamily="34" charset="0"/>
              </a:rPr>
              <a:t> </a:t>
            </a:r>
            <a:r>
              <a:rPr lang="en-US" sz="2400" dirty="0" err="1">
                <a:latin typeface="Arial" pitchFamily="34" charset="0"/>
                <a:cs typeface="Arial" pitchFamily="34" charset="0"/>
              </a:rPr>
              <a:t>soát</a:t>
            </a:r>
            <a:r>
              <a:rPr lang="en-US" sz="2400" dirty="0">
                <a:latin typeface="Arial" pitchFamily="34" charset="0"/>
                <a:cs typeface="Arial" pitchFamily="34" charset="0"/>
              </a:rPr>
              <a:t> </a:t>
            </a:r>
            <a:r>
              <a:rPr lang="en-US" sz="2400" dirty="0" err="1">
                <a:latin typeface="Arial" pitchFamily="34" charset="0"/>
                <a:cs typeface="Arial" pitchFamily="34" charset="0"/>
              </a:rPr>
              <a:t>các</a:t>
            </a:r>
            <a:r>
              <a:rPr lang="en-US" sz="2400" dirty="0">
                <a:latin typeface="Arial" pitchFamily="34" charset="0"/>
                <a:cs typeface="Arial" pitchFamily="34" charset="0"/>
              </a:rPr>
              <a:t> ho</a:t>
            </a:r>
            <a:r>
              <a:rPr lang="vi-VN" sz="2400" dirty="0">
                <a:latin typeface="Arial" pitchFamily="34" charset="0"/>
                <a:cs typeface="Arial" pitchFamily="34" charset="0"/>
              </a:rPr>
              <a:t>ạt động </a:t>
            </a:r>
            <a:r>
              <a:rPr lang="en-US" sz="2400" dirty="0">
                <a:latin typeface="Arial" pitchFamily="34" charset="0"/>
                <a:cs typeface="Arial" pitchFamily="34" charset="0"/>
              </a:rPr>
              <a:t>NC</a:t>
            </a:r>
            <a:r>
              <a:rPr lang="vi-VN" sz="2400" dirty="0">
                <a:latin typeface="Arial" pitchFamily="34" charset="0"/>
                <a:cs typeface="Arial" pitchFamily="34" charset="0"/>
              </a:rPr>
              <a:t>, chất lượng c</a:t>
            </a:r>
            <a:r>
              <a:rPr lang="en-US" sz="2400" dirty="0" err="1">
                <a:latin typeface="Arial" pitchFamily="34" charset="0"/>
                <a:cs typeface="Arial" pitchFamily="34" charset="0"/>
              </a:rPr>
              <a:t>án</a:t>
            </a:r>
            <a:r>
              <a:rPr lang="en-US" sz="2400" dirty="0">
                <a:latin typeface="Arial" pitchFamily="34" charset="0"/>
                <a:cs typeface="Arial" pitchFamily="34" charset="0"/>
              </a:rPr>
              <a:t> b</a:t>
            </a:r>
            <a:r>
              <a:rPr lang="vi-VN" sz="2400" dirty="0">
                <a:latin typeface="Arial" pitchFamily="34" charset="0"/>
                <a:cs typeface="Arial" pitchFamily="34" charset="0"/>
              </a:rPr>
              <a:t>ộ </a:t>
            </a:r>
            <a:r>
              <a:rPr lang="en-US" sz="2400" dirty="0">
                <a:latin typeface="Arial" pitchFamily="34" charset="0"/>
                <a:cs typeface="Arial" pitchFamily="34" charset="0"/>
              </a:rPr>
              <a:t>NC</a:t>
            </a:r>
            <a:r>
              <a:rPr lang="vi-VN" sz="2400" dirty="0">
                <a:latin typeface="Arial" pitchFamily="34" charset="0"/>
                <a:cs typeface="Arial" pitchFamily="34" charset="0"/>
              </a:rPr>
              <a:t>, c</a:t>
            </a:r>
            <a:r>
              <a:rPr lang="en-US" sz="2400" dirty="0" err="1">
                <a:latin typeface="Arial" pitchFamily="34" charset="0"/>
                <a:cs typeface="Arial" pitchFamily="34" charset="0"/>
              </a:rPr>
              <a:t>ác</a:t>
            </a:r>
            <a:r>
              <a:rPr lang="en-US" sz="2400" dirty="0">
                <a:latin typeface="Arial" pitchFamily="34" charset="0"/>
                <a:cs typeface="Arial" pitchFamily="34" charset="0"/>
              </a:rPr>
              <a:t> </a:t>
            </a:r>
            <a:r>
              <a:rPr lang="en-US" sz="2400" dirty="0" err="1">
                <a:latin typeface="Arial" pitchFamily="34" charset="0"/>
                <a:cs typeface="Arial" pitchFamily="34" charset="0"/>
              </a:rPr>
              <a:t>ngu</a:t>
            </a:r>
            <a:r>
              <a:rPr lang="vi-VN" sz="2400" dirty="0">
                <a:latin typeface="Arial" pitchFamily="34" charset="0"/>
                <a:cs typeface="Arial" pitchFamily="34" charset="0"/>
              </a:rPr>
              <a:t>ồn lực v</a:t>
            </a:r>
            <a:r>
              <a:rPr lang="en-US" sz="2400" dirty="0">
                <a:latin typeface="Arial" pitchFamily="34" charset="0"/>
                <a:cs typeface="Arial" pitchFamily="34" charset="0"/>
              </a:rPr>
              <a:t>à </a:t>
            </a:r>
            <a:r>
              <a:rPr lang="en-US" sz="2400" dirty="0" err="1">
                <a:latin typeface="Arial" pitchFamily="34" charset="0"/>
                <a:cs typeface="Arial" pitchFamily="34" charset="0"/>
              </a:rPr>
              <a:t>các</a:t>
            </a:r>
            <a:r>
              <a:rPr lang="en-US" sz="2400" dirty="0">
                <a:latin typeface="Arial" pitchFamily="34" charset="0"/>
                <a:cs typeface="Arial" pitchFamily="34" charset="0"/>
              </a:rPr>
              <a:t> h.</a:t>
            </a:r>
            <a:r>
              <a:rPr lang="vi-VN" sz="2400" dirty="0">
                <a:latin typeface="Arial" pitchFamily="34" charset="0"/>
                <a:cs typeface="Arial" pitchFamily="34" charset="0"/>
              </a:rPr>
              <a:t>động l</a:t>
            </a:r>
            <a:r>
              <a:rPr lang="en-US" sz="2400" dirty="0">
                <a:latin typeface="Arial" pitchFamily="34" charset="0"/>
                <a:cs typeface="Arial" pitchFamily="34" charset="0"/>
              </a:rPr>
              <a:t>.</a:t>
            </a:r>
            <a:r>
              <a:rPr lang="en-US" sz="2400" dirty="0" err="1">
                <a:latin typeface="Arial" pitchFamily="34" charset="0"/>
                <a:cs typeface="Arial" pitchFamily="34" charset="0"/>
              </a:rPr>
              <a:t>quan</a:t>
            </a:r>
            <a:r>
              <a:rPr lang="en-US" sz="2400" dirty="0">
                <a:latin typeface="Arial" pitchFamily="34" charset="0"/>
                <a:cs typeface="Arial" pitchFamily="34" charset="0"/>
              </a:rPr>
              <a:t> đ</a:t>
            </a:r>
            <a:r>
              <a:rPr lang="vi-VN" sz="2400" dirty="0">
                <a:latin typeface="Arial" pitchFamily="34" charset="0"/>
                <a:cs typeface="Arial" pitchFamily="34" charset="0"/>
              </a:rPr>
              <a:t>ến </a:t>
            </a:r>
            <a:r>
              <a:rPr lang="en-US" sz="2400" dirty="0">
                <a:latin typeface="Arial" pitchFamily="34" charset="0"/>
                <a:cs typeface="Arial" pitchFamily="34" charset="0"/>
              </a:rPr>
              <a:t>NC</a:t>
            </a:r>
            <a:r>
              <a:rPr lang="en-US" sz="2800" dirty="0">
                <a:latin typeface="Arial" pitchFamily="34" charset="0"/>
                <a:cs typeface="Arial" pitchFamily="34" charset="0"/>
              </a:rPr>
              <a:t/>
            </a:r>
            <a:br>
              <a:rPr lang="en-US" sz="2800" dirty="0">
                <a:latin typeface="Arial" pitchFamily="34" charset="0"/>
                <a:cs typeface="Arial" pitchFamily="34" charset="0"/>
              </a:rPr>
            </a:b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br>
            <a:endPar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819092674"/>
              </p:ext>
            </p:extLst>
          </p:nvPr>
        </p:nvGraphicFramePr>
        <p:xfrm>
          <a:off x="185297" y="1128160"/>
          <a:ext cx="11869328" cy="5771870"/>
        </p:xfrm>
        <a:graphic>
          <a:graphicData uri="http://schemas.openxmlformats.org/drawingml/2006/table">
            <a:tbl>
              <a:tblPr firstRow="1" bandRow="1">
                <a:tableStyleId>{5C22544A-7EE6-4342-B048-85BDC9FD1C3A}</a:tableStyleId>
              </a:tblPr>
              <a:tblGrid>
                <a:gridCol w="3291999">
                  <a:extLst>
                    <a:ext uri="{9D8B030D-6E8A-4147-A177-3AD203B41FA5}">
                      <a16:colId xmlns:a16="http://schemas.microsoft.com/office/drawing/2014/main" xmlns="" val="1338212068"/>
                    </a:ext>
                  </a:extLst>
                </a:gridCol>
                <a:gridCol w="3799267">
                  <a:extLst>
                    <a:ext uri="{9D8B030D-6E8A-4147-A177-3AD203B41FA5}">
                      <a16:colId xmlns:a16="http://schemas.microsoft.com/office/drawing/2014/main" xmlns="" val="4227679062"/>
                    </a:ext>
                  </a:extLst>
                </a:gridCol>
                <a:gridCol w="4778062">
                  <a:extLst>
                    <a:ext uri="{9D8B030D-6E8A-4147-A177-3AD203B41FA5}">
                      <a16:colId xmlns:a16="http://schemas.microsoft.com/office/drawing/2014/main" xmlns="" val="2341633141"/>
                    </a:ext>
                  </a:extLst>
                </a:gridCol>
              </a:tblGrid>
              <a:tr h="4761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rgbClr val="FFFF00"/>
                          </a:solidFill>
                          <a:effectLst/>
                          <a:latin typeface="+mn-lt"/>
                          <a:ea typeface="+mn-ea"/>
                          <a:cs typeface="+mn-cs"/>
                        </a:rPr>
                        <a:t>Y/c TC</a:t>
                      </a:r>
                    </a:p>
                  </a:txBody>
                  <a:tcPr/>
                </a:tc>
                <a:tc>
                  <a:txBody>
                    <a:bodyPr/>
                    <a:lstStyle/>
                    <a:p>
                      <a:pPr algn="ctr"/>
                      <a:r>
                        <a:rPr lang="en-US" sz="2800" dirty="0" err="1">
                          <a:solidFill>
                            <a:schemeClr val="tx1"/>
                          </a:solidFill>
                        </a:rPr>
                        <a:t>Mốc</a:t>
                      </a:r>
                      <a:r>
                        <a:rPr lang="en-US" sz="2800" dirty="0">
                          <a:solidFill>
                            <a:schemeClr val="tx1"/>
                          </a:solidFill>
                        </a:rPr>
                        <a:t> </a:t>
                      </a:r>
                      <a:r>
                        <a:rPr lang="en-US" sz="2800" dirty="0" err="1">
                          <a:solidFill>
                            <a:schemeClr val="tx1"/>
                          </a:solidFill>
                        </a:rPr>
                        <a:t>chuẩn</a:t>
                      </a:r>
                      <a:endParaRPr lang="en-US" sz="2800" dirty="0">
                        <a:solidFill>
                          <a:schemeClr val="tx1"/>
                        </a:solidFill>
                      </a:endParaRPr>
                    </a:p>
                  </a:txBody>
                  <a:tcPr>
                    <a:solidFill>
                      <a:schemeClr val="bg1"/>
                    </a:solidFill>
                  </a:tcPr>
                </a:tc>
                <a:tc>
                  <a:txBody>
                    <a:bodyPr/>
                    <a:lstStyle/>
                    <a:p>
                      <a:pPr algn="ctr"/>
                      <a:r>
                        <a:rPr lang="en-US" sz="2800" dirty="0">
                          <a:solidFill>
                            <a:schemeClr val="tx1"/>
                          </a:solidFill>
                        </a:rPr>
                        <a:t>Minh </a:t>
                      </a:r>
                      <a:r>
                        <a:rPr lang="en-US" sz="2800" dirty="0" err="1">
                          <a:solidFill>
                            <a:schemeClr val="tx1"/>
                          </a:solidFill>
                        </a:rPr>
                        <a:t>chứng</a:t>
                      </a:r>
                      <a:endParaRPr lang="en-US" sz="28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5253710">
                <a:tc>
                  <a:txBody>
                    <a:bodyPr/>
                    <a:lstStyle/>
                    <a:p>
                      <a:pPr algn="just">
                        <a:lnSpc>
                          <a:spcPct val="115000"/>
                        </a:lnSpc>
                        <a:spcBef>
                          <a:spcPts val="300"/>
                        </a:spcBef>
                        <a:spcAft>
                          <a:spcPts val="0"/>
                        </a:spcAft>
                      </a:pPr>
                      <a:r>
                        <a:rPr lang="en-US" sz="1800" dirty="0">
                          <a:effectLst/>
                          <a:latin typeface="Arial" pitchFamily="34" charset="0"/>
                          <a:ea typeface="Arial"/>
                          <a:cs typeface="Arial" pitchFamily="34" charset="0"/>
                        </a:rPr>
                        <a:t>1. </a:t>
                      </a:r>
                      <a:r>
                        <a:rPr lang="en-GB" sz="1800" dirty="0" err="1">
                          <a:effectLst/>
                          <a:latin typeface="Arial" pitchFamily="34" charset="0"/>
                          <a:ea typeface="Arial"/>
                          <a:cs typeface="Arial" pitchFamily="34" charset="0"/>
                        </a:rPr>
                        <a:t>Thiết</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lập</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được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hệ</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thống</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chỉ</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đạo</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điều</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hành</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thực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hiện</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gs</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và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rà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soát</a:t>
                      </a:r>
                      <a:r>
                        <a:rPr lang="en-GB" sz="1800" dirty="0">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các</a:t>
                      </a:r>
                      <a:r>
                        <a:rPr lang="en-GB" sz="1800" b="1" kern="1200" dirty="0">
                          <a:solidFill>
                            <a:srgbClr val="FF0000"/>
                          </a:solidFill>
                          <a:effectLst/>
                          <a:latin typeface="Arial" pitchFamily="34" charset="0"/>
                          <a:ea typeface="Arial"/>
                          <a:cs typeface="Arial" pitchFamily="34" charset="0"/>
                        </a:rPr>
                        <a:t> HĐNC</a:t>
                      </a:r>
                      <a:r>
                        <a:rPr lang="en-GB" sz="1800" dirty="0">
                          <a:effectLst/>
                          <a:latin typeface="Arial" pitchFamily="34" charset="0"/>
                          <a:ea typeface="Arial"/>
                          <a:cs typeface="Arial" pitchFamily="34" charset="0"/>
                        </a:rPr>
                        <a:t>.</a:t>
                      </a:r>
                      <a:endParaRPr lang="en-US" sz="1800" dirty="0">
                        <a:effectLst/>
                        <a:latin typeface="Arial" pitchFamily="34" charset="0"/>
                        <a:ea typeface="Arial"/>
                        <a:cs typeface="Arial" pitchFamily="34" charset="0"/>
                      </a:endParaRPr>
                    </a:p>
                    <a:p>
                      <a:pPr algn="just">
                        <a:lnSpc>
                          <a:spcPct val="115000"/>
                        </a:lnSpc>
                        <a:spcBef>
                          <a:spcPts val="300"/>
                        </a:spcBef>
                        <a:spcAft>
                          <a:spcPts val="0"/>
                        </a:spcAft>
                      </a:pPr>
                      <a:r>
                        <a:rPr lang="en-GB" sz="1800" dirty="0">
                          <a:effectLst/>
                          <a:latin typeface="Arial" pitchFamily="34" charset="0"/>
                          <a:ea typeface="Arial"/>
                          <a:cs typeface="Arial" pitchFamily="34" charset="0"/>
                        </a:rPr>
                        <a:t>2. </a:t>
                      </a:r>
                      <a:r>
                        <a:rPr lang="en-GB" sz="1800" dirty="0" err="1">
                          <a:effectLst/>
                          <a:latin typeface="Arial" pitchFamily="34" charset="0"/>
                          <a:ea typeface="Arial"/>
                          <a:cs typeface="Arial" pitchFamily="34" charset="0"/>
                        </a:rPr>
                        <a:t>Thiết</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lập</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được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hệ</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thống</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chỉ</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đạo</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điều</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hành</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thực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hiện</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gs</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và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rà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soát</a:t>
                      </a:r>
                      <a:r>
                        <a:rPr lang="en-GB" sz="1800" dirty="0">
                          <a:effectLst/>
                          <a:latin typeface="Arial" pitchFamily="34" charset="0"/>
                          <a:ea typeface="Arial"/>
                          <a:cs typeface="Arial" pitchFamily="34" charset="0"/>
                        </a:rPr>
                        <a:t> </a:t>
                      </a:r>
                      <a:r>
                        <a:rPr lang="en-GB" sz="1800" b="1" dirty="0" err="1">
                          <a:solidFill>
                            <a:srgbClr val="FF0000"/>
                          </a:solidFill>
                          <a:effectLst/>
                          <a:latin typeface="Arial" pitchFamily="34" charset="0"/>
                          <a:ea typeface="Arial"/>
                          <a:cs typeface="Arial" pitchFamily="34" charset="0"/>
                        </a:rPr>
                        <a:t>chất</a:t>
                      </a:r>
                      <a:r>
                        <a:rPr lang="en-GB" sz="1800" b="1" dirty="0">
                          <a:solidFill>
                            <a:srgbClr val="FF0000"/>
                          </a:solidFill>
                          <a:effectLst/>
                          <a:latin typeface="Arial" pitchFamily="34" charset="0"/>
                          <a:ea typeface="Arial"/>
                          <a:cs typeface="Arial" pitchFamily="34" charset="0"/>
                        </a:rPr>
                        <a:t> </a:t>
                      </a:r>
                      <a:r>
                        <a:rPr lang="en-GB" sz="1800" b="1" dirty="0" err="1">
                          <a:solidFill>
                            <a:srgbClr val="FF0000"/>
                          </a:solidFill>
                          <a:effectLst/>
                          <a:latin typeface="Arial" pitchFamily="34" charset="0"/>
                          <a:ea typeface="Arial"/>
                          <a:cs typeface="Arial" pitchFamily="34" charset="0"/>
                        </a:rPr>
                        <a:t>lượng</a:t>
                      </a:r>
                      <a:r>
                        <a:rPr lang="en-GB" sz="1800" b="1" dirty="0">
                          <a:solidFill>
                            <a:srgbClr val="FF0000"/>
                          </a:solidFill>
                          <a:effectLst/>
                          <a:latin typeface="Arial" pitchFamily="34" charset="0"/>
                          <a:ea typeface="Arial"/>
                          <a:cs typeface="Arial" pitchFamily="34" charset="0"/>
                        </a:rPr>
                        <a:t> </a:t>
                      </a:r>
                      <a:r>
                        <a:rPr lang="en-GB" sz="1800" b="1" dirty="0" err="1">
                          <a:solidFill>
                            <a:srgbClr val="FF0000"/>
                          </a:solidFill>
                          <a:effectLst/>
                          <a:latin typeface="Arial" pitchFamily="34" charset="0"/>
                          <a:ea typeface="Arial"/>
                          <a:cs typeface="Arial" pitchFamily="34" charset="0"/>
                        </a:rPr>
                        <a:t>cán</a:t>
                      </a:r>
                      <a:r>
                        <a:rPr lang="en-GB" sz="1800" b="1" dirty="0">
                          <a:solidFill>
                            <a:srgbClr val="FF0000"/>
                          </a:solidFill>
                          <a:effectLst/>
                          <a:latin typeface="Arial" pitchFamily="34" charset="0"/>
                          <a:ea typeface="Arial"/>
                          <a:cs typeface="Arial" pitchFamily="34" charset="0"/>
                        </a:rPr>
                        <a:t> </a:t>
                      </a:r>
                      <a:r>
                        <a:rPr lang="en-GB" sz="1800" b="1" dirty="0" err="1">
                          <a:solidFill>
                            <a:srgbClr val="FF0000"/>
                          </a:solidFill>
                          <a:effectLst/>
                          <a:latin typeface="Arial" pitchFamily="34" charset="0"/>
                          <a:ea typeface="Arial"/>
                          <a:cs typeface="Arial" pitchFamily="34" charset="0"/>
                        </a:rPr>
                        <a:t>bộ</a:t>
                      </a:r>
                      <a:r>
                        <a:rPr lang="en-GB" sz="1800" b="1" dirty="0">
                          <a:solidFill>
                            <a:srgbClr val="FF0000"/>
                          </a:solidFill>
                          <a:effectLst/>
                          <a:latin typeface="Arial" pitchFamily="34" charset="0"/>
                          <a:ea typeface="Arial"/>
                          <a:cs typeface="Arial" pitchFamily="34" charset="0"/>
                        </a:rPr>
                        <a:t> NC.</a:t>
                      </a:r>
                      <a:endParaRPr lang="en-US" sz="1800" b="1" dirty="0">
                        <a:solidFill>
                          <a:srgbClr val="FF0000"/>
                        </a:solidFill>
                        <a:effectLst/>
                        <a:latin typeface="Arial" pitchFamily="34" charset="0"/>
                        <a:ea typeface="Arial"/>
                        <a:cs typeface="Arial" pitchFamily="34" charset="0"/>
                      </a:endParaRPr>
                    </a:p>
                    <a:p>
                      <a:pPr algn="just">
                        <a:lnSpc>
                          <a:spcPct val="115000"/>
                        </a:lnSpc>
                        <a:spcBef>
                          <a:spcPts val="300"/>
                        </a:spcBef>
                        <a:spcAft>
                          <a:spcPts val="0"/>
                        </a:spcAft>
                      </a:pPr>
                      <a:r>
                        <a:rPr lang="en-GB" sz="1800" dirty="0">
                          <a:effectLst/>
                          <a:latin typeface="Arial" pitchFamily="34" charset="0"/>
                          <a:ea typeface="Arial"/>
                          <a:cs typeface="Arial" pitchFamily="34" charset="0"/>
                        </a:rPr>
                        <a:t>3. </a:t>
                      </a:r>
                      <a:r>
                        <a:rPr lang="en-GB" sz="1800" dirty="0" err="1">
                          <a:effectLst/>
                          <a:latin typeface="Arial" pitchFamily="34" charset="0"/>
                          <a:ea typeface="Arial"/>
                          <a:cs typeface="Arial" pitchFamily="34" charset="0"/>
                        </a:rPr>
                        <a:t>Thiết</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lập</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được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hệ</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thống</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chỉ</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đạo</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điều</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hành</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thực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hiện</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gs</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và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rà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soát</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các</a:t>
                      </a:r>
                      <a:r>
                        <a:rPr lang="en-GB" sz="1800" dirty="0">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nguồn</a:t>
                      </a:r>
                      <a:r>
                        <a:rPr lang="en-GB" sz="1800" b="1" kern="1200" dirty="0">
                          <a:solidFill>
                            <a:srgbClr val="FF0000"/>
                          </a:solidFill>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lực</a:t>
                      </a:r>
                      <a:r>
                        <a:rPr lang="en-GB" sz="1800" b="1" kern="1200" dirty="0">
                          <a:solidFill>
                            <a:srgbClr val="FF0000"/>
                          </a:solidFill>
                          <a:effectLst/>
                          <a:latin typeface="Arial" pitchFamily="34" charset="0"/>
                          <a:ea typeface="Arial"/>
                          <a:cs typeface="Arial" pitchFamily="34" charset="0"/>
                        </a:rPr>
                        <a:t> NC</a:t>
                      </a:r>
                      <a:endParaRPr lang="en-US" sz="1800" b="1" kern="1200" dirty="0">
                        <a:solidFill>
                          <a:srgbClr val="FF0000"/>
                        </a:solidFill>
                        <a:effectLst/>
                        <a:latin typeface="Arial" pitchFamily="34" charset="0"/>
                        <a:ea typeface="Arial"/>
                        <a:cs typeface="Arial" pitchFamily="34" charset="0"/>
                      </a:endParaRPr>
                    </a:p>
                    <a:p>
                      <a:pPr algn="just">
                        <a:lnSpc>
                          <a:spcPct val="115000"/>
                        </a:lnSpc>
                        <a:spcBef>
                          <a:spcPts val="300"/>
                        </a:spcBef>
                        <a:spcAft>
                          <a:spcPts val="0"/>
                        </a:spcAft>
                      </a:pPr>
                      <a:r>
                        <a:rPr lang="en-GB" sz="1800" dirty="0">
                          <a:effectLst/>
                          <a:latin typeface="Arial" pitchFamily="34" charset="0"/>
                          <a:ea typeface="Arial"/>
                          <a:cs typeface="Arial" pitchFamily="34" charset="0"/>
                        </a:rPr>
                        <a:t>4. </a:t>
                      </a:r>
                      <a:r>
                        <a:rPr lang="en-GB" sz="1800" dirty="0" err="1">
                          <a:effectLst/>
                          <a:latin typeface="Arial" pitchFamily="34" charset="0"/>
                          <a:ea typeface="Arial"/>
                          <a:cs typeface="Arial" pitchFamily="34" charset="0"/>
                        </a:rPr>
                        <a:t>Thiết</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lập</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được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hệ</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thống</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chỉ</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đạo</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điều</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hành</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thực</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hiện</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gs</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và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rà</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soát</a:t>
                      </a:r>
                      <a:r>
                        <a:rPr lang="en-GB" sz="1800" dirty="0">
                          <a:effectLst/>
                          <a:latin typeface="Arial" pitchFamily="34" charset="0"/>
                          <a:ea typeface="Arial"/>
                          <a:cs typeface="Arial" pitchFamily="34" charset="0"/>
                        </a:rPr>
                        <a:t> </a:t>
                      </a:r>
                      <a:r>
                        <a:rPr lang="en-GB" sz="1800" dirty="0" err="1">
                          <a:effectLst/>
                          <a:latin typeface="Arial" pitchFamily="34" charset="0"/>
                          <a:ea typeface="Arial"/>
                          <a:cs typeface="Arial" pitchFamily="34" charset="0"/>
                        </a:rPr>
                        <a:t>các</a:t>
                      </a:r>
                      <a:r>
                        <a:rPr lang="en-GB" sz="1800" dirty="0">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h.động</a:t>
                      </a:r>
                      <a:r>
                        <a:rPr lang="en-GB" sz="1800" b="1" kern="1200" dirty="0">
                          <a:solidFill>
                            <a:srgbClr val="FF0000"/>
                          </a:solidFill>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liên</a:t>
                      </a:r>
                      <a:r>
                        <a:rPr lang="en-GB" sz="1800" b="1" kern="1200" dirty="0">
                          <a:solidFill>
                            <a:srgbClr val="FF0000"/>
                          </a:solidFill>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quan</a:t>
                      </a:r>
                      <a:r>
                        <a:rPr lang="en-GB" sz="1800" b="1" kern="1200" dirty="0">
                          <a:solidFill>
                            <a:srgbClr val="FF0000"/>
                          </a:solidFill>
                          <a:effectLst/>
                          <a:latin typeface="Arial" pitchFamily="34" charset="0"/>
                          <a:ea typeface="Arial"/>
                          <a:cs typeface="Arial" pitchFamily="34" charset="0"/>
                        </a:rPr>
                        <a:t> </a:t>
                      </a:r>
                      <a:r>
                        <a:rPr lang="en-GB" sz="1800" b="1" kern="1200" dirty="0" err="1">
                          <a:solidFill>
                            <a:srgbClr val="FF0000"/>
                          </a:solidFill>
                          <a:effectLst/>
                          <a:latin typeface="Arial" pitchFamily="34" charset="0"/>
                          <a:ea typeface="Arial"/>
                          <a:cs typeface="Arial" pitchFamily="34" charset="0"/>
                        </a:rPr>
                        <a:t>đến</a:t>
                      </a:r>
                      <a:r>
                        <a:rPr lang="en-GB" sz="1800" b="1" kern="1200" dirty="0">
                          <a:solidFill>
                            <a:srgbClr val="FF0000"/>
                          </a:solidFill>
                          <a:effectLst/>
                          <a:latin typeface="Arial" pitchFamily="34" charset="0"/>
                          <a:ea typeface="Arial"/>
                          <a:cs typeface="Arial" pitchFamily="34" charset="0"/>
                        </a:rPr>
                        <a:t> NC.</a:t>
                      </a:r>
                      <a:endParaRPr lang="en-US" sz="1800" b="1" kern="1200" dirty="0">
                        <a:solidFill>
                          <a:srgbClr val="FF0000"/>
                        </a:solidFill>
                        <a:effectLst/>
                        <a:latin typeface="Arial" pitchFamily="34" charset="0"/>
                        <a:ea typeface="Arial"/>
                        <a:cs typeface="Arial" pitchFamily="34" charset="0"/>
                      </a:endParaRPr>
                    </a:p>
                  </a:txBody>
                  <a:tcPr marL="68580" marR="68580" marT="0" marB="0"/>
                </a:tc>
                <a:tc>
                  <a:txBody>
                    <a:bodyPr/>
                    <a:lstStyle/>
                    <a:p>
                      <a:pPr marL="342900" lvl="0" indent="-342900" algn="just">
                        <a:spcBef>
                          <a:spcPts val="300"/>
                        </a:spcBef>
                        <a:spcAft>
                          <a:spcPts val="0"/>
                        </a:spcAft>
                        <a:buFont typeface="+mj-lt"/>
                        <a:buAutoNum type="arabicPeriod"/>
                        <a:tabLst>
                          <a:tab pos="270510" algn="l"/>
                        </a:tabLst>
                      </a:pPr>
                      <a:r>
                        <a:rPr lang="vi-VN" sz="1800" b="1" dirty="0">
                          <a:solidFill>
                            <a:srgbClr val="FF0000"/>
                          </a:solidFill>
                          <a:effectLst/>
                          <a:latin typeface="Arial" pitchFamily="34" charset="0"/>
                          <a:cs typeface="Arial" pitchFamily="34" charset="0"/>
                        </a:rPr>
                        <a:t>Có cơ cấu tổ chức quản lý </a:t>
                      </a:r>
                      <a:r>
                        <a:rPr lang="vi-VN" sz="1800" dirty="0">
                          <a:effectLst/>
                          <a:latin typeface="Arial" pitchFamily="34" charset="0"/>
                          <a:cs typeface="Arial" pitchFamily="34" charset="0"/>
                        </a:rPr>
                        <a:t>việc thực hiện </a:t>
                      </a:r>
                      <a:r>
                        <a:rPr lang="en-GB" sz="1800" dirty="0" err="1">
                          <a:effectLst/>
                          <a:latin typeface="Arial" pitchFamily="34" charset="0"/>
                          <a:ea typeface="Arial"/>
                          <a:cs typeface="Arial" pitchFamily="34" charset="0"/>
                        </a:rPr>
                        <a:t>gs</a:t>
                      </a:r>
                      <a:r>
                        <a:rPr lang="vi-VN" sz="1800" dirty="0">
                          <a:effectLst/>
                          <a:latin typeface="Arial" pitchFamily="34" charset="0"/>
                          <a:cs typeface="Arial" pitchFamily="34" charset="0"/>
                        </a:rPr>
                        <a:t>, rà soát các </a:t>
                      </a:r>
                      <a:r>
                        <a:rPr lang="en-GB" sz="1800" dirty="0">
                          <a:effectLst/>
                          <a:latin typeface="Arial" pitchFamily="34" charset="0"/>
                          <a:ea typeface="Arial"/>
                          <a:cs typeface="Arial" pitchFamily="34" charset="0"/>
                        </a:rPr>
                        <a:t>HĐNC</a:t>
                      </a:r>
                      <a:r>
                        <a:rPr lang="vi-VN" sz="1800" dirty="0">
                          <a:effectLst/>
                          <a:latin typeface="Arial" pitchFamily="34" charset="0"/>
                          <a:cs typeface="Arial" pitchFamily="34" charset="0"/>
                        </a:rPr>
                        <a:t>. </a:t>
                      </a:r>
                      <a:endParaRPr lang="en-US" sz="1800" dirty="0">
                        <a:effectLst/>
                        <a:latin typeface="Arial" pitchFamily="34" charset="0"/>
                        <a:cs typeface="Arial" pitchFamily="34" charset="0"/>
                      </a:endParaRPr>
                    </a:p>
                    <a:p>
                      <a:pPr marL="342900" lvl="0" indent="-342900" algn="just">
                        <a:spcBef>
                          <a:spcPts val="300"/>
                        </a:spcBef>
                        <a:spcAft>
                          <a:spcPts val="0"/>
                        </a:spcAft>
                        <a:buFont typeface="+mj-lt"/>
                        <a:buAutoNum type="arabicPeriod"/>
                        <a:tabLst>
                          <a:tab pos="270510" algn="l"/>
                        </a:tabLst>
                      </a:pPr>
                      <a:r>
                        <a:rPr lang="vi-VN" sz="1800" dirty="0">
                          <a:effectLst/>
                          <a:latin typeface="Arial" pitchFamily="34" charset="0"/>
                          <a:cs typeface="Arial" pitchFamily="34" charset="0"/>
                        </a:rPr>
                        <a:t>Có các </a:t>
                      </a:r>
                      <a:r>
                        <a:rPr lang="vi-VN" sz="1800" b="1" kern="1200" dirty="0">
                          <a:solidFill>
                            <a:srgbClr val="FF0000"/>
                          </a:solidFill>
                          <a:effectLst/>
                          <a:latin typeface="Arial" pitchFamily="34" charset="0"/>
                          <a:ea typeface="+mn-ea"/>
                          <a:cs typeface="Arial" pitchFamily="34" charset="0"/>
                        </a:rPr>
                        <a:t>chính sách, cơ chế </a:t>
                      </a:r>
                      <a:r>
                        <a:rPr lang="vi-VN" sz="1800" dirty="0">
                          <a:effectLst/>
                          <a:latin typeface="Arial" pitchFamily="34" charset="0"/>
                          <a:cs typeface="Arial" pitchFamily="34" charset="0"/>
                        </a:rPr>
                        <a:t>chỉ đạo thực hiện </a:t>
                      </a:r>
                      <a:r>
                        <a:rPr lang="en-GB" sz="1800" dirty="0" err="1">
                          <a:effectLst/>
                          <a:latin typeface="Arial" pitchFamily="34" charset="0"/>
                          <a:ea typeface="Arial"/>
                          <a:cs typeface="Arial" pitchFamily="34" charset="0"/>
                        </a:rPr>
                        <a:t>gs</a:t>
                      </a:r>
                      <a:r>
                        <a:rPr lang="vi-VN" sz="1800" dirty="0">
                          <a:effectLst/>
                          <a:latin typeface="Arial" pitchFamily="34" charset="0"/>
                          <a:cs typeface="Arial" pitchFamily="34" charset="0"/>
                        </a:rPr>
                        <a:t>và rà soát các </a:t>
                      </a:r>
                      <a:r>
                        <a:rPr lang="en-GB" sz="1800" dirty="0">
                          <a:effectLst/>
                          <a:latin typeface="Arial" pitchFamily="34" charset="0"/>
                          <a:ea typeface="Arial"/>
                          <a:cs typeface="Arial" pitchFamily="34" charset="0"/>
                        </a:rPr>
                        <a:t>HĐNC</a:t>
                      </a:r>
                      <a:r>
                        <a:rPr lang="vi-VN" sz="1800" dirty="0">
                          <a:effectLst/>
                          <a:latin typeface="Arial" pitchFamily="34" charset="0"/>
                          <a:cs typeface="Arial" pitchFamily="34" charset="0"/>
                        </a:rPr>
                        <a:t>.</a:t>
                      </a:r>
                      <a:endParaRPr lang="en-US" sz="1800" dirty="0">
                        <a:effectLst/>
                        <a:latin typeface="Arial" pitchFamily="34" charset="0"/>
                        <a:cs typeface="Arial" pitchFamily="34" charset="0"/>
                      </a:endParaRPr>
                    </a:p>
                    <a:p>
                      <a:pPr marL="342900" lvl="0" indent="-342900" algn="just">
                        <a:spcBef>
                          <a:spcPts val="300"/>
                        </a:spcBef>
                        <a:spcAft>
                          <a:spcPts val="0"/>
                        </a:spcAft>
                        <a:buFont typeface="+mj-lt"/>
                        <a:buAutoNum type="arabicPeriod"/>
                        <a:tabLst>
                          <a:tab pos="270510" algn="l"/>
                        </a:tabLst>
                      </a:pPr>
                      <a:r>
                        <a:rPr lang="vi-VN" sz="1800" dirty="0">
                          <a:effectLst/>
                          <a:latin typeface="Arial" pitchFamily="34" charset="0"/>
                          <a:cs typeface="Arial" pitchFamily="34" charset="0"/>
                        </a:rPr>
                        <a:t>Có </a:t>
                      </a:r>
                      <a:r>
                        <a:rPr lang="vi-VN" sz="1800" b="1" kern="1200" dirty="0">
                          <a:solidFill>
                            <a:srgbClr val="FF0000"/>
                          </a:solidFill>
                          <a:effectLst/>
                          <a:latin typeface="Arial" pitchFamily="34" charset="0"/>
                          <a:ea typeface="+mn-ea"/>
                          <a:cs typeface="Arial" pitchFamily="34" charset="0"/>
                        </a:rPr>
                        <a:t>các quy định/hướng dẫn </a:t>
                      </a:r>
                      <a:r>
                        <a:rPr lang="vi-VN" sz="1800" dirty="0">
                          <a:effectLst/>
                          <a:latin typeface="Arial" pitchFamily="34" charset="0"/>
                          <a:cs typeface="Arial" pitchFamily="34" charset="0"/>
                        </a:rPr>
                        <a:t>công tác quản lý, quy trình xây dựng và đề xuất các </a:t>
                      </a:r>
                      <a:r>
                        <a:rPr lang="en-GB" sz="1800" dirty="0">
                          <a:effectLst/>
                          <a:latin typeface="Arial" pitchFamily="34" charset="0"/>
                          <a:ea typeface="Arial"/>
                          <a:cs typeface="Arial" pitchFamily="34" charset="0"/>
                        </a:rPr>
                        <a:t>HĐNC</a:t>
                      </a:r>
                      <a:r>
                        <a:rPr lang="vi-VN" sz="1800" dirty="0">
                          <a:effectLst/>
                          <a:latin typeface="Arial" pitchFamily="34" charset="0"/>
                          <a:cs typeface="Arial" pitchFamily="34" charset="0"/>
                        </a:rPr>
                        <a:t>, quy định về khối lượng NCKH đối với cán bộ, GV.</a:t>
                      </a:r>
                      <a:endParaRPr lang="en-US" sz="1800" dirty="0">
                        <a:effectLst/>
                        <a:latin typeface="Arial" pitchFamily="34" charset="0"/>
                        <a:cs typeface="Arial" pitchFamily="34" charset="0"/>
                      </a:endParaRPr>
                    </a:p>
                    <a:p>
                      <a:pPr marL="342900" lvl="0" indent="-342900" algn="just">
                        <a:spcBef>
                          <a:spcPts val="300"/>
                        </a:spcBef>
                        <a:spcAft>
                          <a:spcPts val="0"/>
                        </a:spcAft>
                        <a:buFont typeface="+mj-lt"/>
                        <a:buAutoNum type="arabicPeriod"/>
                        <a:tabLst>
                          <a:tab pos="270510" algn="l"/>
                        </a:tabLst>
                      </a:pPr>
                      <a:r>
                        <a:rPr lang="vi-VN" sz="1800" dirty="0">
                          <a:effectLst/>
                          <a:latin typeface="Arial" pitchFamily="34" charset="0"/>
                          <a:cs typeface="Arial" pitchFamily="34" charset="0"/>
                        </a:rPr>
                        <a:t>Có </a:t>
                      </a:r>
                      <a:r>
                        <a:rPr lang="vi-VN" sz="1800" b="1" kern="1200" dirty="0">
                          <a:solidFill>
                            <a:srgbClr val="FF0000"/>
                          </a:solidFill>
                          <a:effectLst/>
                          <a:latin typeface="Arial" pitchFamily="34" charset="0"/>
                          <a:ea typeface="+mn-ea"/>
                          <a:cs typeface="Arial" pitchFamily="34" charset="0"/>
                        </a:rPr>
                        <a:t>kế hoạch, dự toán p</a:t>
                      </a:r>
                      <a:r>
                        <a:rPr lang="vi-VN" sz="1800" dirty="0">
                          <a:effectLst/>
                          <a:latin typeface="Arial" pitchFamily="34" charset="0"/>
                          <a:cs typeface="Arial" pitchFamily="34" charset="0"/>
                        </a:rPr>
                        <a:t>hân bổ kinh phí cho hoạt động NCKH hằng năm theo quy định.</a:t>
                      </a:r>
                      <a:endParaRPr lang="en-US" sz="1800" dirty="0">
                        <a:effectLst/>
                        <a:latin typeface="Arial" pitchFamily="34" charset="0"/>
                        <a:cs typeface="Arial" pitchFamily="34" charset="0"/>
                      </a:endParaRPr>
                    </a:p>
                    <a:p>
                      <a:pPr marL="342900" lvl="0" indent="-342900" algn="just">
                        <a:spcBef>
                          <a:spcPts val="300"/>
                        </a:spcBef>
                        <a:spcAft>
                          <a:spcPts val="0"/>
                        </a:spcAft>
                        <a:buFont typeface="+mj-lt"/>
                        <a:buAutoNum type="arabicPeriod"/>
                        <a:tabLst>
                          <a:tab pos="270510" algn="l"/>
                        </a:tabLst>
                      </a:pPr>
                      <a:r>
                        <a:rPr lang="vi-VN" sz="1800" dirty="0">
                          <a:effectLst/>
                          <a:latin typeface="Arial" pitchFamily="34" charset="0"/>
                          <a:cs typeface="Arial" pitchFamily="34" charset="0"/>
                        </a:rPr>
                        <a:t>Có các </a:t>
                      </a:r>
                      <a:r>
                        <a:rPr lang="vi-VN" sz="1800" b="1" kern="1200" dirty="0">
                          <a:solidFill>
                            <a:srgbClr val="FF0000"/>
                          </a:solidFill>
                          <a:effectLst/>
                          <a:latin typeface="Arial" pitchFamily="34" charset="0"/>
                          <a:ea typeface="+mn-ea"/>
                          <a:cs typeface="Arial" pitchFamily="34" charset="0"/>
                        </a:rPr>
                        <a:t>tiêu chí đánh giá </a:t>
                      </a:r>
                      <a:r>
                        <a:rPr lang="vi-VN" sz="1800" dirty="0">
                          <a:effectLst/>
                          <a:latin typeface="Arial" pitchFamily="34" charset="0"/>
                          <a:cs typeface="Arial" pitchFamily="34" charset="0"/>
                        </a:rPr>
                        <a:t>số lượng, chất lượng NCKH; có bộ phận theo dõi, </a:t>
                      </a:r>
                      <a:r>
                        <a:rPr lang="en-GB" sz="1800" dirty="0" err="1">
                          <a:effectLst/>
                          <a:latin typeface="Arial" pitchFamily="34" charset="0"/>
                          <a:ea typeface="Arial"/>
                          <a:cs typeface="Arial" pitchFamily="34" charset="0"/>
                        </a:rPr>
                        <a:t>gs</a:t>
                      </a:r>
                      <a:r>
                        <a:rPr lang="vi-VN" sz="1800" dirty="0">
                          <a:effectLst/>
                          <a:latin typeface="Arial" pitchFamily="34" charset="0"/>
                          <a:cs typeface="Arial" pitchFamily="34" charset="0"/>
                        </a:rPr>
                        <a:t>, đánh giá về chất lượng các NCKH.</a:t>
                      </a:r>
                      <a:endParaRPr lang="en-US" sz="1800" dirty="0">
                        <a:effectLst/>
                        <a:latin typeface="Arial" pitchFamily="34" charset="0"/>
                        <a:cs typeface="Arial" pitchFamily="34" charset="0"/>
                      </a:endParaRPr>
                    </a:p>
                  </a:txBody>
                  <a:tcPr marL="68580" marR="68580" marT="0" marB="0">
                    <a:solidFill>
                      <a:schemeClr val="bg1"/>
                    </a:solidFill>
                  </a:tcPr>
                </a:tc>
                <a:tc>
                  <a:txBody>
                    <a:bodyPr/>
                    <a:lstStyle/>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Văn bản thành lập/giao nhiệm vụ cho bộ phận tổ chức, quản lý, </a:t>
                      </a:r>
                      <a:r>
                        <a:rPr lang="en-GB" sz="1800" dirty="0" err="1">
                          <a:effectLst/>
                          <a:latin typeface="Arial" pitchFamily="34" charset="0"/>
                          <a:ea typeface="Arial"/>
                          <a:cs typeface="Arial" pitchFamily="34" charset="0"/>
                        </a:rPr>
                        <a:t>gs</a:t>
                      </a:r>
                      <a:r>
                        <a:rPr lang="vi-VN" sz="1800" dirty="0">
                          <a:effectLst/>
                          <a:latin typeface="Arial" pitchFamily="34" charset="0"/>
                          <a:ea typeface="Calibri"/>
                          <a:cs typeface="Arial" pitchFamily="34" charset="0"/>
                        </a:rPr>
                        <a:t>, rà soát các </a:t>
                      </a:r>
                      <a:r>
                        <a:rPr lang="en-GB" sz="1800" dirty="0">
                          <a:effectLst/>
                          <a:latin typeface="Arial" pitchFamily="34" charset="0"/>
                          <a:ea typeface="Arial"/>
                          <a:cs typeface="Arial" pitchFamily="34" charset="0"/>
                        </a:rPr>
                        <a:t>HĐNC</a:t>
                      </a:r>
                      <a:r>
                        <a:rPr lang="vi-VN" sz="1800" dirty="0">
                          <a:effectLst/>
                          <a:latin typeface="Arial" pitchFamily="34" charset="0"/>
                          <a:ea typeface="Calibri"/>
                          <a:cs typeface="Arial" pitchFamily="34" charset="0"/>
                        </a:rPr>
                        <a:t>*.</a:t>
                      </a:r>
                      <a:endParaRPr lang="en-US" sz="1800" dirty="0">
                        <a:effectLst/>
                        <a:latin typeface="Arial" pitchFamily="34" charset="0"/>
                        <a:ea typeface="Calibri"/>
                        <a:cs typeface="Arial" pitchFamily="34" charset="0"/>
                      </a:endParaRP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Văn bản quy định các chính sách, cơ chế giám sát và rà soát các </a:t>
                      </a:r>
                      <a:r>
                        <a:rPr lang="en-GB" sz="1800" dirty="0">
                          <a:effectLst/>
                          <a:latin typeface="Arial" pitchFamily="34" charset="0"/>
                          <a:ea typeface="Arial"/>
                          <a:cs typeface="Arial" pitchFamily="34" charset="0"/>
                        </a:rPr>
                        <a:t>HĐNC</a:t>
                      </a:r>
                      <a:r>
                        <a:rPr lang="vi-VN" sz="1800" dirty="0">
                          <a:effectLst/>
                          <a:latin typeface="Arial" pitchFamily="34" charset="0"/>
                          <a:ea typeface="Calibri"/>
                          <a:cs typeface="Arial" pitchFamily="34" charset="0"/>
                        </a:rPr>
                        <a:t>*.</a:t>
                      </a:r>
                      <a:endParaRPr lang="en-US" sz="1800" dirty="0">
                        <a:effectLst/>
                        <a:latin typeface="Arial" pitchFamily="34" charset="0"/>
                        <a:ea typeface="Calibri"/>
                        <a:cs typeface="Arial" pitchFamily="34" charset="0"/>
                      </a:endParaRP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Sơ đồ tổ chức các đơn vị và trung tâm </a:t>
                      </a:r>
                      <a:r>
                        <a:rPr lang="en-US" sz="1800" dirty="0">
                          <a:effectLst/>
                          <a:latin typeface="Arial" pitchFamily="34" charset="0"/>
                          <a:ea typeface="Calibri"/>
                          <a:cs typeface="Arial" pitchFamily="34" charset="0"/>
                        </a:rPr>
                        <a:t>NC</a:t>
                      </a:r>
                      <a:r>
                        <a:rPr lang="vi-VN" sz="1800" dirty="0">
                          <a:effectLst/>
                          <a:latin typeface="Arial" pitchFamily="34" charset="0"/>
                          <a:ea typeface="Calibri"/>
                          <a:cs typeface="Arial" pitchFamily="34" charset="0"/>
                        </a:rPr>
                        <a:t>*.</a:t>
                      </a:r>
                      <a:endParaRPr lang="en-US" sz="1800" dirty="0">
                        <a:effectLst/>
                        <a:latin typeface="Arial" pitchFamily="34" charset="0"/>
                        <a:ea typeface="Calibri"/>
                        <a:cs typeface="Arial" pitchFamily="34" charset="0"/>
                      </a:endParaRP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Quy định về quản lý </a:t>
                      </a:r>
                      <a:r>
                        <a:rPr lang="en-GB" sz="1800" dirty="0">
                          <a:effectLst/>
                          <a:latin typeface="Arial" pitchFamily="34" charset="0"/>
                          <a:ea typeface="Arial"/>
                          <a:cs typeface="Arial" pitchFamily="34" charset="0"/>
                        </a:rPr>
                        <a:t>HĐNC</a:t>
                      </a:r>
                      <a:r>
                        <a:rPr lang="vi-VN" sz="1800" dirty="0">
                          <a:effectLst/>
                          <a:latin typeface="Arial" pitchFamily="34" charset="0"/>
                          <a:ea typeface="Calibri"/>
                          <a:cs typeface="Arial" pitchFamily="34" charset="0"/>
                        </a:rPr>
                        <a:t> của CSGD*; </a:t>
                      </a:r>
                      <a:endParaRPr lang="en-US" sz="1800" dirty="0">
                        <a:effectLst/>
                        <a:latin typeface="Arial" pitchFamily="34" charset="0"/>
                        <a:ea typeface="Calibri"/>
                        <a:cs typeface="Arial" pitchFamily="34" charset="0"/>
                      </a:endParaRP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Các quy trình đề xuất, quản lý nhiệm vụ KHCN; quy định về khối lượng NCKH đối với cán bộ, GV,…*.</a:t>
                      </a:r>
                      <a:endParaRPr lang="en-US" sz="1800" dirty="0">
                        <a:effectLst/>
                        <a:latin typeface="Arial" pitchFamily="34" charset="0"/>
                        <a:ea typeface="Calibri"/>
                        <a:cs typeface="Arial" pitchFamily="34" charset="0"/>
                      </a:endParaRP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Kế hoạch/dự toán phân bổ kinh phí cho hoạt động NCKH hằng năm.</a:t>
                      </a:r>
                      <a:endParaRPr lang="en-US" sz="1800" dirty="0">
                        <a:effectLst/>
                        <a:latin typeface="Arial" pitchFamily="34" charset="0"/>
                        <a:ea typeface="Calibri"/>
                        <a:cs typeface="Arial" pitchFamily="34" charset="0"/>
                      </a:endParaRP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Hướng dẫn thực thi đạo đức trong NCKH; quy định về sở hữu trí tuệ, quản lý tài sản trí tuệ trong CSGD</a:t>
                      </a:r>
                      <a:r>
                        <a:rPr lang="en-US" sz="1800" dirty="0">
                          <a:effectLst/>
                          <a:latin typeface="Arial" pitchFamily="34" charset="0"/>
                          <a:ea typeface="Calibri"/>
                          <a:cs typeface="Arial" pitchFamily="34" charset="0"/>
                        </a:rPr>
                        <a:t>.</a:t>
                      </a:r>
                    </a:p>
                    <a:p>
                      <a:pPr marL="0" lvl="0" indent="0" algn="just">
                        <a:lnSpc>
                          <a:spcPts val="2000"/>
                        </a:lnSpc>
                        <a:spcBef>
                          <a:spcPts val="300"/>
                        </a:spcBef>
                        <a:spcAft>
                          <a:spcPts val="0"/>
                        </a:spcAft>
                        <a:buFontTx/>
                        <a:buNone/>
                        <a:tabLst>
                          <a:tab pos="11112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Các tiêu chí đánh giá chất lượng NCKH</a:t>
                      </a:r>
                      <a:r>
                        <a:rPr lang="en-US" sz="1800" dirty="0">
                          <a:effectLst/>
                          <a:latin typeface="Arial" pitchFamily="34" charset="0"/>
                          <a:ea typeface="Calibri"/>
                          <a:cs typeface="Arial" pitchFamily="34" charset="0"/>
                        </a:rPr>
                        <a:t>.</a:t>
                      </a:r>
                    </a:p>
                    <a:p>
                      <a:pPr marL="0" lvl="0" indent="0" algn="just">
                        <a:lnSpc>
                          <a:spcPct val="115000"/>
                        </a:lnSpc>
                        <a:spcBef>
                          <a:spcPts val="300"/>
                        </a:spcBef>
                        <a:spcAft>
                          <a:spcPts val="0"/>
                        </a:spcAft>
                        <a:buFontTx/>
                        <a:buNone/>
                        <a:tabLst>
                          <a:tab pos="95885" algn="l"/>
                        </a:tabLst>
                      </a:pPr>
                      <a:r>
                        <a:rPr lang="en-US" sz="1800" dirty="0">
                          <a:effectLst/>
                          <a:latin typeface="Arial" pitchFamily="34" charset="0"/>
                          <a:ea typeface="Calibri"/>
                          <a:cs typeface="Arial" pitchFamily="34" charset="0"/>
                        </a:rPr>
                        <a:t>.</a:t>
                      </a:r>
                      <a:r>
                        <a:rPr lang="vi-VN" sz="1800" dirty="0">
                          <a:effectLst/>
                          <a:latin typeface="Arial" pitchFamily="34" charset="0"/>
                          <a:ea typeface="Calibri"/>
                          <a:cs typeface="Arial" pitchFamily="34" charset="0"/>
                        </a:rPr>
                        <a:t>Phân công bộ phận theo dõi, </a:t>
                      </a:r>
                      <a:r>
                        <a:rPr lang="en-GB" sz="1800" dirty="0" err="1">
                          <a:effectLst/>
                          <a:latin typeface="Arial" pitchFamily="34" charset="0"/>
                          <a:ea typeface="Arial"/>
                          <a:cs typeface="Arial" pitchFamily="34" charset="0"/>
                        </a:rPr>
                        <a:t>gs</a:t>
                      </a:r>
                      <a:r>
                        <a:rPr lang="vi-VN" sz="1800" dirty="0">
                          <a:effectLst/>
                          <a:latin typeface="Arial" pitchFamily="34" charset="0"/>
                          <a:ea typeface="Calibri"/>
                          <a:cs typeface="Arial" pitchFamily="34" charset="0"/>
                        </a:rPr>
                        <a:t>, đánh giá về chất lượng các NCKH.</a:t>
                      </a:r>
                      <a:endParaRPr lang="en-US" sz="1800" dirty="0">
                        <a:effectLst/>
                        <a:latin typeface="Arial" pitchFamily="34" charset="0"/>
                        <a:ea typeface="Calibri"/>
                        <a:cs typeface="Arial"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0" y="-103031"/>
            <a:ext cx="12192000" cy="1489875"/>
          </a:xfrm>
          <a:solidFill>
            <a:schemeClr val="accent6">
              <a:lumMod val="20000"/>
              <a:lumOff val="80000"/>
            </a:schemeClr>
          </a:solidFill>
        </p:spPr>
        <p:txBody>
          <a:bodyPr>
            <a:noAutofit/>
          </a:bodyPr>
          <a:lstStyle/>
          <a:p>
            <a:pPr algn="ctr" defTabSz="889000">
              <a:spcAft>
                <a:spcPct val="35000"/>
              </a:spcAft>
            </a:pPr>
            <a:r>
              <a:rPr lang="en-US" sz="2800" b="1" dirty="0">
                <a:solidFill>
                  <a:srgbClr val="FF0000"/>
                </a:solidFill>
                <a:latin typeface="Arial" panose="020B0604020202020204" pitchFamily="34" charset="0"/>
                <a:cs typeface="Arial" panose="020B0604020202020204" pitchFamily="34" charset="0"/>
              </a:rPr>
              <a:t>18.2</a:t>
            </a:r>
            <a:r>
              <a:rPr lang="en-US" sz="2800" b="1" dirty="0">
                <a:latin typeface="Arial" panose="020B0604020202020204" pitchFamily="34" charset="0"/>
                <a:cs typeface="Arial" panose="020B0604020202020204" pitchFamily="34" charset="0"/>
              </a:rPr>
              <a:t>.  </a:t>
            </a:r>
            <a:r>
              <a:rPr lang="en-US" sz="2800" b="1" dirty="0">
                <a:solidFill>
                  <a:srgbClr val="FF0000"/>
                </a:solidFill>
                <a:latin typeface="Arial" panose="020B0604020202020204" pitchFamily="34" charset="0"/>
                <a:cs typeface="Arial" panose="020B0604020202020204" pitchFamily="34" charset="0"/>
              </a:rPr>
              <a:t>Chi</a:t>
            </a:r>
            <a:r>
              <a:rPr lang="vi-VN" sz="2800" b="1" dirty="0">
                <a:solidFill>
                  <a:srgbClr val="FF0000"/>
                </a:solidFill>
                <a:latin typeface="Arial" panose="020B0604020202020204" pitchFamily="34" charset="0"/>
                <a:cs typeface="Arial" panose="020B0604020202020204" pitchFamily="34" charset="0"/>
              </a:rPr>
              <a:t>ến lược t</a:t>
            </a:r>
            <a:r>
              <a:rPr lang="en-US" sz="2800" b="1" dirty="0" err="1">
                <a:solidFill>
                  <a:srgbClr val="FF0000"/>
                </a:solidFill>
                <a:latin typeface="Arial" panose="020B0604020202020204" pitchFamily="34" charset="0"/>
                <a:cs typeface="Arial" panose="020B0604020202020204" pitchFamily="34" charset="0"/>
              </a:rPr>
              <a:t>ìm</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ki</a:t>
            </a:r>
            <a:r>
              <a:rPr lang="vi-VN" sz="2800" b="1" dirty="0">
                <a:solidFill>
                  <a:srgbClr val="FF0000"/>
                </a:solidFill>
                <a:latin typeface="Arial" panose="020B0604020202020204" pitchFamily="34" charset="0"/>
                <a:cs typeface="Arial" panose="020B0604020202020204" pitchFamily="34" charset="0"/>
              </a:rPr>
              <a:t>ếm nguồn kinh ph</a:t>
            </a:r>
            <a:r>
              <a:rPr lang="en-US" sz="2800" b="1" dirty="0">
                <a:solidFill>
                  <a:srgbClr val="FF0000"/>
                </a:solidFill>
                <a:latin typeface="Arial" panose="020B0604020202020204" pitchFamily="34" charset="0"/>
                <a:cs typeface="Arial" panose="020B0604020202020204" pitchFamily="34" charset="0"/>
              </a:rPr>
              <a:t>í</a:t>
            </a:r>
            <a:r>
              <a:rPr lang="en-US" sz="2800" b="1"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ph</a:t>
            </a:r>
            <a:r>
              <a:rPr lang="vi-VN" sz="2800" dirty="0">
                <a:latin typeface="Arial" panose="020B0604020202020204" pitchFamily="34" charset="0"/>
                <a:cs typeface="Arial" panose="020B0604020202020204" pitchFamily="34" charset="0"/>
              </a:rPr>
              <a:t>ục vụ </a:t>
            </a:r>
            <a:r>
              <a:rPr lang="en-US" sz="2800" dirty="0">
                <a:latin typeface="Arial" panose="020B0604020202020204" pitchFamily="34" charset="0"/>
                <a:cs typeface="Arial" panose="020B0604020202020204" pitchFamily="34" charset="0"/>
              </a:rPr>
              <a:t>NC</a:t>
            </a:r>
            <a:r>
              <a:rPr lang="vi-VN" sz="2800" dirty="0">
                <a:latin typeface="Arial" panose="020B0604020202020204" pitchFamily="34" charset="0"/>
                <a:cs typeface="Arial" panose="020B0604020202020204" pitchFamily="34" charset="0"/>
              </a:rPr>
              <a:t>, th</a:t>
            </a:r>
            <a:r>
              <a:rPr lang="en-US" sz="2800" dirty="0" err="1">
                <a:latin typeface="Arial" panose="020B0604020202020204" pitchFamily="34" charset="0"/>
                <a:cs typeface="Arial" panose="020B0604020202020204" pitchFamily="34" charset="0"/>
              </a:rPr>
              <a:t>úc</a:t>
            </a:r>
            <a:r>
              <a:rPr lang="en-US" sz="2800" dirty="0">
                <a:latin typeface="Arial" panose="020B0604020202020204" pitchFamily="34" charset="0"/>
                <a:cs typeface="Arial" panose="020B0604020202020204" pitchFamily="34" charset="0"/>
              </a:rPr>
              <a:t> đ</a:t>
            </a:r>
            <a:r>
              <a:rPr lang="vi-VN" sz="2800" dirty="0">
                <a:latin typeface="Arial" panose="020B0604020202020204" pitchFamily="34" charset="0"/>
                <a:cs typeface="Arial" panose="020B0604020202020204" pitchFamily="34" charset="0"/>
              </a:rPr>
              <a:t>ẩy </a:t>
            </a:r>
            <a:r>
              <a:rPr lang="en-US" sz="2800" dirty="0">
                <a:latin typeface="Arial" panose="020B0604020202020204" pitchFamily="34" charset="0"/>
                <a:cs typeface="Arial" panose="020B0604020202020204" pitchFamily="34" charset="0"/>
              </a:rPr>
              <a:t>NC</a:t>
            </a:r>
            <a:r>
              <a:rPr lang="vi-VN" sz="2800" dirty="0">
                <a:latin typeface="Arial" panose="020B0604020202020204" pitchFamily="34" charset="0"/>
                <a:cs typeface="Arial" panose="020B0604020202020204" pitchFamily="34" charset="0"/>
              </a:rPr>
              <a:t>, ph</a:t>
            </a:r>
            <a:r>
              <a:rPr lang="en-US" sz="2800" dirty="0" err="1">
                <a:latin typeface="Arial" panose="020B0604020202020204" pitchFamily="34" charset="0"/>
                <a:cs typeface="Arial" panose="020B0604020202020204" pitchFamily="34" charset="0"/>
              </a:rPr>
              <a:t>át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ki</a:t>
            </a:r>
            <a:r>
              <a:rPr lang="vi-VN" sz="2800" dirty="0">
                <a:latin typeface="Arial" panose="020B0604020202020204" pitchFamily="34" charset="0"/>
                <a:cs typeface="Arial" panose="020B0604020202020204" pitchFamily="34" charset="0"/>
              </a:rPr>
              <a:t>ến khoa học, hợp t</a:t>
            </a:r>
            <a:r>
              <a:rPr lang="en-US" sz="2800" dirty="0" err="1">
                <a:latin typeface="Arial" panose="020B0604020202020204" pitchFamily="34" charset="0"/>
                <a:cs typeface="Arial" panose="020B0604020202020204" pitchFamily="34" charset="0"/>
              </a:rPr>
              <a:t>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NC</a:t>
            </a:r>
            <a:r>
              <a:rPr lang="vi-VN" sz="2800" dirty="0">
                <a:latin typeface="Arial" panose="020B0604020202020204" pitchFamily="34" charset="0"/>
                <a:cs typeface="Arial" panose="020B0604020202020204" pitchFamily="34" charset="0"/>
              </a:rPr>
              <a:t> đỉnh ca</a:t>
            </a:r>
            <a:r>
              <a:rPr lang="vi-VN" sz="2800" b="1" dirty="0">
                <a:latin typeface="Arial" panose="020B0604020202020204" pitchFamily="34" charset="0"/>
                <a:cs typeface="Arial" panose="020B0604020202020204" pitchFamily="34" charset="0"/>
              </a:rPr>
              <a:t>o </a:t>
            </a:r>
            <a:r>
              <a:rPr lang="vi-VN" sz="2800" b="1" dirty="0">
                <a:solidFill>
                  <a:srgbClr val="FF0000"/>
                </a:solidFill>
                <a:latin typeface="Arial" panose="020B0604020202020204" pitchFamily="34" charset="0"/>
                <a:cs typeface="Arial" panose="020B0604020202020204" pitchFamily="34" charset="0"/>
              </a:rPr>
              <a:t>được triển kha</a:t>
            </a:r>
            <a:r>
              <a:rPr lang="vi-VN" sz="2800" b="1" dirty="0">
                <a:latin typeface="Arial" panose="020B0604020202020204" pitchFamily="34" charset="0"/>
                <a:cs typeface="Arial" panose="020B0604020202020204" pitchFamily="34" charset="0"/>
              </a:rPr>
              <a:t>i </a:t>
            </a:r>
            <a:r>
              <a:rPr lang="vi-VN" sz="2800" dirty="0">
                <a:latin typeface="Arial" panose="020B0604020202020204" pitchFamily="34" charset="0"/>
                <a:cs typeface="Arial" panose="020B0604020202020204" pitchFamily="34" charset="0"/>
              </a:rPr>
              <a:t>để đạt được tầm nh</a:t>
            </a:r>
            <a:r>
              <a:rPr lang="en-US" sz="2800" dirty="0" err="1">
                <a:latin typeface="Arial" panose="020B0604020202020204" pitchFamily="34" charset="0"/>
                <a:cs typeface="Arial" panose="020B0604020202020204" pitchFamily="34" charset="0"/>
              </a:rPr>
              <a:t>ìn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s</a:t>
            </a:r>
            <a:r>
              <a:rPr lang="vi-VN" sz="2800" dirty="0">
                <a:latin typeface="Arial" panose="020B0604020202020204" pitchFamily="34" charset="0"/>
                <a:cs typeface="Arial" panose="020B0604020202020204" pitchFamily="34" charset="0"/>
              </a:rPr>
              <a:t>ứ mạng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CSGD </a:t>
            </a: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687630518"/>
              </p:ext>
            </p:extLst>
          </p:nvPr>
        </p:nvGraphicFramePr>
        <p:xfrm>
          <a:off x="141799" y="1370648"/>
          <a:ext cx="11938584" cy="5255260"/>
        </p:xfrm>
        <a:graphic>
          <a:graphicData uri="http://schemas.openxmlformats.org/drawingml/2006/table">
            <a:tbl>
              <a:tblPr firstRow="1" bandRow="1">
                <a:tableStyleId>{5C22544A-7EE6-4342-B048-85BDC9FD1C3A}</a:tableStyleId>
              </a:tblPr>
              <a:tblGrid>
                <a:gridCol w="1880184">
                  <a:extLst>
                    <a:ext uri="{9D8B030D-6E8A-4147-A177-3AD203B41FA5}">
                      <a16:colId xmlns:a16="http://schemas.microsoft.com/office/drawing/2014/main" xmlns="" val="1338212068"/>
                    </a:ext>
                  </a:extLst>
                </a:gridCol>
                <a:gridCol w="4790941">
                  <a:extLst>
                    <a:ext uri="{9D8B030D-6E8A-4147-A177-3AD203B41FA5}">
                      <a16:colId xmlns:a16="http://schemas.microsoft.com/office/drawing/2014/main" xmlns="" val="4227679062"/>
                    </a:ext>
                  </a:extLst>
                </a:gridCol>
                <a:gridCol w="5267459">
                  <a:extLst>
                    <a:ext uri="{9D8B030D-6E8A-4147-A177-3AD203B41FA5}">
                      <a16:colId xmlns:a16="http://schemas.microsoft.com/office/drawing/2014/main" xmlns="" val="2341633141"/>
                    </a:ext>
                  </a:extLst>
                </a:gridCol>
              </a:tblGrid>
              <a:tr h="3862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mn-lt"/>
                          <a:ea typeface="+mn-ea"/>
                          <a:cs typeface="+mn-cs"/>
                        </a:rPr>
                        <a:t>Y/C TC</a:t>
                      </a:r>
                    </a:p>
                  </a:txBody>
                  <a:tcPr/>
                </a:tc>
                <a:tc>
                  <a:txBody>
                    <a:bodyPr/>
                    <a:lstStyle/>
                    <a:p>
                      <a:r>
                        <a:rPr lang="en-US" sz="2400" dirty="0" err="1">
                          <a:solidFill>
                            <a:schemeClr val="tx1">
                              <a:lumMod val="95000"/>
                              <a:lumOff val="5000"/>
                            </a:schemeClr>
                          </a:solidFill>
                        </a:rPr>
                        <a:t>Mốc</a:t>
                      </a:r>
                      <a:r>
                        <a:rPr lang="en-US" sz="2400" dirty="0">
                          <a:solidFill>
                            <a:schemeClr val="tx1">
                              <a:lumMod val="95000"/>
                              <a:lumOff val="5000"/>
                            </a:schemeClr>
                          </a:solidFill>
                        </a:rPr>
                        <a:t> </a:t>
                      </a:r>
                      <a:r>
                        <a:rPr lang="en-US" sz="2400" dirty="0" err="1">
                          <a:solidFill>
                            <a:schemeClr val="tx1">
                              <a:lumMod val="95000"/>
                              <a:lumOff val="5000"/>
                            </a:schemeClr>
                          </a:solidFill>
                        </a:rPr>
                        <a:t>chuẩn</a:t>
                      </a:r>
                      <a:endParaRPr lang="en-US" sz="2400" dirty="0">
                        <a:solidFill>
                          <a:schemeClr val="tx1">
                            <a:lumMod val="95000"/>
                            <a:lumOff val="5000"/>
                          </a:schemeClr>
                        </a:solidFill>
                      </a:endParaRPr>
                    </a:p>
                  </a:txBody>
                  <a:tcPr>
                    <a:solidFill>
                      <a:schemeClr val="bg1"/>
                    </a:solidFill>
                  </a:tcPr>
                </a:tc>
                <a:tc>
                  <a:txBody>
                    <a:bodyPr/>
                    <a:lstStyle/>
                    <a:p>
                      <a:r>
                        <a:rPr lang="en-US" sz="2400" dirty="0">
                          <a:solidFill>
                            <a:schemeClr val="tx1">
                              <a:lumMod val="95000"/>
                              <a:lumOff val="5000"/>
                            </a:schemeClr>
                          </a:solidFill>
                        </a:rPr>
                        <a:t>Minh </a:t>
                      </a:r>
                      <a:r>
                        <a:rPr lang="en-US" sz="2400" dirty="0" err="1">
                          <a:solidFill>
                            <a:schemeClr val="tx1">
                              <a:lumMod val="95000"/>
                              <a:lumOff val="5000"/>
                            </a:schemeClr>
                          </a:solidFill>
                        </a:rPr>
                        <a:t>chứng</a:t>
                      </a:r>
                      <a:endParaRPr lang="en-US" sz="2400" dirty="0">
                        <a:solidFill>
                          <a:schemeClr val="tx1">
                            <a:lumMod val="95000"/>
                            <a:lumOff val="5000"/>
                          </a:schemeClr>
                        </a:solidFill>
                      </a:endParaRPr>
                    </a:p>
                  </a:txBody>
                  <a:tcPr>
                    <a:solidFill>
                      <a:schemeClr val="accent4">
                        <a:lumMod val="20000"/>
                        <a:lumOff val="80000"/>
                      </a:schemeClr>
                    </a:solidFill>
                  </a:tcPr>
                </a:tc>
                <a:extLst>
                  <a:ext uri="{0D108BD9-81ED-4DB2-BD59-A6C34878D82A}">
                    <a16:rowId xmlns:a16="http://schemas.microsoft.com/office/drawing/2014/main" xmlns="" val="1881705326"/>
                  </a:ext>
                </a:extLst>
              </a:tr>
              <a:tr h="4793150">
                <a:tc>
                  <a:txBody>
                    <a:bodyPr/>
                    <a:lstStyle/>
                    <a:p>
                      <a:pPr algn="just">
                        <a:lnSpc>
                          <a:spcPct val="115000"/>
                        </a:lnSpc>
                        <a:spcBef>
                          <a:spcPts val="300"/>
                        </a:spcBef>
                        <a:spcAft>
                          <a:spcPts val="0"/>
                        </a:spcAft>
                        <a:tabLst>
                          <a:tab pos="128905" algn="l"/>
                        </a:tabLst>
                      </a:pPr>
                      <a:r>
                        <a:rPr lang="en-GB" sz="2000" dirty="0" err="1">
                          <a:effectLst/>
                          <a:latin typeface="Times New Roman"/>
                          <a:ea typeface="Arial"/>
                        </a:rPr>
                        <a:t>Chiến</a:t>
                      </a:r>
                      <a:r>
                        <a:rPr lang="en-GB" sz="2000" dirty="0">
                          <a:effectLst/>
                          <a:latin typeface="Times New Roman"/>
                          <a:ea typeface="Arial"/>
                        </a:rPr>
                        <a:t> </a:t>
                      </a:r>
                      <a:r>
                        <a:rPr lang="en-GB" sz="2000" dirty="0" err="1">
                          <a:effectLst/>
                          <a:latin typeface="Times New Roman"/>
                          <a:ea typeface="Arial"/>
                        </a:rPr>
                        <a:t>lược</a:t>
                      </a:r>
                      <a:r>
                        <a:rPr lang="en-GB" sz="2000" dirty="0">
                          <a:effectLst/>
                          <a:latin typeface="Times New Roman"/>
                          <a:ea typeface="Arial"/>
                        </a:rPr>
                        <a:t> </a:t>
                      </a:r>
                      <a:r>
                        <a:rPr lang="en-GB" sz="2000" b="1" dirty="0" err="1">
                          <a:solidFill>
                            <a:srgbClr val="FF0000"/>
                          </a:solidFill>
                          <a:effectLst/>
                          <a:latin typeface="Times New Roman"/>
                          <a:ea typeface="Arial"/>
                        </a:rPr>
                        <a:t>tìm</a:t>
                      </a:r>
                      <a:r>
                        <a:rPr lang="en-GB" sz="2000" b="1" dirty="0">
                          <a:solidFill>
                            <a:srgbClr val="FF0000"/>
                          </a:solidFill>
                          <a:effectLst/>
                          <a:latin typeface="Times New Roman"/>
                          <a:ea typeface="Arial"/>
                        </a:rPr>
                        <a:t> </a:t>
                      </a:r>
                      <a:r>
                        <a:rPr lang="en-GB" sz="2000" b="1" dirty="0" err="1">
                          <a:solidFill>
                            <a:srgbClr val="FF0000"/>
                          </a:solidFill>
                          <a:effectLst/>
                          <a:latin typeface="Times New Roman"/>
                          <a:ea typeface="Arial"/>
                        </a:rPr>
                        <a:t>kiế</a:t>
                      </a:r>
                      <a:r>
                        <a:rPr lang="en-GB" sz="2000" dirty="0" err="1">
                          <a:effectLst/>
                          <a:latin typeface="Times New Roman"/>
                          <a:ea typeface="Arial"/>
                        </a:rPr>
                        <a:t>m</a:t>
                      </a:r>
                      <a:r>
                        <a:rPr lang="en-GB" sz="2000" dirty="0">
                          <a:effectLst/>
                          <a:latin typeface="Times New Roman"/>
                          <a:ea typeface="Arial"/>
                        </a:rPr>
                        <a:t> </a:t>
                      </a:r>
                      <a:r>
                        <a:rPr lang="en-GB" sz="2000" dirty="0" err="1">
                          <a:effectLst/>
                          <a:latin typeface="Times New Roman"/>
                          <a:ea typeface="Arial"/>
                        </a:rPr>
                        <a:t>nguồn</a:t>
                      </a:r>
                      <a:r>
                        <a:rPr lang="en-GB" sz="2000" dirty="0">
                          <a:effectLst/>
                          <a:latin typeface="Times New Roman"/>
                          <a:ea typeface="Arial"/>
                        </a:rPr>
                        <a:t> </a:t>
                      </a:r>
                      <a:r>
                        <a:rPr lang="en-GB" sz="2000" dirty="0" err="1">
                          <a:effectLst/>
                          <a:latin typeface="Times New Roman"/>
                          <a:ea typeface="Arial"/>
                        </a:rPr>
                        <a:t>kinh</a:t>
                      </a:r>
                      <a:r>
                        <a:rPr lang="en-GB" sz="2000" dirty="0">
                          <a:effectLst/>
                          <a:latin typeface="Times New Roman"/>
                          <a:ea typeface="Arial"/>
                        </a:rPr>
                        <a:t> </a:t>
                      </a:r>
                      <a:r>
                        <a:rPr lang="en-GB" sz="2000" dirty="0" err="1">
                          <a:effectLst/>
                          <a:latin typeface="Times New Roman"/>
                          <a:ea typeface="Arial"/>
                        </a:rPr>
                        <a:t>phí</a:t>
                      </a:r>
                      <a:r>
                        <a:rPr lang="en-GB" sz="2000" dirty="0">
                          <a:effectLst/>
                          <a:latin typeface="Times New Roman"/>
                          <a:ea typeface="Arial"/>
                        </a:rPr>
                        <a:t> </a:t>
                      </a:r>
                      <a:r>
                        <a:rPr lang="en-GB" sz="2000" dirty="0" err="1">
                          <a:effectLst/>
                          <a:latin typeface="Times New Roman"/>
                          <a:ea typeface="Arial"/>
                        </a:rPr>
                        <a:t>phục</a:t>
                      </a:r>
                      <a:r>
                        <a:rPr lang="en-GB" sz="2000" dirty="0">
                          <a:effectLst/>
                          <a:latin typeface="Times New Roman"/>
                          <a:ea typeface="Arial"/>
                        </a:rPr>
                        <a:t> </a:t>
                      </a:r>
                      <a:r>
                        <a:rPr lang="en-GB" sz="2000" dirty="0" err="1">
                          <a:effectLst/>
                          <a:latin typeface="Times New Roman"/>
                          <a:ea typeface="Arial"/>
                        </a:rPr>
                        <a:t>vụ</a:t>
                      </a:r>
                      <a:r>
                        <a:rPr lang="en-GB" sz="2000" dirty="0">
                          <a:effectLst/>
                          <a:latin typeface="Times New Roman"/>
                          <a:ea typeface="Arial"/>
                        </a:rPr>
                        <a:t> </a:t>
                      </a:r>
                      <a:r>
                        <a:rPr lang="en-US" sz="2000" dirty="0">
                          <a:latin typeface="Arial" panose="020B0604020202020204" pitchFamily="34" charset="0"/>
                          <a:cs typeface="Arial" panose="020B0604020202020204" pitchFamily="34" charset="0"/>
                        </a:rPr>
                        <a:t>NC</a:t>
                      </a:r>
                      <a:r>
                        <a:rPr lang="en-GB" sz="2000" dirty="0">
                          <a:effectLst/>
                          <a:latin typeface="Times New Roman"/>
                          <a:ea typeface="Arial"/>
                        </a:rPr>
                        <a:t>, </a:t>
                      </a:r>
                      <a:r>
                        <a:rPr lang="en-GB" sz="2000" dirty="0" err="1">
                          <a:effectLst/>
                          <a:latin typeface="Times New Roman"/>
                          <a:ea typeface="Arial"/>
                        </a:rPr>
                        <a:t>thúc</a:t>
                      </a:r>
                      <a:r>
                        <a:rPr lang="en-GB" sz="2000" dirty="0">
                          <a:effectLst/>
                          <a:latin typeface="Times New Roman"/>
                          <a:ea typeface="Arial"/>
                        </a:rPr>
                        <a:t> </a:t>
                      </a:r>
                      <a:r>
                        <a:rPr lang="en-GB" sz="2000" dirty="0" err="1">
                          <a:effectLst/>
                          <a:latin typeface="Times New Roman"/>
                          <a:ea typeface="Arial"/>
                        </a:rPr>
                        <a:t>đẩy</a:t>
                      </a:r>
                      <a:r>
                        <a:rPr lang="en-GB" sz="2000" dirty="0">
                          <a:effectLst/>
                          <a:latin typeface="Times New Roman"/>
                          <a:ea typeface="Arial"/>
                        </a:rPr>
                        <a:t> </a:t>
                      </a:r>
                      <a:r>
                        <a:rPr lang="en-US" sz="2000" dirty="0">
                          <a:latin typeface="Arial" panose="020B0604020202020204" pitchFamily="34" charset="0"/>
                          <a:cs typeface="Arial" panose="020B0604020202020204" pitchFamily="34" charset="0"/>
                        </a:rPr>
                        <a:t>NC</a:t>
                      </a:r>
                      <a:r>
                        <a:rPr lang="en-GB" sz="2000" dirty="0">
                          <a:effectLst/>
                          <a:latin typeface="Times New Roman"/>
                          <a:ea typeface="Arial"/>
                        </a:rPr>
                        <a:t>, </a:t>
                      </a:r>
                      <a:r>
                        <a:rPr lang="en-GB" sz="2000" dirty="0" err="1">
                          <a:effectLst/>
                          <a:latin typeface="Times New Roman"/>
                          <a:ea typeface="Arial"/>
                        </a:rPr>
                        <a:t>phát</a:t>
                      </a:r>
                      <a:r>
                        <a:rPr lang="en-GB" sz="2000" dirty="0">
                          <a:effectLst/>
                          <a:latin typeface="Times New Roman"/>
                          <a:ea typeface="Arial"/>
                        </a:rPr>
                        <a:t> </a:t>
                      </a:r>
                      <a:r>
                        <a:rPr lang="en-GB" sz="2000" dirty="0" err="1">
                          <a:effectLst/>
                          <a:latin typeface="Times New Roman"/>
                          <a:ea typeface="Arial"/>
                        </a:rPr>
                        <a:t>kiến</a:t>
                      </a:r>
                      <a:r>
                        <a:rPr lang="en-GB" sz="2000" dirty="0">
                          <a:effectLst/>
                          <a:latin typeface="Times New Roman"/>
                          <a:ea typeface="Arial"/>
                        </a:rPr>
                        <a:t> </a:t>
                      </a:r>
                      <a:r>
                        <a:rPr lang="en-GB" sz="2000" dirty="0" err="1">
                          <a:effectLst/>
                          <a:latin typeface="Times New Roman"/>
                          <a:ea typeface="Arial"/>
                        </a:rPr>
                        <a:t>khoa</a:t>
                      </a:r>
                      <a:r>
                        <a:rPr lang="en-GB" sz="2000" dirty="0">
                          <a:effectLst/>
                          <a:latin typeface="Times New Roman"/>
                          <a:ea typeface="Arial"/>
                        </a:rPr>
                        <a:t> </a:t>
                      </a:r>
                      <a:r>
                        <a:rPr lang="en-GB" sz="2000" dirty="0" err="1">
                          <a:effectLst/>
                          <a:latin typeface="Times New Roman"/>
                          <a:ea typeface="Arial"/>
                        </a:rPr>
                        <a:t>học</a:t>
                      </a:r>
                      <a:r>
                        <a:rPr lang="en-GB" sz="2000" dirty="0">
                          <a:effectLst/>
                          <a:latin typeface="Times New Roman"/>
                          <a:ea typeface="Arial"/>
                        </a:rPr>
                        <a:t>, </a:t>
                      </a:r>
                      <a:r>
                        <a:rPr lang="en-GB" sz="2000" dirty="0" err="1">
                          <a:effectLst/>
                          <a:latin typeface="Times New Roman"/>
                          <a:ea typeface="Arial"/>
                        </a:rPr>
                        <a:t>hợp</a:t>
                      </a:r>
                      <a:r>
                        <a:rPr lang="en-GB" sz="2000" dirty="0">
                          <a:effectLst/>
                          <a:latin typeface="Times New Roman"/>
                          <a:ea typeface="Arial"/>
                        </a:rPr>
                        <a:t> </a:t>
                      </a:r>
                      <a:r>
                        <a:rPr lang="en-GB" sz="2000" dirty="0" err="1">
                          <a:effectLst/>
                          <a:latin typeface="Times New Roman"/>
                          <a:ea typeface="Arial"/>
                        </a:rPr>
                        <a:t>tác</a:t>
                      </a:r>
                      <a:r>
                        <a:rPr lang="en-GB" sz="2000" dirty="0">
                          <a:effectLst/>
                          <a:latin typeface="Times New Roman"/>
                          <a:ea typeface="Arial"/>
                        </a:rPr>
                        <a:t> </a:t>
                      </a:r>
                      <a:r>
                        <a:rPr lang="en-GB" sz="2000" dirty="0" err="1">
                          <a:effectLst/>
                          <a:latin typeface="Times New Roman"/>
                          <a:ea typeface="Arial"/>
                        </a:rPr>
                        <a:t>và</a:t>
                      </a:r>
                      <a:r>
                        <a:rPr lang="en-GB" sz="2000" dirty="0">
                          <a:effectLst/>
                          <a:latin typeface="Times New Roman"/>
                          <a:ea typeface="Arial"/>
                        </a:rPr>
                        <a:t> </a:t>
                      </a:r>
                      <a:r>
                        <a:rPr lang="en-US" sz="2000" dirty="0">
                          <a:latin typeface="Arial" panose="020B0604020202020204" pitchFamily="34" charset="0"/>
                          <a:cs typeface="Arial" panose="020B0604020202020204" pitchFamily="34" charset="0"/>
                        </a:rPr>
                        <a:t>NC </a:t>
                      </a:r>
                      <a:r>
                        <a:rPr lang="en-GB" sz="2000" dirty="0" err="1">
                          <a:effectLst/>
                          <a:latin typeface="Times New Roman"/>
                          <a:ea typeface="Arial"/>
                        </a:rPr>
                        <a:t>đỉnh</a:t>
                      </a:r>
                      <a:r>
                        <a:rPr lang="en-GB" sz="2000" dirty="0">
                          <a:effectLst/>
                          <a:latin typeface="Times New Roman"/>
                          <a:ea typeface="Arial"/>
                        </a:rPr>
                        <a:t> </a:t>
                      </a:r>
                      <a:r>
                        <a:rPr lang="en-GB" sz="2000" dirty="0" err="1">
                          <a:effectLst/>
                          <a:latin typeface="Times New Roman"/>
                          <a:ea typeface="Arial"/>
                        </a:rPr>
                        <a:t>cao</a:t>
                      </a:r>
                      <a:r>
                        <a:rPr lang="en-GB" sz="2000" dirty="0">
                          <a:effectLst/>
                          <a:latin typeface="Times New Roman"/>
                          <a:ea typeface="Arial"/>
                        </a:rPr>
                        <a:t> </a:t>
                      </a:r>
                      <a:r>
                        <a:rPr lang="en-GB" sz="2000" b="1" dirty="0" err="1">
                          <a:solidFill>
                            <a:srgbClr val="FF0000"/>
                          </a:solidFill>
                          <a:effectLst/>
                          <a:latin typeface="Times New Roman"/>
                          <a:ea typeface="Arial"/>
                        </a:rPr>
                        <a:t>được</a:t>
                      </a:r>
                      <a:r>
                        <a:rPr lang="en-GB" sz="2000" b="1" dirty="0">
                          <a:solidFill>
                            <a:srgbClr val="FF0000"/>
                          </a:solidFill>
                          <a:effectLst/>
                          <a:latin typeface="Times New Roman"/>
                          <a:ea typeface="Arial"/>
                        </a:rPr>
                        <a:t> </a:t>
                      </a:r>
                      <a:r>
                        <a:rPr lang="en-GB" sz="2000" b="1" dirty="0" err="1">
                          <a:solidFill>
                            <a:srgbClr val="FF0000"/>
                          </a:solidFill>
                          <a:effectLst/>
                          <a:latin typeface="Times New Roman"/>
                          <a:ea typeface="Arial"/>
                        </a:rPr>
                        <a:t>triển</a:t>
                      </a:r>
                      <a:r>
                        <a:rPr lang="en-GB" sz="2000" b="1" dirty="0">
                          <a:solidFill>
                            <a:srgbClr val="FF0000"/>
                          </a:solidFill>
                          <a:effectLst/>
                          <a:latin typeface="Times New Roman"/>
                          <a:ea typeface="Arial"/>
                        </a:rPr>
                        <a:t> </a:t>
                      </a:r>
                      <a:r>
                        <a:rPr lang="en-GB" sz="2000" b="1" dirty="0" err="1">
                          <a:solidFill>
                            <a:srgbClr val="FF0000"/>
                          </a:solidFill>
                          <a:effectLst/>
                          <a:latin typeface="Times New Roman"/>
                          <a:ea typeface="Arial"/>
                        </a:rPr>
                        <a:t>khai</a:t>
                      </a:r>
                      <a:r>
                        <a:rPr lang="en-GB" sz="2000" b="1" dirty="0">
                          <a:solidFill>
                            <a:srgbClr val="FF0000"/>
                          </a:solidFill>
                          <a:effectLst/>
                          <a:latin typeface="Times New Roman"/>
                          <a:ea typeface="Arial"/>
                        </a:rPr>
                        <a:t> </a:t>
                      </a:r>
                      <a:r>
                        <a:rPr lang="en-GB" sz="2000" dirty="0" err="1">
                          <a:effectLst/>
                          <a:latin typeface="Times New Roman"/>
                          <a:ea typeface="Arial"/>
                        </a:rPr>
                        <a:t>để</a:t>
                      </a:r>
                      <a:r>
                        <a:rPr lang="en-GB" sz="2000" dirty="0">
                          <a:effectLst/>
                          <a:latin typeface="Times New Roman"/>
                          <a:ea typeface="Arial"/>
                        </a:rPr>
                        <a:t> </a:t>
                      </a:r>
                      <a:r>
                        <a:rPr lang="en-GB" sz="2000" dirty="0" err="1">
                          <a:effectLst/>
                          <a:latin typeface="Times New Roman"/>
                          <a:ea typeface="Arial"/>
                        </a:rPr>
                        <a:t>đạt</a:t>
                      </a:r>
                      <a:r>
                        <a:rPr lang="en-GB" sz="2000" dirty="0">
                          <a:effectLst/>
                          <a:latin typeface="Times New Roman"/>
                          <a:ea typeface="Arial"/>
                        </a:rPr>
                        <a:t> </a:t>
                      </a:r>
                      <a:r>
                        <a:rPr lang="en-GB" sz="2000" dirty="0" err="1">
                          <a:effectLst/>
                          <a:latin typeface="Times New Roman"/>
                          <a:ea typeface="Arial"/>
                        </a:rPr>
                        <a:t>được</a:t>
                      </a:r>
                      <a:r>
                        <a:rPr lang="en-GB" sz="2000" dirty="0">
                          <a:effectLst/>
                          <a:latin typeface="Times New Roman"/>
                          <a:ea typeface="Arial"/>
                        </a:rPr>
                        <a:t> </a:t>
                      </a:r>
                      <a:r>
                        <a:rPr lang="en-GB" sz="2000" dirty="0" err="1">
                          <a:effectLst/>
                          <a:latin typeface="Times New Roman"/>
                          <a:ea typeface="Arial"/>
                        </a:rPr>
                        <a:t>tầm</a:t>
                      </a:r>
                      <a:r>
                        <a:rPr lang="en-GB" sz="2000" dirty="0">
                          <a:effectLst/>
                          <a:latin typeface="Times New Roman"/>
                          <a:ea typeface="Arial"/>
                        </a:rPr>
                        <a:t> </a:t>
                      </a:r>
                      <a:r>
                        <a:rPr lang="en-GB" sz="2000" dirty="0" err="1">
                          <a:effectLst/>
                          <a:latin typeface="Times New Roman"/>
                          <a:ea typeface="Arial"/>
                        </a:rPr>
                        <a:t>nhìn</a:t>
                      </a:r>
                      <a:r>
                        <a:rPr lang="en-GB" sz="2000" dirty="0">
                          <a:effectLst/>
                          <a:latin typeface="Times New Roman"/>
                          <a:ea typeface="Arial"/>
                        </a:rPr>
                        <a:t> </a:t>
                      </a:r>
                      <a:r>
                        <a:rPr lang="en-GB" sz="2000" dirty="0" err="1">
                          <a:effectLst/>
                          <a:latin typeface="Times New Roman"/>
                          <a:ea typeface="Arial"/>
                        </a:rPr>
                        <a:t>và</a:t>
                      </a:r>
                      <a:r>
                        <a:rPr lang="en-GB" sz="2000" dirty="0">
                          <a:effectLst/>
                          <a:latin typeface="Times New Roman"/>
                          <a:ea typeface="Arial"/>
                        </a:rPr>
                        <a:t> </a:t>
                      </a:r>
                      <a:r>
                        <a:rPr lang="en-GB" sz="2000" dirty="0" err="1">
                          <a:effectLst/>
                          <a:latin typeface="Times New Roman"/>
                          <a:ea typeface="Arial"/>
                        </a:rPr>
                        <a:t>sứ</a:t>
                      </a:r>
                      <a:r>
                        <a:rPr lang="en-GB" sz="2000" dirty="0">
                          <a:effectLst/>
                          <a:latin typeface="Times New Roman"/>
                          <a:ea typeface="Arial"/>
                        </a:rPr>
                        <a:t> </a:t>
                      </a:r>
                      <a:r>
                        <a:rPr lang="en-GB" sz="2000" dirty="0" err="1">
                          <a:effectLst/>
                          <a:latin typeface="Times New Roman"/>
                          <a:ea typeface="Arial"/>
                        </a:rPr>
                        <a:t>mạng</a:t>
                      </a:r>
                      <a:r>
                        <a:rPr lang="en-GB" sz="2000" dirty="0">
                          <a:effectLst/>
                          <a:latin typeface="Times New Roman"/>
                          <a:ea typeface="Arial"/>
                        </a:rPr>
                        <a:t> </a:t>
                      </a:r>
                      <a:r>
                        <a:rPr lang="en-GB" sz="2000" dirty="0" err="1">
                          <a:effectLst/>
                          <a:latin typeface="Times New Roman"/>
                          <a:ea typeface="Arial"/>
                        </a:rPr>
                        <a:t>của</a:t>
                      </a:r>
                      <a:r>
                        <a:rPr lang="en-GB" sz="2000" dirty="0">
                          <a:effectLst/>
                          <a:latin typeface="Times New Roman"/>
                          <a:ea typeface="Arial"/>
                        </a:rPr>
                        <a:t> CSGD.</a:t>
                      </a:r>
                      <a:endParaRPr lang="en-US" sz="2000" dirty="0">
                        <a:effectLst/>
                        <a:latin typeface="Times New Roman"/>
                        <a:ea typeface="Arial"/>
                      </a:endParaRPr>
                    </a:p>
                  </a:txBody>
                  <a:tcPr marL="68580" marR="68580" marT="0" marB="0"/>
                </a:tc>
                <a:tc>
                  <a:txBody>
                    <a:bodyPr/>
                    <a:lstStyle/>
                    <a:p>
                      <a:pPr marL="0" lvl="0" indent="0" algn="just">
                        <a:spcBef>
                          <a:spcPts val="300"/>
                        </a:spcBef>
                        <a:spcAft>
                          <a:spcPts val="0"/>
                        </a:spcAft>
                        <a:buFontTx/>
                        <a:buNone/>
                        <a:tabLst>
                          <a:tab pos="270510" algn="l"/>
                        </a:tabLst>
                      </a:pPr>
                      <a:r>
                        <a:rPr lang="en-US" sz="1800" dirty="0">
                          <a:effectLst/>
                          <a:latin typeface="Times New Roman"/>
                        </a:rPr>
                        <a:t>1. </a:t>
                      </a:r>
                      <a:r>
                        <a:rPr lang="vi-VN" sz="1800" b="1" dirty="0">
                          <a:solidFill>
                            <a:srgbClr val="FF0000"/>
                          </a:solidFill>
                          <a:effectLst/>
                          <a:latin typeface="Times New Roman"/>
                        </a:rPr>
                        <a:t>Triển khai chiến lược phát triển nguồn thu </a:t>
                      </a:r>
                      <a:r>
                        <a:rPr lang="vi-VN" sz="1800" dirty="0">
                          <a:effectLst/>
                          <a:latin typeface="Times New Roman"/>
                        </a:rPr>
                        <a:t>từ h</a:t>
                      </a:r>
                      <a:r>
                        <a:rPr lang="en-US" sz="1800" dirty="0">
                          <a:effectLst/>
                          <a:latin typeface="Times New Roman"/>
                        </a:rPr>
                        <a:t>đ</a:t>
                      </a:r>
                      <a:r>
                        <a:rPr lang="vi-VN" sz="1800" dirty="0">
                          <a:effectLst/>
                          <a:latin typeface="Times New Roman"/>
                        </a:rPr>
                        <a:t> NCKH và chuyển giao công nghệ, chuyển giao tri thức, thương mại hóa sản phẩm </a:t>
                      </a:r>
                      <a:r>
                        <a:rPr lang="en-US" sz="1800" dirty="0">
                          <a:latin typeface="Arial" panose="020B0604020202020204" pitchFamily="34" charset="0"/>
                          <a:cs typeface="Arial" panose="020B0604020202020204" pitchFamily="34" charset="0"/>
                        </a:rPr>
                        <a:t>NC</a:t>
                      </a:r>
                      <a:r>
                        <a:rPr lang="en-US" sz="1800" dirty="0">
                          <a:effectLst/>
                          <a:latin typeface="Times New Roman"/>
                        </a:rPr>
                        <a:t>.</a:t>
                      </a:r>
                    </a:p>
                    <a:p>
                      <a:pPr marL="0" lvl="0" indent="0" algn="just">
                        <a:spcBef>
                          <a:spcPts val="300"/>
                        </a:spcBef>
                        <a:spcAft>
                          <a:spcPts val="0"/>
                        </a:spcAft>
                        <a:buFontTx/>
                        <a:buNone/>
                        <a:tabLst>
                          <a:tab pos="259715" algn="l"/>
                        </a:tabLst>
                      </a:pPr>
                      <a:r>
                        <a:rPr lang="en-US" sz="1800" dirty="0">
                          <a:effectLst/>
                          <a:latin typeface="Times New Roman"/>
                        </a:rPr>
                        <a:t>2. </a:t>
                      </a:r>
                      <a:r>
                        <a:rPr lang="vi-VN" sz="1800" b="1" dirty="0">
                          <a:solidFill>
                            <a:srgbClr val="0000FF"/>
                          </a:solidFill>
                          <a:effectLst/>
                          <a:latin typeface="Times New Roman"/>
                        </a:rPr>
                        <a:t>Thiết lập</a:t>
                      </a:r>
                      <a:r>
                        <a:rPr lang="vi-VN" sz="1800" dirty="0">
                          <a:effectLst/>
                          <a:latin typeface="Times New Roman"/>
                        </a:rPr>
                        <a:t> các nhóm </a:t>
                      </a:r>
                      <a:r>
                        <a:rPr lang="en-US" sz="1800" dirty="0">
                          <a:latin typeface="Arial" panose="020B0604020202020204" pitchFamily="34" charset="0"/>
                          <a:cs typeface="Arial" panose="020B0604020202020204" pitchFamily="34" charset="0"/>
                        </a:rPr>
                        <a:t>NC </a:t>
                      </a:r>
                      <a:r>
                        <a:rPr lang="en-US" sz="1800" dirty="0">
                          <a:effectLst/>
                          <a:latin typeface="Times New Roman"/>
                        </a:rPr>
                        <a:t>(</a:t>
                      </a:r>
                      <a:r>
                        <a:rPr lang="en-US" sz="1800" dirty="0" err="1">
                          <a:effectLst/>
                          <a:latin typeface="Times New Roman"/>
                        </a:rPr>
                        <a:t>như</a:t>
                      </a:r>
                      <a:r>
                        <a:rPr lang="en-US" sz="1800" dirty="0">
                          <a:effectLst/>
                          <a:latin typeface="Times New Roman"/>
                        </a:rPr>
                        <a:t> </a:t>
                      </a:r>
                      <a:r>
                        <a:rPr lang="en-US" sz="1800" dirty="0">
                          <a:latin typeface="Arial" panose="020B0604020202020204" pitchFamily="34" charset="0"/>
                          <a:cs typeface="Arial" panose="020B0604020202020204" pitchFamily="34" charset="0"/>
                        </a:rPr>
                        <a:t>NC</a:t>
                      </a:r>
                      <a:r>
                        <a:rPr lang="vi-VN" sz="1800" dirty="0">
                          <a:effectLst/>
                          <a:latin typeface="Times New Roman"/>
                        </a:rPr>
                        <a:t> mạnh, nhóm </a:t>
                      </a:r>
                      <a:r>
                        <a:rPr lang="en-US" sz="1800" dirty="0">
                          <a:latin typeface="Arial" panose="020B0604020202020204" pitchFamily="34" charset="0"/>
                          <a:cs typeface="Arial" panose="020B0604020202020204" pitchFamily="34" charset="0"/>
                        </a:rPr>
                        <a:t>NC</a:t>
                      </a:r>
                      <a:r>
                        <a:rPr lang="vi-VN" sz="1800" dirty="0">
                          <a:effectLst/>
                          <a:latin typeface="Times New Roman"/>
                        </a:rPr>
                        <a:t>tiềm năng</a:t>
                      </a:r>
                      <a:r>
                        <a:rPr lang="en-US" sz="1800" dirty="0">
                          <a:effectLst/>
                          <a:latin typeface="Times New Roman"/>
                        </a:rPr>
                        <a:t>,</a:t>
                      </a:r>
                      <a:r>
                        <a:rPr lang="vi-VN" sz="1800" dirty="0">
                          <a:effectLst/>
                          <a:latin typeface="Times New Roman"/>
                        </a:rPr>
                        <a:t> đầu tư cho </a:t>
                      </a:r>
                      <a:r>
                        <a:rPr lang="en-US" sz="1800" dirty="0">
                          <a:latin typeface="Arial" panose="020B0604020202020204" pitchFamily="34" charset="0"/>
                          <a:cs typeface="Arial" panose="020B0604020202020204" pitchFamily="34" charset="0"/>
                        </a:rPr>
                        <a:t>NC</a:t>
                      </a:r>
                      <a:r>
                        <a:rPr lang="vi-VN" sz="1800" dirty="0">
                          <a:effectLst/>
                          <a:latin typeface="Times New Roman"/>
                        </a:rPr>
                        <a:t> đỉnh cao, những phát kiến khoa học</a:t>
                      </a:r>
                      <a:r>
                        <a:rPr lang="en-US" sz="1800" dirty="0">
                          <a:effectLst/>
                          <a:latin typeface="Times New Roman"/>
                        </a:rPr>
                        <a:t> </a:t>
                      </a:r>
                      <a:r>
                        <a:rPr lang="en-US" sz="1800" dirty="0" err="1">
                          <a:effectLst/>
                          <a:latin typeface="Times New Roman"/>
                        </a:rPr>
                        <a:t>đối</a:t>
                      </a:r>
                      <a:r>
                        <a:rPr lang="en-US" sz="1800" dirty="0">
                          <a:effectLst/>
                          <a:latin typeface="Times New Roman"/>
                        </a:rPr>
                        <a:t> </a:t>
                      </a:r>
                      <a:r>
                        <a:rPr lang="en-US" sz="1800" dirty="0" err="1">
                          <a:effectLst/>
                          <a:latin typeface="Times New Roman"/>
                        </a:rPr>
                        <a:t>với</a:t>
                      </a:r>
                      <a:r>
                        <a:rPr lang="en-US" sz="1800" dirty="0">
                          <a:effectLst/>
                          <a:latin typeface="Times New Roman"/>
                        </a:rPr>
                        <a:t> CSGD </a:t>
                      </a:r>
                      <a:r>
                        <a:rPr lang="en-US" sz="1800" dirty="0" err="1">
                          <a:effectLst/>
                          <a:latin typeface="Times New Roman"/>
                        </a:rPr>
                        <a:t>định</a:t>
                      </a:r>
                      <a:r>
                        <a:rPr lang="en-US" sz="1800" dirty="0">
                          <a:effectLst/>
                          <a:latin typeface="Times New Roman"/>
                        </a:rPr>
                        <a:t> </a:t>
                      </a:r>
                      <a:r>
                        <a:rPr lang="en-US" sz="1800" dirty="0" err="1">
                          <a:effectLst/>
                          <a:latin typeface="Times New Roman"/>
                        </a:rPr>
                        <a:t>hướng</a:t>
                      </a:r>
                      <a:r>
                        <a:rPr lang="en-US" sz="1800" dirty="0">
                          <a:effectLst/>
                          <a:latin typeface="Times New Roman"/>
                        </a:rPr>
                        <a:t> </a:t>
                      </a:r>
                      <a:r>
                        <a:rPr lang="en-US" sz="1800" dirty="0">
                          <a:latin typeface="Arial" panose="020B0604020202020204" pitchFamily="34" charset="0"/>
                          <a:cs typeface="Arial" panose="020B0604020202020204" pitchFamily="34" charset="0"/>
                        </a:rPr>
                        <a:t>NC</a:t>
                      </a:r>
                      <a:r>
                        <a:rPr lang="en-US" sz="1800" dirty="0">
                          <a:effectLst/>
                          <a:latin typeface="Times New Roman"/>
                        </a:rPr>
                        <a:t>) </a:t>
                      </a:r>
                      <a:r>
                        <a:rPr lang="en-US" sz="1800" dirty="0" err="1">
                          <a:effectLst/>
                          <a:latin typeface="Times New Roman"/>
                        </a:rPr>
                        <a:t>và</a:t>
                      </a:r>
                      <a:r>
                        <a:rPr lang="vi-VN" sz="1800" dirty="0">
                          <a:effectLst/>
                          <a:latin typeface="Times New Roman"/>
                        </a:rPr>
                        <a:t> </a:t>
                      </a:r>
                      <a:r>
                        <a:rPr lang="vi-VN" sz="1800" b="1" dirty="0">
                          <a:solidFill>
                            <a:srgbClr val="0000FF"/>
                          </a:solidFill>
                          <a:effectLst/>
                          <a:latin typeface="Times New Roman"/>
                        </a:rPr>
                        <a:t>có chính sách thu hút </a:t>
                      </a:r>
                      <a:r>
                        <a:rPr lang="vi-VN" sz="1800" dirty="0">
                          <a:effectLst/>
                          <a:latin typeface="Times New Roman"/>
                        </a:rPr>
                        <a:t>cán bộ, GV, NH tham gia vào các hoạt động </a:t>
                      </a:r>
                      <a:r>
                        <a:rPr lang="en-US" sz="1800" dirty="0">
                          <a:latin typeface="Arial" panose="020B0604020202020204" pitchFamily="34" charset="0"/>
                          <a:cs typeface="Arial" panose="020B0604020202020204" pitchFamily="34" charset="0"/>
                        </a:rPr>
                        <a:t>NC</a:t>
                      </a:r>
                      <a:r>
                        <a:rPr lang="vi-VN" sz="1800" dirty="0">
                          <a:effectLst/>
                          <a:latin typeface="Times New Roman"/>
                        </a:rPr>
                        <a:t>.</a:t>
                      </a:r>
                      <a:endParaRPr lang="en-US" sz="1800" dirty="0">
                        <a:effectLst/>
                        <a:latin typeface="Times New Roman"/>
                      </a:endParaRPr>
                    </a:p>
                    <a:p>
                      <a:pPr marL="0" lvl="0" indent="0" algn="just">
                        <a:spcBef>
                          <a:spcPts val="300"/>
                        </a:spcBef>
                        <a:spcAft>
                          <a:spcPts val="0"/>
                        </a:spcAft>
                        <a:buFontTx/>
                        <a:buNone/>
                        <a:tabLst>
                          <a:tab pos="259715" algn="l"/>
                        </a:tabLst>
                      </a:pPr>
                      <a:r>
                        <a:rPr lang="en-US" sz="1800" dirty="0">
                          <a:effectLst/>
                          <a:latin typeface="Times New Roman"/>
                        </a:rPr>
                        <a:t>3. </a:t>
                      </a:r>
                      <a:r>
                        <a:rPr lang="vi-VN" sz="1800" b="1" dirty="0">
                          <a:solidFill>
                            <a:srgbClr val="FF0000"/>
                          </a:solidFill>
                          <a:effectLst/>
                          <a:latin typeface="Times New Roman"/>
                        </a:rPr>
                        <a:t>Triển khai các hoạt động hợp tác </a:t>
                      </a:r>
                      <a:r>
                        <a:rPr lang="vi-VN" sz="1800" dirty="0">
                          <a:effectLst/>
                          <a:latin typeface="Times New Roman"/>
                        </a:rPr>
                        <a:t>NCKH hoặc chuyển giao công nghệ với doanh nghiệp hoặc tổ chức xã hội; có hoạt động NCKH hợp tác/phối hợp với các cơ sở </a:t>
                      </a:r>
                      <a:r>
                        <a:rPr lang="en-US" sz="1800" dirty="0">
                          <a:latin typeface="Arial" panose="020B0604020202020204" pitchFamily="34" charset="0"/>
                          <a:cs typeface="Arial" panose="020B0604020202020204" pitchFamily="34" charset="0"/>
                        </a:rPr>
                        <a:t>NC </a:t>
                      </a:r>
                      <a:r>
                        <a:rPr lang="vi-VN" sz="1800" dirty="0">
                          <a:effectLst/>
                          <a:latin typeface="Times New Roman"/>
                        </a:rPr>
                        <a:t>trong và ngoài nước.</a:t>
                      </a:r>
                      <a:endParaRPr lang="en-US" sz="1800" dirty="0">
                        <a:effectLst/>
                        <a:latin typeface="Times New Roman"/>
                      </a:endParaRPr>
                    </a:p>
                    <a:p>
                      <a:pPr marL="0" lvl="0" indent="0" algn="just">
                        <a:spcBef>
                          <a:spcPts val="300"/>
                        </a:spcBef>
                        <a:spcAft>
                          <a:spcPts val="0"/>
                        </a:spcAft>
                        <a:buFontTx/>
                        <a:buNone/>
                        <a:tabLst>
                          <a:tab pos="270510" algn="l"/>
                        </a:tabLst>
                      </a:pPr>
                      <a:r>
                        <a:rPr lang="en-US" sz="1800" dirty="0">
                          <a:effectLst/>
                          <a:latin typeface="Times New Roman"/>
                        </a:rPr>
                        <a:t>4. </a:t>
                      </a:r>
                      <a:r>
                        <a:rPr lang="vi-VN" sz="1800" dirty="0">
                          <a:effectLst/>
                          <a:latin typeface="Times New Roman"/>
                        </a:rPr>
                        <a:t>Triển khai hoạt động KHCN </a:t>
                      </a:r>
                      <a:r>
                        <a:rPr lang="vi-VN" sz="1800" b="1" dirty="0">
                          <a:solidFill>
                            <a:srgbClr val="FF0000"/>
                          </a:solidFill>
                          <a:effectLst/>
                          <a:latin typeface="Times New Roman"/>
                        </a:rPr>
                        <a:t>theo kế hoạch </a:t>
                      </a:r>
                      <a:r>
                        <a:rPr lang="vi-VN" sz="1800" dirty="0">
                          <a:effectLst/>
                          <a:latin typeface="Times New Roman"/>
                        </a:rPr>
                        <a:t>đã đề ra (đã cấp kinh phí, đã tổ chức các hoạt động tương ứng trong kế hoạch,...).</a:t>
                      </a:r>
                      <a:endParaRPr lang="en-US" sz="2400" dirty="0">
                        <a:effectLst/>
                        <a:latin typeface="Times New Roman"/>
                      </a:endParaRPr>
                    </a:p>
                  </a:txBody>
                  <a:tcPr marL="68580" marR="68580" marT="0" marB="0">
                    <a:solidFill>
                      <a:schemeClr val="bg1"/>
                    </a:solidFill>
                  </a:tcPr>
                </a:tc>
                <a:tc>
                  <a:txBody>
                    <a:bodyPr/>
                    <a:lstStyle/>
                    <a:p>
                      <a:pPr marL="0" lvl="0" indent="0" algn="just">
                        <a:lnSpc>
                          <a:spcPts val="2000"/>
                        </a:lnSpc>
                        <a:spcBef>
                          <a:spcPts val="300"/>
                        </a:spcBef>
                        <a:spcAft>
                          <a:spcPts val="0"/>
                        </a:spcAft>
                        <a:buFontTx/>
                        <a:buNone/>
                        <a:tabLst>
                          <a:tab pos="111125" algn="l"/>
                        </a:tabLst>
                      </a:pPr>
                      <a:r>
                        <a:rPr lang="en-US" sz="2000" dirty="0">
                          <a:effectLst/>
                          <a:latin typeface="Times New Roman"/>
                          <a:ea typeface="Calibri"/>
                        </a:rPr>
                        <a:t>.</a:t>
                      </a:r>
                      <a:r>
                        <a:rPr lang="vi-VN" sz="2000" dirty="0">
                          <a:effectLst/>
                          <a:latin typeface="Times New Roman"/>
                          <a:ea typeface="Calibri"/>
                        </a:rPr>
                        <a:t>Kết quả huy động kinh phí cho NCKH*.</a:t>
                      </a:r>
                      <a:endParaRPr lang="en-US" sz="2000" dirty="0">
                        <a:effectLst/>
                        <a:latin typeface="Times New Roman"/>
                        <a:ea typeface="Calibri"/>
                      </a:endParaRPr>
                    </a:p>
                    <a:p>
                      <a:pPr marL="0" lvl="0" indent="0" algn="just">
                        <a:lnSpc>
                          <a:spcPts val="2000"/>
                        </a:lnSpc>
                        <a:spcBef>
                          <a:spcPts val="300"/>
                        </a:spcBef>
                        <a:spcAft>
                          <a:spcPts val="0"/>
                        </a:spcAft>
                        <a:buFontTx/>
                        <a:buNone/>
                        <a:tabLst>
                          <a:tab pos="111125" algn="l"/>
                        </a:tabLst>
                      </a:pPr>
                      <a:r>
                        <a:rPr lang="en-US" sz="2000" dirty="0">
                          <a:effectLst/>
                          <a:latin typeface="Times New Roman"/>
                          <a:ea typeface="Calibri"/>
                        </a:rPr>
                        <a:t>.</a:t>
                      </a:r>
                      <a:r>
                        <a:rPr lang="vi-VN" sz="2000" dirty="0">
                          <a:effectLst/>
                          <a:latin typeface="Times New Roman"/>
                          <a:ea typeface="Calibri"/>
                        </a:rPr>
                        <a:t>Danh mục sản phẩm</a:t>
                      </a:r>
                      <a:r>
                        <a:rPr lang="en-US" sz="2000" dirty="0">
                          <a:effectLst/>
                          <a:latin typeface="Times New Roman"/>
                          <a:ea typeface="Calibri"/>
                        </a:rPr>
                        <a:t> </a:t>
                      </a:r>
                      <a:r>
                        <a:rPr lang="en-US" sz="2000" dirty="0" err="1">
                          <a:latin typeface="Arial" panose="020B0604020202020204" pitchFamily="34" charset="0"/>
                          <a:cs typeface="Arial" panose="020B0604020202020204" pitchFamily="34" charset="0"/>
                        </a:rPr>
                        <a:t>NC</a:t>
                      </a:r>
                      <a:r>
                        <a:rPr lang="en-US" sz="2000" dirty="0" err="1">
                          <a:effectLst/>
                          <a:latin typeface="Times New Roman"/>
                          <a:ea typeface="Calibri"/>
                        </a:rPr>
                        <a:t>được</a:t>
                      </a:r>
                      <a:r>
                        <a:rPr lang="vi-VN" sz="2000" dirty="0">
                          <a:effectLst/>
                          <a:latin typeface="Times New Roman"/>
                          <a:ea typeface="Calibri"/>
                        </a:rPr>
                        <a:t> thương mại hóa</a:t>
                      </a:r>
                      <a:r>
                        <a:rPr lang="en-US" sz="2000" dirty="0">
                          <a:effectLst/>
                          <a:latin typeface="Times New Roman"/>
                          <a:ea typeface="Calibri"/>
                        </a:rPr>
                        <a:t>; c</a:t>
                      </a:r>
                      <a:r>
                        <a:rPr lang="vi-VN" sz="2000" dirty="0">
                          <a:effectLst/>
                          <a:latin typeface="Times New Roman"/>
                          <a:ea typeface="Calibri"/>
                        </a:rPr>
                        <a:t>hương trình hội thảo công bố quốc tế; hội thảo sản phẩm ứng dụng</a:t>
                      </a:r>
                      <a:r>
                        <a:rPr lang="en-US" sz="2000" dirty="0">
                          <a:effectLst/>
                          <a:latin typeface="Times New Roman"/>
                          <a:ea typeface="Calibri"/>
                        </a:rPr>
                        <a:t>*</a:t>
                      </a:r>
                      <a:r>
                        <a:rPr lang="vi-VN" sz="2000" dirty="0">
                          <a:effectLst/>
                          <a:latin typeface="Times New Roman"/>
                          <a:ea typeface="Calibri"/>
                        </a:rPr>
                        <a:t>.</a:t>
                      </a:r>
                      <a:endParaRPr lang="en-US" sz="2000" dirty="0">
                        <a:effectLst/>
                        <a:latin typeface="Times New Roman"/>
                        <a:ea typeface="Calibri"/>
                      </a:endParaRPr>
                    </a:p>
                    <a:p>
                      <a:pPr marL="0" lvl="0" indent="0" algn="just">
                        <a:lnSpc>
                          <a:spcPts val="2000"/>
                        </a:lnSpc>
                        <a:spcBef>
                          <a:spcPts val="300"/>
                        </a:spcBef>
                        <a:spcAft>
                          <a:spcPts val="0"/>
                        </a:spcAft>
                        <a:buFontTx/>
                        <a:buNone/>
                        <a:tabLst>
                          <a:tab pos="111125" algn="l"/>
                        </a:tabLst>
                      </a:pPr>
                      <a:r>
                        <a:rPr lang="en-US" sz="2000" dirty="0">
                          <a:effectLst/>
                          <a:latin typeface="Times New Roman"/>
                          <a:ea typeface="Calibri"/>
                        </a:rPr>
                        <a:t>.</a:t>
                      </a:r>
                      <a:r>
                        <a:rPr lang="vi-VN" sz="2000" dirty="0">
                          <a:effectLst/>
                          <a:latin typeface="Times New Roman"/>
                          <a:ea typeface="Calibri"/>
                        </a:rPr>
                        <a:t>Các quyết định hỗ trợ tác giả bài báo quốc tế; hỗ trợ hội nghị, hội thảo; hỗ trợ các nhóm </a:t>
                      </a:r>
                      <a:r>
                        <a:rPr lang="en-US" sz="2000" dirty="0">
                          <a:latin typeface="Arial" panose="020B0604020202020204" pitchFamily="34" charset="0"/>
                          <a:cs typeface="Arial" panose="020B0604020202020204" pitchFamily="34" charset="0"/>
                        </a:rPr>
                        <a:t>NC</a:t>
                      </a:r>
                      <a:r>
                        <a:rPr lang="vi-VN" sz="2000" dirty="0">
                          <a:effectLst/>
                          <a:latin typeface="Times New Roman"/>
                          <a:ea typeface="Calibri"/>
                        </a:rPr>
                        <a:t>.</a:t>
                      </a:r>
                      <a:endParaRPr lang="en-US" sz="2000" dirty="0">
                        <a:effectLst/>
                        <a:latin typeface="Times New Roman"/>
                        <a:ea typeface="Calibri"/>
                      </a:endParaRPr>
                    </a:p>
                    <a:p>
                      <a:pPr marL="0" lvl="0" indent="0" algn="just">
                        <a:lnSpc>
                          <a:spcPts val="2000"/>
                        </a:lnSpc>
                        <a:spcBef>
                          <a:spcPts val="300"/>
                        </a:spcBef>
                        <a:spcAft>
                          <a:spcPts val="0"/>
                        </a:spcAft>
                        <a:buFontTx/>
                        <a:buNone/>
                        <a:tabLst>
                          <a:tab pos="111125" algn="l"/>
                        </a:tabLst>
                      </a:pPr>
                      <a:r>
                        <a:rPr lang="en-US" sz="2000" dirty="0">
                          <a:effectLst/>
                          <a:latin typeface="Times New Roman"/>
                          <a:ea typeface="Calibri"/>
                        </a:rPr>
                        <a:t>.</a:t>
                      </a:r>
                      <a:r>
                        <a:rPr lang="vi-VN" sz="2000" dirty="0">
                          <a:effectLst/>
                          <a:latin typeface="Times New Roman"/>
                          <a:ea typeface="Calibri"/>
                        </a:rPr>
                        <a:t>Các sản phẩm NCKH (bài báo, sách chuyên khảo, bằng sáng chế, giải pháp hữu ích, đề xuất chính sách được ghi nhận) tương ứng với kế hoạch hoạt động KHCN hằng năm.</a:t>
                      </a:r>
                      <a:endParaRPr lang="en-US" sz="2000" dirty="0">
                        <a:effectLst/>
                        <a:latin typeface="Times New Roman"/>
                        <a:ea typeface="Calibri"/>
                      </a:endParaRPr>
                    </a:p>
                    <a:p>
                      <a:pPr marL="0" lvl="0" indent="0" algn="just">
                        <a:lnSpc>
                          <a:spcPts val="2000"/>
                        </a:lnSpc>
                        <a:spcBef>
                          <a:spcPts val="300"/>
                        </a:spcBef>
                        <a:spcAft>
                          <a:spcPts val="0"/>
                        </a:spcAft>
                        <a:buFontTx/>
                        <a:buNone/>
                        <a:tabLst>
                          <a:tab pos="111125" algn="l"/>
                        </a:tabLst>
                      </a:pPr>
                      <a:r>
                        <a:rPr lang="en-US" sz="2000" dirty="0">
                          <a:effectLst/>
                          <a:latin typeface="Times New Roman"/>
                          <a:ea typeface="Calibri"/>
                        </a:rPr>
                        <a:t>.</a:t>
                      </a:r>
                      <a:r>
                        <a:rPr lang="vi-VN" sz="2000" dirty="0">
                          <a:effectLst/>
                          <a:latin typeface="Times New Roman"/>
                          <a:ea typeface="Calibri"/>
                        </a:rPr>
                        <a:t>Hợp đồng hợp tác về NCKH với các viện </a:t>
                      </a:r>
                      <a:r>
                        <a:rPr lang="en-US" sz="2000" dirty="0">
                          <a:latin typeface="Arial" panose="020B0604020202020204" pitchFamily="34" charset="0"/>
                          <a:cs typeface="Arial" panose="020B0604020202020204" pitchFamily="34" charset="0"/>
                        </a:rPr>
                        <a:t>NC</a:t>
                      </a:r>
                      <a:r>
                        <a:rPr lang="vi-VN" sz="2000" dirty="0">
                          <a:effectLst/>
                          <a:latin typeface="Times New Roman"/>
                          <a:ea typeface="Calibri"/>
                        </a:rPr>
                        <a:t>, cơ sở đào tạo hoặc với các doanh nghiệp (trong và ngoài nước); thống kê nguồn kinh phí thu được từ các hợp đồng hợp tác này*.</a:t>
                      </a:r>
                      <a:endParaRPr lang="en-US" sz="2000" dirty="0">
                        <a:effectLst/>
                        <a:latin typeface="Times New Roman"/>
                        <a:ea typeface="Calibri"/>
                      </a:endParaRPr>
                    </a:p>
                    <a:p>
                      <a:pPr marL="0" lvl="0" indent="0" algn="just">
                        <a:lnSpc>
                          <a:spcPct val="115000"/>
                        </a:lnSpc>
                        <a:spcBef>
                          <a:spcPts val="300"/>
                        </a:spcBef>
                        <a:spcAft>
                          <a:spcPts val="0"/>
                        </a:spcAft>
                        <a:buFontTx/>
                        <a:buNone/>
                        <a:tabLst>
                          <a:tab pos="148590" algn="l"/>
                        </a:tabLst>
                      </a:pPr>
                      <a:r>
                        <a:rPr lang="en-US" sz="2000" dirty="0">
                          <a:effectLst/>
                          <a:latin typeface="Times New Roman"/>
                          <a:ea typeface="Calibri"/>
                        </a:rPr>
                        <a:t>.</a:t>
                      </a:r>
                      <a:r>
                        <a:rPr lang="vi-VN" sz="2000" dirty="0">
                          <a:effectLst/>
                          <a:latin typeface="Times New Roman"/>
                          <a:ea typeface="Calibri"/>
                        </a:rPr>
                        <a:t>Bảng kê các tài liệu, sách báo, trang thiết bị </a:t>
                      </a:r>
                      <a:r>
                        <a:rPr lang="en-US" sz="2000" dirty="0">
                          <a:latin typeface="Arial" panose="020B0604020202020204" pitchFamily="34" charset="0"/>
                          <a:cs typeface="Arial" panose="020B0604020202020204" pitchFamily="34" charset="0"/>
                        </a:rPr>
                        <a:t>NC </a:t>
                      </a:r>
                      <a:r>
                        <a:rPr lang="vi-VN" sz="2000" dirty="0">
                          <a:effectLst/>
                          <a:latin typeface="Times New Roman"/>
                          <a:ea typeface="Calibri"/>
                        </a:rPr>
                        <a:t>được đầu tư mới</a:t>
                      </a:r>
                      <a:r>
                        <a:rPr lang="en-US" sz="2000" dirty="0">
                          <a:effectLst/>
                          <a:latin typeface="Times New Roman"/>
                          <a:ea typeface="Calibri"/>
                        </a:rPr>
                        <a:t>\</a:t>
                      </a:r>
                      <a:r>
                        <a:rPr lang="vi-VN" sz="2000" dirty="0">
                          <a:effectLst/>
                          <a:latin typeface="Times New Roman"/>
                          <a:ea typeface="Calibri"/>
                        </a:rPr>
                        <a:t>nâng cấp (nếu có) của CSGD trong khuôn khổ các hợp đồng hợp tác này.</a:t>
                      </a:r>
                      <a:endParaRPr lang="en-US" sz="2000" dirty="0">
                        <a:effectLst/>
                        <a:latin typeface="Times New Roman"/>
                        <a:ea typeface="Calibri"/>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58956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74696" y="184173"/>
            <a:ext cx="11952412" cy="1280734"/>
          </a:xfrm>
          <a:solidFill>
            <a:schemeClr val="accent6">
              <a:lumMod val="20000"/>
              <a:lumOff val="80000"/>
            </a:schemeClr>
          </a:solidFill>
        </p:spPr>
        <p:txBody>
          <a:bodyPr>
            <a:normAutofit/>
          </a:bodyPr>
          <a:lstStyle/>
          <a:p>
            <a:pPr lvl="0" defTabSz="889000">
              <a:spcAft>
                <a:spcPct val="35000"/>
              </a:spcAft>
            </a:pPr>
            <a:r>
              <a:rPr lang="en-US" sz="3600" b="1" dirty="0">
                <a:solidFill>
                  <a:srgbClr val="FF0000"/>
                </a:solidFill>
                <a:latin typeface="Times New Roman" panose="02020603050405020304" pitchFamily="18" charset="0"/>
                <a:cs typeface="Times New Roman" panose="02020603050405020304" pitchFamily="18" charset="0"/>
              </a:rPr>
              <a:t>18</a:t>
            </a:r>
            <a:r>
              <a:rPr lang="vi-VN"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3</a:t>
            </a:r>
            <a:r>
              <a:rPr lang="vi-VN" sz="4000" b="1" i="1" dirty="0">
                <a:solidFill>
                  <a:srgbClr val="FF0000"/>
                </a:solidFill>
              </a:rPr>
              <a:t>. </a:t>
            </a:r>
            <a:r>
              <a:rPr lang="en-US" sz="4000" b="1" dirty="0" err="1">
                <a:solidFill>
                  <a:srgbClr val="FF0000"/>
                </a:solidFill>
                <a:latin typeface="Arial" panose="020B0604020202020204" pitchFamily="34" charset="0"/>
                <a:cs typeface="Arial" panose="020B0604020202020204" pitchFamily="34" charset="0"/>
              </a:rPr>
              <a:t>Các</a:t>
            </a:r>
            <a:r>
              <a:rPr lang="en-US" sz="4000" b="1" dirty="0">
                <a:solidFill>
                  <a:srgbClr val="FF0000"/>
                </a:solidFill>
                <a:latin typeface="Arial" panose="020B0604020202020204" pitchFamily="34" charset="0"/>
                <a:cs typeface="Arial" panose="020B0604020202020204" pitchFamily="34" charset="0"/>
              </a:rPr>
              <a:t> </a:t>
            </a:r>
            <a:r>
              <a:rPr lang="en-US" sz="4000" b="1" dirty="0" err="1">
                <a:solidFill>
                  <a:srgbClr val="FF0000"/>
                </a:solidFill>
                <a:latin typeface="Arial" panose="020B0604020202020204" pitchFamily="34" charset="0"/>
                <a:cs typeface="Arial" panose="020B0604020202020204" pitchFamily="34" charset="0"/>
              </a:rPr>
              <a:t>ch</a:t>
            </a:r>
            <a:r>
              <a:rPr lang="vi-VN" sz="4000" b="1" dirty="0">
                <a:solidFill>
                  <a:srgbClr val="FF0000"/>
                </a:solidFill>
                <a:latin typeface="Arial" panose="020B0604020202020204" pitchFamily="34" charset="0"/>
                <a:cs typeface="Arial" panose="020B0604020202020204" pitchFamily="34" charset="0"/>
              </a:rPr>
              <a:t>ỉ số thực hiện ch</a:t>
            </a:r>
            <a:r>
              <a:rPr lang="en-US" sz="4000" b="1" dirty="0" err="1">
                <a:solidFill>
                  <a:srgbClr val="FF0000"/>
                </a:solidFill>
                <a:latin typeface="Arial" panose="020B0604020202020204" pitchFamily="34" charset="0"/>
                <a:cs typeface="Arial" panose="020B0604020202020204" pitchFamily="34" charset="0"/>
              </a:rPr>
              <a:t>ính</a:t>
            </a:r>
            <a:r>
              <a:rPr lang="en-US" sz="4000" b="1" dirty="0">
                <a:solidFill>
                  <a:srgbClr val="FF0000"/>
                </a:solidFill>
                <a:latin typeface="Arial" panose="020B0604020202020204" pitchFamily="34" charset="0"/>
                <a:cs typeface="Arial" panose="020B0604020202020204" pitchFamily="34" charset="0"/>
              </a:rPr>
              <a:t> </a:t>
            </a:r>
            <a:r>
              <a:rPr lang="en-US" sz="4000" b="1" dirty="0" err="1">
                <a:solidFill>
                  <a:srgbClr val="FF0000"/>
                </a:solidFill>
                <a:latin typeface="Arial" panose="020B0604020202020204" pitchFamily="34" charset="0"/>
                <a:cs typeface="Arial" panose="020B0604020202020204" pitchFamily="34" charset="0"/>
              </a:rPr>
              <a:t>đư</a:t>
            </a:r>
            <a:r>
              <a:rPr lang="vi-VN" sz="4000" b="1" dirty="0">
                <a:solidFill>
                  <a:srgbClr val="FF0000"/>
                </a:solidFill>
                <a:latin typeface="Arial" panose="020B0604020202020204" pitchFamily="34" charset="0"/>
                <a:cs typeface="Arial" panose="020B0604020202020204" pitchFamily="34" charset="0"/>
              </a:rPr>
              <a:t>ợc sử dụng </a:t>
            </a:r>
            <a:r>
              <a:rPr lang="vi-VN" sz="4000" dirty="0">
                <a:latin typeface="Arial" panose="020B0604020202020204" pitchFamily="34" charset="0"/>
                <a:cs typeface="Arial" panose="020B0604020202020204" pitchFamily="34" charset="0"/>
              </a:rPr>
              <a:t>để đ</a:t>
            </a:r>
            <a:r>
              <a:rPr lang="en-US" sz="4000" dirty="0" err="1">
                <a:latin typeface="Arial" panose="020B0604020202020204" pitchFamily="34" charset="0"/>
                <a:cs typeface="Arial" panose="020B0604020202020204" pitchFamily="34" charset="0"/>
              </a:rPr>
              <a:t>ánh</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giá</a:t>
            </a:r>
            <a:r>
              <a:rPr lang="en-US" sz="4000" dirty="0">
                <a:latin typeface="Arial" panose="020B0604020202020204" pitchFamily="34" charset="0"/>
                <a:cs typeface="Arial" panose="020B0604020202020204" pitchFamily="34" charset="0"/>
              </a:rPr>
              <a:t> s</a:t>
            </a:r>
            <a:r>
              <a:rPr lang="vi-VN" sz="4000" dirty="0">
                <a:latin typeface="Arial" panose="020B0604020202020204" pitchFamily="34" charset="0"/>
                <a:cs typeface="Arial" panose="020B0604020202020204" pitchFamily="34" charset="0"/>
              </a:rPr>
              <a:t>ố lượng v</a:t>
            </a:r>
            <a:r>
              <a:rPr lang="en-US" sz="4000" dirty="0">
                <a:latin typeface="Arial" panose="020B0604020202020204" pitchFamily="34" charset="0"/>
                <a:cs typeface="Arial" panose="020B0604020202020204" pitchFamily="34" charset="0"/>
              </a:rPr>
              <a:t>à </a:t>
            </a:r>
            <a:r>
              <a:rPr lang="en-US" sz="4000" dirty="0" err="1">
                <a:latin typeface="Arial" panose="020B0604020202020204" pitchFamily="34" charset="0"/>
                <a:cs typeface="Arial" panose="020B0604020202020204" pitchFamily="34" charset="0"/>
              </a:rPr>
              <a:t>ch</a:t>
            </a:r>
            <a:r>
              <a:rPr lang="vi-VN" sz="4000" dirty="0">
                <a:latin typeface="Arial" panose="020B0604020202020204" pitchFamily="34" charset="0"/>
                <a:cs typeface="Arial" panose="020B0604020202020204" pitchFamily="34" charset="0"/>
              </a:rPr>
              <a:t>ất lượng </a:t>
            </a:r>
            <a:r>
              <a:rPr lang="en-US" sz="4000" dirty="0">
                <a:latin typeface="Arial" panose="020B0604020202020204" pitchFamily="34" charset="0"/>
                <a:cs typeface="Arial" panose="020B0604020202020204" pitchFamily="34" charset="0"/>
              </a:rPr>
              <a:t>NC</a:t>
            </a: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909842310"/>
              </p:ext>
            </p:extLst>
          </p:nvPr>
        </p:nvGraphicFramePr>
        <p:xfrm>
          <a:off x="140484" y="1492328"/>
          <a:ext cx="12051516" cy="5113020"/>
        </p:xfrm>
        <a:graphic>
          <a:graphicData uri="http://schemas.openxmlformats.org/drawingml/2006/table">
            <a:tbl>
              <a:tblPr firstRow="1" bandRow="1">
                <a:tableStyleId>{5C22544A-7EE6-4342-B048-85BDC9FD1C3A}</a:tableStyleId>
              </a:tblPr>
              <a:tblGrid>
                <a:gridCol w="1662558">
                  <a:extLst>
                    <a:ext uri="{9D8B030D-6E8A-4147-A177-3AD203B41FA5}">
                      <a16:colId xmlns:a16="http://schemas.microsoft.com/office/drawing/2014/main" xmlns="" val="1338212068"/>
                    </a:ext>
                  </a:extLst>
                </a:gridCol>
                <a:gridCol w="5666704">
                  <a:extLst>
                    <a:ext uri="{9D8B030D-6E8A-4147-A177-3AD203B41FA5}">
                      <a16:colId xmlns:a16="http://schemas.microsoft.com/office/drawing/2014/main" xmlns="" val="4227679062"/>
                    </a:ext>
                  </a:extLst>
                </a:gridCol>
                <a:gridCol w="4722254">
                  <a:extLst>
                    <a:ext uri="{9D8B030D-6E8A-4147-A177-3AD203B41FA5}">
                      <a16:colId xmlns:a16="http://schemas.microsoft.com/office/drawing/2014/main" xmlns="" val="23416331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Arial" pitchFamily="34" charset="0"/>
                          <a:ea typeface="+mn-ea"/>
                          <a:cs typeface="Arial" pitchFamily="34" charset="0"/>
                        </a:rPr>
                        <a:t>Y/C TC</a:t>
                      </a:r>
                    </a:p>
                  </a:txBody>
                  <a:tcPr/>
                </a:tc>
                <a:tc>
                  <a:txBody>
                    <a:bodyPr/>
                    <a:lstStyle/>
                    <a:p>
                      <a:r>
                        <a:rPr lang="en-US" sz="2400" dirty="0" err="1">
                          <a:solidFill>
                            <a:schemeClr val="tx1"/>
                          </a:solidFill>
                          <a:latin typeface="Arial" pitchFamily="34" charset="0"/>
                          <a:cs typeface="Arial" pitchFamily="34" charset="0"/>
                        </a:rPr>
                        <a:t>Mốc</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chuẩn</a:t>
                      </a:r>
                      <a:endParaRPr lang="en-US" sz="2400" dirty="0">
                        <a:solidFill>
                          <a:schemeClr val="tx1"/>
                        </a:solidFill>
                        <a:latin typeface="Arial" pitchFamily="34" charset="0"/>
                        <a:cs typeface="Arial" pitchFamily="34" charset="0"/>
                      </a:endParaRPr>
                    </a:p>
                  </a:txBody>
                  <a:tcPr>
                    <a:solidFill>
                      <a:schemeClr val="bg1"/>
                    </a:solidFill>
                  </a:tcPr>
                </a:tc>
                <a:tc>
                  <a:txBody>
                    <a:bodyPr/>
                    <a:lstStyle/>
                    <a:p>
                      <a:r>
                        <a:rPr lang="en-US" sz="2400" dirty="0">
                          <a:solidFill>
                            <a:schemeClr val="tx1"/>
                          </a:solidFill>
                          <a:latin typeface="Arial" pitchFamily="34" charset="0"/>
                          <a:cs typeface="Arial" pitchFamily="34" charset="0"/>
                        </a:rPr>
                        <a:t>Minh </a:t>
                      </a:r>
                      <a:r>
                        <a:rPr lang="en-US" sz="2400" dirty="0" err="1">
                          <a:solidFill>
                            <a:schemeClr val="tx1"/>
                          </a:solidFill>
                          <a:latin typeface="Arial" pitchFamily="34" charset="0"/>
                          <a:cs typeface="Arial" pitchFamily="34" charset="0"/>
                        </a:rPr>
                        <a:t>chứng</a:t>
                      </a:r>
                      <a:endParaRPr lang="en-US" sz="2400" dirty="0">
                        <a:solidFill>
                          <a:schemeClr val="tx1"/>
                        </a:solidFill>
                        <a:latin typeface="Arial" pitchFamily="34" charset="0"/>
                        <a:cs typeface="Arial" pitchFamily="34" charset="0"/>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164043">
                <a:tc>
                  <a:txBody>
                    <a:bodyPr/>
                    <a:lstStyle/>
                    <a:p>
                      <a:pPr algn="just">
                        <a:lnSpc>
                          <a:spcPct val="115000"/>
                        </a:lnSpc>
                        <a:spcBef>
                          <a:spcPts val="300"/>
                        </a:spcBef>
                        <a:spcAft>
                          <a:spcPts val="0"/>
                        </a:spcAft>
                      </a:pPr>
                      <a:r>
                        <a:rPr lang="en-GB" sz="2000" dirty="0">
                          <a:effectLst/>
                          <a:latin typeface="Arial" pitchFamily="34" charset="0"/>
                          <a:ea typeface="Arial"/>
                          <a:cs typeface="Arial" pitchFamily="34" charset="0"/>
                        </a:rPr>
                        <a:t>1. </a:t>
                      </a:r>
                      <a:r>
                        <a:rPr lang="en-GB" sz="2000" dirty="0" err="1">
                          <a:effectLst/>
                          <a:latin typeface="Arial" pitchFamily="34" charset="0"/>
                          <a:ea typeface="Arial"/>
                          <a:cs typeface="Arial" pitchFamily="34" charset="0"/>
                        </a:rPr>
                        <a:t>Các</a:t>
                      </a:r>
                      <a:r>
                        <a:rPr lang="en-GB" sz="2000" dirty="0">
                          <a:effectLst/>
                          <a:latin typeface="Arial" pitchFamily="34" charset="0"/>
                          <a:ea typeface="Arial"/>
                          <a:cs typeface="Arial" pitchFamily="34" charset="0"/>
                        </a:rPr>
                        <a:t> KPIs </a:t>
                      </a:r>
                      <a:r>
                        <a:rPr lang="en-GB" sz="2000" dirty="0" err="1">
                          <a:effectLst/>
                          <a:latin typeface="Arial" pitchFamily="34" charset="0"/>
                          <a:ea typeface="Arial"/>
                          <a:cs typeface="Arial" pitchFamily="34" charset="0"/>
                        </a:rPr>
                        <a:t>được</a:t>
                      </a:r>
                      <a:r>
                        <a:rPr lang="en-GB" sz="2000" dirty="0">
                          <a:effectLst/>
                          <a:latin typeface="Arial" pitchFamily="34" charset="0"/>
                          <a:ea typeface="Arial"/>
                          <a:cs typeface="Arial" pitchFamily="34" charset="0"/>
                        </a:rPr>
                        <a:t> </a:t>
                      </a:r>
                      <a:r>
                        <a:rPr lang="en-GB" sz="2000" dirty="0" err="1">
                          <a:effectLst/>
                          <a:latin typeface="Arial" pitchFamily="34" charset="0"/>
                          <a:ea typeface="Arial"/>
                          <a:cs typeface="Arial" pitchFamily="34" charset="0"/>
                        </a:rPr>
                        <a:t>sử</a:t>
                      </a:r>
                      <a:r>
                        <a:rPr lang="en-GB" sz="2000" dirty="0">
                          <a:effectLst/>
                          <a:latin typeface="Arial" pitchFamily="34" charset="0"/>
                          <a:ea typeface="Arial"/>
                          <a:cs typeface="Arial" pitchFamily="34" charset="0"/>
                        </a:rPr>
                        <a:t> </a:t>
                      </a:r>
                      <a:r>
                        <a:rPr lang="en-GB" sz="2000" dirty="0" err="1">
                          <a:effectLst/>
                          <a:latin typeface="Arial" pitchFamily="34" charset="0"/>
                          <a:ea typeface="Arial"/>
                          <a:cs typeface="Arial" pitchFamily="34" charset="0"/>
                        </a:rPr>
                        <a:t>dụng</a:t>
                      </a:r>
                      <a:r>
                        <a:rPr lang="en-GB" sz="2000" dirty="0">
                          <a:effectLst/>
                          <a:latin typeface="Arial" pitchFamily="34" charset="0"/>
                          <a:ea typeface="Arial"/>
                          <a:cs typeface="Arial" pitchFamily="34" charset="0"/>
                        </a:rPr>
                        <a:t> </a:t>
                      </a:r>
                      <a:r>
                        <a:rPr lang="en-GB" sz="2000" dirty="0" err="1">
                          <a:effectLst/>
                          <a:latin typeface="Arial" pitchFamily="34" charset="0"/>
                          <a:ea typeface="Arial"/>
                          <a:cs typeface="Arial" pitchFamily="34" charset="0"/>
                        </a:rPr>
                        <a:t>để</a:t>
                      </a:r>
                      <a:r>
                        <a:rPr lang="en-GB" sz="2000" dirty="0">
                          <a:effectLst/>
                          <a:latin typeface="Arial" pitchFamily="34" charset="0"/>
                          <a:ea typeface="Arial"/>
                          <a:cs typeface="Arial" pitchFamily="34" charset="0"/>
                        </a:rPr>
                        <a:t> </a:t>
                      </a:r>
                      <a:r>
                        <a:rPr lang="en-GB" sz="2000" b="1" dirty="0" err="1">
                          <a:solidFill>
                            <a:srgbClr val="FF0000"/>
                          </a:solidFill>
                          <a:effectLst/>
                          <a:latin typeface="Arial" pitchFamily="34" charset="0"/>
                          <a:ea typeface="Arial"/>
                          <a:cs typeface="Arial" pitchFamily="34" charset="0"/>
                        </a:rPr>
                        <a:t>đánh</a:t>
                      </a:r>
                      <a:r>
                        <a:rPr lang="en-GB" sz="2000" b="1" dirty="0">
                          <a:solidFill>
                            <a:srgbClr val="FF0000"/>
                          </a:solidFill>
                          <a:effectLst/>
                          <a:latin typeface="Arial" pitchFamily="34" charset="0"/>
                          <a:ea typeface="Arial"/>
                          <a:cs typeface="Arial" pitchFamily="34" charset="0"/>
                        </a:rPr>
                        <a:t> </a:t>
                      </a:r>
                      <a:r>
                        <a:rPr lang="en-GB" sz="2000" b="1" dirty="0" err="1">
                          <a:solidFill>
                            <a:srgbClr val="FF0000"/>
                          </a:solidFill>
                          <a:effectLst/>
                          <a:latin typeface="Arial" pitchFamily="34" charset="0"/>
                          <a:ea typeface="Arial"/>
                          <a:cs typeface="Arial" pitchFamily="34" charset="0"/>
                        </a:rPr>
                        <a:t>giá</a:t>
                      </a:r>
                      <a:r>
                        <a:rPr lang="en-GB" sz="2000" b="1" dirty="0">
                          <a:solidFill>
                            <a:srgbClr val="FF0000"/>
                          </a:solidFill>
                          <a:effectLst/>
                          <a:latin typeface="Arial" pitchFamily="34" charset="0"/>
                          <a:ea typeface="Arial"/>
                          <a:cs typeface="Arial" pitchFamily="34" charset="0"/>
                        </a:rPr>
                        <a:t> </a:t>
                      </a:r>
                      <a:r>
                        <a:rPr lang="en-GB" sz="2000" b="1" dirty="0" err="1">
                          <a:solidFill>
                            <a:srgbClr val="FF0000"/>
                          </a:solidFill>
                          <a:effectLst/>
                          <a:latin typeface="Arial" pitchFamily="34" charset="0"/>
                          <a:ea typeface="Arial"/>
                          <a:cs typeface="Arial" pitchFamily="34" charset="0"/>
                        </a:rPr>
                        <a:t>số</a:t>
                      </a:r>
                      <a:r>
                        <a:rPr lang="en-GB" sz="2000" b="1" dirty="0">
                          <a:solidFill>
                            <a:srgbClr val="FF0000"/>
                          </a:solidFill>
                          <a:effectLst/>
                          <a:latin typeface="Arial" pitchFamily="34" charset="0"/>
                          <a:ea typeface="Arial"/>
                          <a:cs typeface="Arial" pitchFamily="34" charset="0"/>
                        </a:rPr>
                        <a:t> </a:t>
                      </a:r>
                      <a:r>
                        <a:rPr lang="en-GB" sz="2000" b="1" dirty="0" err="1">
                          <a:solidFill>
                            <a:srgbClr val="FF0000"/>
                          </a:solidFill>
                          <a:effectLst/>
                          <a:latin typeface="Arial" pitchFamily="34" charset="0"/>
                          <a:ea typeface="Arial"/>
                          <a:cs typeface="Arial" pitchFamily="34" charset="0"/>
                        </a:rPr>
                        <a:t>lượng</a:t>
                      </a:r>
                      <a:r>
                        <a:rPr lang="en-GB" sz="2000" b="1" dirty="0">
                          <a:solidFill>
                            <a:srgbClr val="FF0000"/>
                          </a:solidFill>
                          <a:effectLst/>
                          <a:latin typeface="Arial" pitchFamily="34" charset="0"/>
                          <a:ea typeface="Arial"/>
                          <a:cs typeface="Arial" pitchFamily="34" charset="0"/>
                        </a:rPr>
                        <a:t> </a:t>
                      </a:r>
                      <a:r>
                        <a:rPr lang="en-US" sz="2000" dirty="0">
                          <a:latin typeface="Arial" panose="020B0604020202020204" pitchFamily="34" charset="0"/>
                          <a:cs typeface="Arial" panose="020B0604020202020204" pitchFamily="34" charset="0"/>
                        </a:rPr>
                        <a:t>NC</a:t>
                      </a:r>
                      <a:r>
                        <a:rPr lang="en-GB" sz="2000" dirty="0">
                          <a:effectLst/>
                          <a:latin typeface="Arial" pitchFamily="34" charset="0"/>
                          <a:ea typeface="Arial"/>
                          <a:cs typeface="Arial" pitchFamily="34" charset="0"/>
                        </a:rPr>
                        <a:t>.</a:t>
                      </a:r>
                      <a:endParaRPr lang="en-US" sz="2000" dirty="0">
                        <a:effectLst/>
                        <a:latin typeface="Arial" pitchFamily="34" charset="0"/>
                        <a:ea typeface="Arial"/>
                        <a:cs typeface="Arial" pitchFamily="34" charset="0"/>
                      </a:endParaRPr>
                    </a:p>
                    <a:p>
                      <a:pPr algn="just">
                        <a:lnSpc>
                          <a:spcPct val="115000"/>
                        </a:lnSpc>
                        <a:spcBef>
                          <a:spcPts val="300"/>
                        </a:spcBef>
                        <a:spcAft>
                          <a:spcPts val="0"/>
                        </a:spcAft>
                      </a:pPr>
                      <a:r>
                        <a:rPr lang="en-GB" sz="2000" dirty="0">
                          <a:effectLst/>
                          <a:latin typeface="Arial" pitchFamily="34" charset="0"/>
                          <a:ea typeface="Arial"/>
                          <a:cs typeface="Arial" pitchFamily="34" charset="0"/>
                        </a:rPr>
                        <a:t>2. </a:t>
                      </a:r>
                      <a:r>
                        <a:rPr lang="en-GB" sz="2000" dirty="0" err="1">
                          <a:effectLst/>
                          <a:latin typeface="Arial" pitchFamily="34" charset="0"/>
                          <a:ea typeface="Arial"/>
                          <a:cs typeface="Arial" pitchFamily="34" charset="0"/>
                        </a:rPr>
                        <a:t>Các</a:t>
                      </a:r>
                      <a:r>
                        <a:rPr lang="en-GB" sz="2000" dirty="0">
                          <a:effectLst/>
                          <a:latin typeface="Arial" pitchFamily="34" charset="0"/>
                          <a:ea typeface="Arial"/>
                          <a:cs typeface="Arial" pitchFamily="34" charset="0"/>
                        </a:rPr>
                        <a:t> KPIs </a:t>
                      </a:r>
                      <a:r>
                        <a:rPr lang="en-GB" sz="2000" dirty="0" err="1">
                          <a:effectLst/>
                          <a:latin typeface="Arial" pitchFamily="34" charset="0"/>
                          <a:ea typeface="Arial"/>
                          <a:cs typeface="Arial" pitchFamily="34" charset="0"/>
                        </a:rPr>
                        <a:t>được</a:t>
                      </a:r>
                      <a:r>
                        <a:rPr lang="en-GB" sz="2000" dirty="0">
                          <a:effectLst/>
                          <a:latin typeface="Arial" pitchFamily="34" charset="0"/>
                          <a:ea typeface="Arial"/>
                          <a:cs typeface="Arial" pitchFamily="34" charset="0"/>
                        </a:rPr>
                        <a:t> </a:t>
                      </a:r>
                      <a:r>
                        <a:rPr lang="en-GB" sz="2000" dirty="0" err="1">
                          <a:effectLst/>
                          <a:latin typeface="Arial" pitchFamily="34" charset="0"/>
                          <a:ea typeface="Arial"/>
                          <a:cs typeface="Arial" pitchFamily="34" charset="0"/>
                        </a:rPr>
                        <a:t>sử</a:t>
                      </a:r>
                      <a:r>
                        <a:rPr lang="en-GB" sz="2000" dirty="0">
                          <a:effectLst/>
                          <a:latin typeface="Arial" pitchFamily="34" charset="0"/>
                          <a:ea typeface="Arial"/>
                          <a:cs typeface="Arial" pitchFamily="34" charset="0"/>
                        </a:rPr>
                        <a:t> </a:t>
                      </a:r>
                      <a:r>
                        <a:rPr lang="en-GB" sz="2000" dirty="0" err="1">
                          <a:effectLst/>
                          <a:latin typeface="Arial" pitchFamily="34" charset="0"/>
                          <a:ea typeface="Arial"/>
                          <a:cs typeface="Arial" pitchFamily="34" charset="0"/>
                        </a:rPr>
                        <a:t>dụng</a:t>
                      </a:r>
                      <a:r>
                        <a:rPr lang="en-GB" sz="2000" dirty="0">
                          <a:effectLst/>
                          <a:latin typeface="Arial" pitchFamily="34" charset="0"/>
                          <a:ea typeface="Arial"/>
                          <a:cs typeface="Arial" pitchFamily="34" charset="0"/>
                        </a:rPr>
                        <a:t> </a:t>
                      </a:r>
                      <a:r>
                        <a:rPr lang="en-GB" sz="2000" dirty="0" err="1">
                          <a:effectLst/>
                          <a:latin typeface="Arial" pitchFamily="34" charset="0"/>
                          <a:ea typeface="Arial"/>
                          <a:cs typeface="Arial" pitchFamily="34" charset="0"/>
                        </a:rPr>
                        <a:t>để</a:t>
                      </a:r>
                      <a:r>
                        <a:rPr lang="en-GB" sz="2000" dirty="0">
                          <a:effectLst/>
                          <a:latin typeface="Arial" pitchFamily="34" charset="0"/>
                          <a:ea typeface="Arial"/>
                          <a:cs typeface="Arial" pitchFamily="34" charset="0"/>
                        </a:rPr>
                        <a:t> </a:t>
                      </a:r>
                      <a:r>
                        <a:rPr lang="en-GB" sz="2000" b="1" dirty="0" err="1">
                          <a:solidFill>
                            <a:srgbClr val="0000FF"/>
                          </a:solidFill>
                          <a:effectLst/>
                          <a:latin typeface="Arial" pitchFamily="34" charset="0"/>
                          <a:ea typeface="Arial"/>
                          <a:cs typeface="Arial" pitchFamily="34" charset="0"/>
                        </a:rPr>
                        <a:t>đánh</a:t>
                      </a:r>
                      <a:r>
                        <a:rPr lang="en-GB" sz="2000" b="1" dirty="0">
                          <a:solidFill>
                            <a:srgbClr val="0000FF"/>
                          </a:solidFill>
                          <a:effectLst/>
                          <a:latin typeface="Arial" pitchFamily="34" charset="0"/>
                          <a:ea typeface="Arial"/>
                          <a:cs typeface="Arial" pitchFamily="34" charset="0"/>
                        </a:rPr>
                        <a:t> </a:t>
                      </a:r>
                      <a:r>
                        <a:rPr lang="en-GB" sz="2000" b="1" dirty="0" err="1">
                          <a:solidFill>
                            <a:srgbClr val="0000FF"/>
                          </a:solidFill>
                          <a:effectLst/>
                          <a:latin typeface="Arial" pitchFamily="34" charset="0"/>
                          <a:ea typeface="Arial"/>
                          <a:cs typeface="Arial" pitchFamily="34" charset="0"/>
                        </a:rPr>
                        <a:t>giá</a:t>
                      </a:r>
                      <a:r>
                        <a:rPr lang="en-GB" sz="2000" b="1" dirty="0">
                          <a:solidFill>
                            <a:srgbClr val="0000FF"/>
                          </a:solidFill>
                          <a:effectLst/>
                          <a:latin typeface="Arial" pitchFamily="34" charset="0"/>
                          <a:ea typeface="Arial"/>
                          <a:cs typeface="Arial" pitchFamily="34" charset="0"/>
                        </a:rPr>
                        <a:t> </a:t>
                      </a:r>
                      <a:r>
                        <a:rPr lang="en-GB" sz="2000" b="1" dirty="0" err="1">
                          <a:solidFill>
                            <a:srgbClr val="0000FF"/>
                          </a:solidFill>
                          <a:effectLst/>
                          <a:latin typeface="Arial" pitchFamily="34" charset="0"/>
                          <a:ea typeface="Arial"/>
                          <a:cs typeface="Arial" pitchFamily="34" charset="0"/>
                        </a:rPr>
                        <a:t>chất</a:t>
                      </a:r>
                      <a:r>
                        <a:rPr lang="en-GB" sz="2000" b="1" dirty="0">
                          <a:solidFill>
                            <a:srgbClr val="0000FF"/>
                          </a:solidFill>
                          <a:effectLst/>
                          <a:latin typeface="Arial" pitchFamily="34" charset="0"/>
                          <a:ea typeface="Arial"/>
                          <a:cs typeface="Arial" pitchFamily="34" charset="0"/>
                        </a:rPr>
                        <a:t> </a:t>
                      </a:r>
                      <a:r>
                        <a:rPr lang="en-GB" sz="2000" b="1" dirty="0" err="1">
                          <a:solidFill>
                            <a:srgbClr val="0000FF"/>
                          </a:solidFill>
                          <a:effectLst/>
                          <a:latin typeface="Arial" pitchFamily="34" charset="0"/>
                          <a:ea typeface="Arial"/>
                          <a:cs typeface="Arial" pitchFamily="34" charset="0"/>
                        </a:rPr>
                        <a:t>lượng</a:t>
                      </a:r>
                      <a:r>
                        <a:rPr lang="en-GB" sz="2000" b="1" dirty="0">
                          <a:solidFill>
                            <a:srgbClr val="0000FF"/>
                          </a:solidFill>
                          <a:effectLst/>
                          <a:latin typeface="Arial" pitchFamily="34" charset="0"/>
                          <a:ea typeface="Arial"/>
                          <a:cs typeface="Arial" pitchFamily="34" charset="0"/>
                        </a:rPr>
                        <a:t> </a:t>
                      </a:r>
                      <a:r>
                        <a:rPr lang="en-US" sz="2000" dirty="0">
                          <a:latin typeface="Arial" panose="020B0604020202020204" pitchFamily="34" charset="0"/>
                          <a:cs typeface="Arial" panose="020B0604020202020204" pitchFamily="34" charset="0"/>
                        </a:rPr>
                        <a:t>NC</a:t>
                      </a:r>
                      <a:r>
                        <a:rPr lang="en-GB" sz="2000" dirty="0">
                          <a:effectLst/>
                          <a:latin typeface="Arial" pitchFamily="34" charset="0"/>
                          <a:ea typeface="Arial"/>
                          <a:cs typeface="Arial" pitchFamily="34" charset="0"/>
                        </a:rPr>
                        <a:t>.</a:t>
                      </a:r>
                      <a:endParaRPr lang="en-US" sz="2000" dirty="0">
                        <a:effectLst/>
                        <a:latin typeface="Arial" pitchFamily="34" charset="0"/>
                        <a:ea typeface="Arial"/>
                        <a:cs typeface="Arial" pitchFamily="34" charset="0"/>
                      </a:endParaRPr>
                    </a:p>
                  </a:txBody>
                  <a:tcPr marL="68580" marR="68580" marT="0" marB="0"/>
                </a:tc>
                <a:tc>
                  <a:txBody>
                    <a:bodyPr/>
                    <a:lstStyle/>
                    <a:p>
                      <a:pPr marL="0" lvl="0" indent="0" algn="just">
                        <a:spcBef>
                          <a:spcPts val="300"/>
                        </a:spcBef>
                        <a:spcAft>
                          <a:spcPts val="0"/>
                        </a:spcAft>
                        <a:buFontTx/>
                        <a:buNone/>
                        <a:tabLst>
                          <a:tab pos="270510" algn="l"/>
                        </a:tabLst>
                      </a:pPr>
                      <a:r>
                        <a:rPr lang="en-US" sz="2000" dirty="0">
                          <a:effectLst/>
                          <a:latin typeface="Arial" pitchFamily="34" charset="0"/>
                          <a:cs typeface="Arial" pitchFamily="34" charset="0"/>
                        </a:rPr>
                        <a:t>1.</a:t>
                      </a:r>
                      <a:r>
                        <a:rPr lang="vi-VN" sz="2000" b="1" dirty="0">
                          <a:solidFill>
                            <a:srgbClr val="0000FF"/>
                          </a:solidFill>
                          <a:effectLst/>
                          <a:latin typeface="Arial" pitchFamily="34" charset="0"/>
                          <a:cs typeface="Arial" pitchFamily="34" charset="0"/>
                        </a:rPr>
                        <a:t>Xây dựng các KPIs </a:t>
                      </a:r>
                      <a:r>
                        <a:rPr lang="vi-VN" sz="2000" dirty="0">
                          <a:effectLst/>
                          <a:latin typeface="Arial" pitchFamily="34" charset="0"/>
                          <a:cs typeface="Arial" pitchFamily="34" charset="0"/>
                        </a:rPr>
                        <a:t>cụ thể về số lượng và về chất lượng </a:t>
                      </a:r>
                      <a:r>
                        <a:rPr lang="en-US" sz="2000" dirty="0">
                          <a:latin typeface="Arial" panose="020B0604020202020204" pitchFamily="34" charset="0"/>
                          <a:cs typeface="Arial" panose="020B0604020202020204" pitchFamily="34" charset="0"/>
                        </a:rPr>
                        <a:t>NC</a:t>
                      </a:r>
                      <a:r>
                        <a:rPr lang="vi-VN" sz="2000" dirty="0">
                          <a:effectLst/>
                          <a:latin typeface="Arial" pitchFamily="34" charset="0"/>
                          <a:cs typeface="Arial" pitchFamily="34" charset="0"/>
                        </a:rPr>
                        <a:t>.</a:t>
                      </a:r>
                      <a:endParaRPr lang="en-US" sz="2000" dirty="0">
                        <a:effectLst/>
                        <a:latin typeface="Arial" pitchFamily="34" charset="0"/>
                        <a:cs typeface="Arial" pitchFamily="34" charset="0"/>
                      </a:endParaRPr>
                    </a:p>
                    <a:p>
                      <a:pPr marL="0" lvl="0" indent="0" algn="just">
                        <a:spcBef>
                          <a:spcPts val="300"/>
                        </a:spcBef>
                        <a:spcAft>
                          <a:spcPts val="0"/>
                        </a:spcAft>
                        <a:buFontTx/>
                        <a:buNone/>
                        <a:tabLst>
                          <a:tab pos="270510" algn="l"/>
                        </a:tabLst>
                      </a:pPr>
                      <a:r>
                        <a:rPr lang="en-US" sz="2000" dirty="0">
                          <a:effectLst/>
                          <a:latin typeface="Arial" pitchFamily="34" charset="0"/>
                          <a:cs typeface="Arial" pitchFamily="34" charset="0"/>
                        </a:rPr>
                        <a:t>2.</a:t>
                      </a:r>
                      <a:r>
                        <a:rPr lang="vi-VN" sz="2000" b="1" dirty="0">
                          <a:solidFill>
                            <a:srgbClr val="FF0000"/>
                          </a:solidFill>
                          <a:effectLst/>
                          <a:latin typeface="Arial" pitchFamily="34" charset="0"/>
                          <a:cs typeface="Arial" pitchFamily="34" charset="0"/>
                        </a:rPr>
                        <a:t>Sử dụng các tiêu chí</a:t>
                      </a:r>
                      <a:r>
                        <a:rPr lang="vi-VN" sz="2000" dirty="0">
                          <a:effectLst/>
                          <a:latin typeface="Arial" pitchFamily="34" charset="0"/>
                          <a:cs typeface="Arial" pitchFamily="34" charset="0"/>
                        </a:rPr>
                        <a:t> đánh giá chất lượng NCKH, số lượng </a:t>
                      </a:r>
                      <a:r>
                        <a:rPr lang="en-US" sz="2000" dirty="0">
                          <a:latin typeface="Arial" panose="020B0604020202020204" pitchFamily="34" charset="0"/>
                          <a:cs typeface="Arial" panose="020B0604020202020204" pitchFamily="34" charset="0"/>
                        </a:rPr>
                        <a:t>NC </a:t>
                      </a:r>
                      <a:r>
                        <a:rPr lang="vi-VN" sz="2000" dirty="0">
                          <a:effectLst/>
                          <a:latin typeface="Arial" pitchFamily="34" charset="0"/>
                          <a:cs typeface="Arial" pitchFamily="34" charset="0"/>
                        </a:rPr>
                        <a:t>để đánh giá mức độ đạt được các KPIs đã xác lập (s</a:t>
                      </a:r>
                      <a:r>
                        <a:rPr lang="en-US" sz="2000" dirty="0">
                          <a:effectLst/>
                          <a:latin typeface="Arial" pitchFamily="34" charset="0"/>
                          <a:cs typeface="Arial" pitchFamily="34" charset="0"/>
                        </a:rPr>
                        <a:t>L</a:t>
                      </a:r>
                      <a:r>
                        <a:rPr lang="vi-VN" sz="2000" dirty="0">
                          <a:effectLst/>
                          <a:latin typeface="Arial" pitchFamily="34" charset="0"/>
                          <a:cs typeface="Arial" pitchFamily="34" charset="0"/>
                        </a:rPr>
                        <a:t> các dự án </a:t>
                      </a:r>
                      <a:r>
                        <a:rPr lang="en-US" sz="2000" kern="1200" dirty="0">
                          <a:solidFill>
                            <a:schemeClr val="dk1"/>
                          </a:solidFill>
                          <a:effectLst/>
                          <a:latin typeface="Arial" pitchFamily="34" charset="0"/>
                          <a:ea typeface="+mn-ea"/>
                          <a:cs typeface="Arial" pitchFamily="34" charset="0"/>
                        </a:rPr>
                        <a:t>NC</a:t>
                      </a:r>
                      <a:r>
                        <a:rPr lang="vi-VN" sz="2000" dirty="0">
                          <a:effectLst/>
                          <a:latin typeface="Arial" pitchFamily="34" charset="0"/>
                          <a:cs typeface="Arial" pitchFamily="34" charset="0"/>
                        </a:rPr>
                        <a:t>, kinh phí </a:t>
                      </a:r>
                      <a:r>
                        <a:rPr lang="en-US" sz="2000" dirty="0">
                          <a:latin typeface="Arial" panose="020B0604020202020204" pitchFamily="34" charset="0"/>
                          <a:cs typeface="Arial" panose="020B0604020202020204" pitchFamily="34" charset="0"/>
                        </a:rPr>
                        <a:t>NC </a:t>
                      </a:r>
                      <a:r>
                        <a:rPr lang="vi-VN" sz="2000" dirty="0">
                          <a:effectLst/>
                          <a:latin typeface="Arial" pitchFamily="34" charset="0"/>
                          <a:cs typeface="Arial" pitchFamily="34" charset="0"/>
                        </a:rPr>
                        <a:t>và tài trợ, các giải thưởng, các ấn phẩm, các dự án hợp tác </a:t>
                      </a:r>
                      <a:r>
                        <a:rPr lang="en-US" sz="2000" kern="1200" dirty="0">
                          <a:solidFill>
                            <a:schemeClr val="dk1"/>
                          </a:solidFill>
                          <a:effectLst/>
                          <a:latin typeface="Arial" pitchFamily="34" charset="0"/>
                          <a:ea typeface="+mn-ea"/>
                          <a:cs typeface="Arial" pitchFamily="34" charset="0"/>
                        </a:rPr>
                        <a:t>NC</a:t>
                      </a:r>
                      <a:r>
                        <a:rPr lang="vi-VN" sz="2000" dirty="0">
                          <a:effectLst/>
                          <a:latin typeface="Arial" pitchFamily="34" charset="0"/>
                          <a:cs typeface="Arial" pitchFamily="34" charset="0"/>
                        </a:rPr>
                        <a:t>, sáng chế và bản quyền tác giả,…); đánh giá tác động của NCKH của CSGD và mức độ đóng góp cho xã hội.</a:t>
                      </a:r>
                      <a:endParaRPr lang="en-US" sz="2000" dirty="0">
                        <a:effectLst/>
                        <a:latin typeface="Arial" pitchFamily="34" charset="0"/>
                        <a:cs typeface="Arial" pitchFamily="34" charset="0"/>
                      </a:endParaRPr>
                    </a:p>
                    <a:p>
                      <a:pPr marL="0" lvl="0" indent="0" algn="just">
                        <a:spcBef>
                          <a:spcPts val="300"/>
                        </a:spcBef>
                        <a:spcAft>
                          <a:spcPts val="0"/>
                        </a:spcAft>
                        <a:buFontTx/>
                        <a:buNone/>
                        <a:tabLst>
                          <a:tab pos="270510" algn="l"/>
                        </a:tabLst>
                      </a:pPr>
                      <a:r>
                        <a:rPr lang="en-US" sz="2000" dirty="0">
                          <a:effectLst/>
                          <a:latin typeface="Arial" pitchFamily="34" charset="0"/>
                          <a:cs typeface="Arial" pitchFamily="34" charset="0"/>
                        </a:rPr>
                        <a:t>3. </a:t>
                      </a:r>
                      <a:r>
                        <a:rPr lang="vi-VN" sz="2000" dirty="0">
                          <a:effectLst/>
                          <a:latin typeface="Arial" pitchFamily="34" charset="0"/>
                          <a:cs typeface="Arial" pitchFamily="34" charset="0"/>
                        </a:rPr>
                        <a:t>Định kỳ thực hiện </a:t>
                      </a:r>
                      <a:r>
                        <a:rPr lang="vi-VN" sz="2000" b="1" kern="1200" dirty="0">
                          <a:solidFill>
                            <a:srgbClr val="0000FF"/>
                          </a:solidFill>
                          <a:effectLst/>
                          <a:latin typeface="Arial" pitchFamily="34" charset="0"/>
                          <a:ea typeface="+mn-ea"/>
                          <a:cs typeface="Arial" pitchFamily="34" charset="0"/>
                        </a:rPr>
                        <a:t>rà soát</a:t>
                      </a:r>
                      <a:r>
                        <a:rPr lang="vi-VN" sz="2000" dirty="0">
                          <a:effectLst/>
                          <a:latin typeface="Arial" pitchFamily="34" charset="0"/>
                          <a:cs typeface="Arial" pitchFamily="34" charset="0"/>
                        </a:rPr>
                        <a:t>, đánh giá việc thực hiện các KPIs làm căn cứ đề xuất, điều chỉnh các kế hoạch KHCN cho từng giai đoạn.</a:t>
                      </a:r>
                      <a:endParaRPr lang="en-US" sz="2000" dirty="0">
                        <a:effectLst/>
                        <a:latin typeface="Arial" pitchFamily="34" charset="0"/>
                        <a:cs typeface="Arial" pitchFamily="34" charset="0"/>
                      </a:endParaRPr>
                    </a:p>
                  </a:txBody>
                  <a:tcPr marL="68580" marR="68580" marT="0" marB="0">
                    <a:solidFill>
                      <a:schemeClr val="bg1"/>
                    </a:solidFill>
                  </a:tcPr>
                </a:tc>
                <a:tc>
                  <a:txBody>
                    <a:bodyPr/>
                    <a:lstStyle/>
                    <a:p>
                      <a:pPr lvl="0"/>
                      <a:r>
                        <a:rPr lang="en-US" sz="2000" kern="1200" dirty="0">
                          <a:solidFill>
                            <a:schemeClr val="dk1"/>
                          </a:solidFill>
                          <a:effectLst/>
                          <a:latin typeface="Arial" pitchFamily="34" charset="0"/>
                          <a:ea typeface="+mn-ea"/>
                          <a:cs typeface="Arial" pitchFamily="34" charset="0"/>
                        </a:rPr>
                        <a:t>-</a:t>
                      </a:r>
                      <a:r>
                        <a:rPr lang="vi-VN" sz="2000" kern="1200" dirty="0">
                          <a:solidFill>
                            <a:schemeClr val="dk1"/>
                          </a:solidFill>
                          <a:effectLst/>
                          <a:latin typeface="Arial" pitchFamily="34" charset="0"/>
                          <a:ea typeface="+mn-ea"/>
                          <a:cs typeface="Arial" pitchFamily="34" charset="0"/>
                        </a:rPr>
                        <a:t>Danh mục KPIs; thống kê các chỉ số đạt được và định hướng chỉ tiêu phấn đấu của các đơn vị*.</a:t>
                      </a:r>
                      <a:endParaRPr lang="en-US" sz="2000" kern="1200" dirty="0">
                        <a:solidFill>
                          <a:schemeClr val="dk1"/>
                        </a:solidFill>
                        <a:effectLst/>
                        <a:latin typeface="Arial" pitchFamily="34" charset="0"/>
                        <a:ea typeface="+mn-ea"/>
                        <a:cs typeface="Arial" pitchFamily="34" charset="0"/>
                      </a:endParaRPr>
                    </a:p>
                    <a:p>
                      <a:pPr lvl="0"/>
                      <a:r>
                        <a:rPr lang="en-US" sz="2000" kern="1200" dirty="0">
                          <a:solidFill>
                            <a:schemeClr val="dk1"/>
                          </a:solidFill>
                          <a:effectLst/>
                          <a:latin typeface="Arial" pitchFamily="34" charset="0"/>
                          <a:ea typeface="+mn-ea"/>
                          <a:cs typeface="Arial" pitchFamily="34" charset="0"/>
                        </a:rPr>
                        <a:t>-</a:t>
                      </a:r>
                      <a:r>
                        <a:rPr lang="vi-VN" sz="2000" kern="1200" dirty="0">
                          <a:solidFill>
                            <a:schemeClr val="dk1"/>
                          </a:solidFill>
                          <a:effectLst/>
                          <a:latin typeface="Arial" pitchFamily="34" charset="0"/>
                          <a:ea typeface="+mn-ea"/>
                          <a:cs typeface="Arial" pitchFamily="34" charset="0"/>
                        </a:rPr>
                        <a:t>Các biên bản họp, hội nghị đánh giá/rà soát/điều chỉnh KPIs và các kế hoạch NCKH*.</a:t>
                      </a:r>
                      <a:endParaRPr lang="en-US" sz="2000" kern="1200" dirty="0">
                        <a:solidFill>
                          <a:schemeClr val="dk1"/>
                        </a:solidFill>
                        <a:effectLst/>
                        <a:latin typeface="Arial" pitchFamily="34" charset="0"/>
                        <a:ea typeface="+mn-ea"/>
                        <a:cs typeface="Arial" pitchFamily="34" charset="0"/>
                      </a:endParaRPr>
                    </a:p>
                    <a:p>
                      <a:pPr lvl="0"/>
                      <a:r>
                        <a:rPr lang="en-US" sz="2000" kern="1200" dirty="0">
                          <a:solidFill>
                            <a:schemeClr val="dk1"/>
                          </a:solidFill>
                          <a:effectLst/>
                          <a:latin typeface="Arial" pitchFamily="34" charset="0"/>
                          <a:ea typeface="+mn-ea"/>
                          <a:cs typeface="Arial" pitchFamily="34" charset="0"/>
                        </a:rPr>
                        <a:t>-</a:t>
                      </a:r>
                      <a:r>
                        <a:rPr lang="vi-VN" sz="2000" kern="1200" dirty="0">
                          <a:solidFill>
                            <a:schemeClr val="dk1"/>
                          </a:solidFill>
                          <a:effectLst/>
                          <a:latin typeface="Arial" pitchFamily="34" charset="0"/>
                          <a:ea typeface="+mn-ea"/>
                          <a:cs typeface="Arial" pitchFamily="34" charset="0"/>
                        </a:rPr>
                        <a:t>Các báo cáo tổng kết hoạt động của CSGD các năm học và kế hoạch nhiệm vụ năm học sau.</a:t>
                      </a:r>
                      <a:endParaRPr lang="en-US" sz="2000" kern="1200" dirty="0">
                        <a:solidFill>
                          <a:schemeClr val="dk1"/>
                        </a:solidFill>
                        <a:effectLst/>
                        <a:latin typeface="Arial" pitchFamily="34" charset="0"/>
                        <a:ea typeface="+mn-ea"/>
                        <a:cs typeface="Arial" pitchFamily="34" charset="0"/>
                      </a:endParaRPr>
                    </a:p>
                    <a:p>
                      <a:r>
                        <a:rPr lang="en-US" sz="2000" kern="1200" dirty="0">
                          <a:solidFill>
                            <a:schemeClr val="dk1"/>
                          </a:solidFill>
                          <a:effectLst/>
                          <a:latin typeface="Arial" pitchFamily="34" charset="0"/>
                          <a:ea typeface="+mn-ea"/>
                          <a:cs typeface="Arial" pitchFamily="34" charset="0"/>
                        </a:rPr>
                        <a:t>-</a:t>
                      </a:r>
                      <a:r>
                        <a:rPr lang="vi-VN" sz="2000" kern="1200" dirty="0">
                          <a:solidFill>
                            <a:schemeClr val="dk1"/>
                          </a:solidFill>
                          <a:effectLst/>
                          <a:latin typeface="Arial" pitchFamily="34" charset="0"/>
                          <a:ea typeface="+mn-ea"/>
                          <a:cs typeface="Arial" pitchFamily="34" charset="0"/>
                        </a:rPr>
                        <a:t>Báo cáo hằng năm về tình hình triển khai hoạt động của các nhóm </a:t>
                      </a:r>
                      <a:r>
                        <a:rPr lang="en-US" sz="2000" kern="1200" dirty="0">
                          <a:solidFill>
                            <a:schemeClr val="dk1"/>
                          </a:solidFill>
                          <a:effectLst/>
                          <a:latin typeface="Arial" pitchFamily="34" charset="0"/>
                          <a:ea typeface="+mn-ea"/>
                          <a:cs typeface="Arial" pitchFamily="34" charset="0"/>
                        </a:rPr>
                        <a:t>NC</a:t>
                      </a:r>
                      <a:r>
                        <a:rPr lang="vi-VN" sz="2000" kern="1200" dirty="0">
                          <a:solidFill>
                            <a:schemeClr val="dk1"/>
                          </a:solidFill>
                          <a:effectLst/>
                          <a:latin typeface="Arial" pitchFamily="34" charset="0"/>
                          <a:ea typeface="+mn-ea"/>
                          <a:cs typeface="Arial" pitchFamily="34" charset="0"/>
                        </a:rPr>
                        <a:t> mạnh, nhóm </a:t>
                      </a:r>
                      <a:r>
                        <a:rPr lang="en-US" sz="2000" kern="1200" dirty="0">
                          <a:solidFill>
                            <a:schemeClr val="dk1"/>
                          </a:solidFill>
                          <a:effectLst/>
                          <a:latin typeface="Arial" pitchFamily="34" charset="0"/>
                          <a:ea typeface="+mn-ea"/>
                          <a:cs typeface="Arial" pitchFamily="34" charset="0"/>
                        </a:rPr>
                        <a:t>NC </a:t>
                      </a:r>
                      <a:r>
                        <a:rPr lang="vi-VN" sz="2000" kern="1200" dirty="0">
                          <a:solidFill>
                            <a:schemeClr val="dk1"/>
                          </a:solidFill>
                          <a:effectLst/>
                          <a:latin typeface="Arial" pitchFamily="34" charset="0"/>
                          <a:ea typeface="+mn-ea"/>
                          <a:cs typeface="Arial" pitchFamily="34" charset="0"/>
                        </a:rPr>
                        <a:t>tiềm năng</a:t>
                      </a:r>
                      <a:r>
                        <a:rPr lang="en-US" sz="2000" kern="1200" dirty="0">
                          <a:solidFill>
                            <a:schemeClr val="dk1"/>
                          </a:solidFill>
                          <a:effectLst/>
                          <a:latin typeface="Arial" pitchFamily="34" charset="0"/>
                          <a:ea typeface="+mn-ea"/>
                          <a:cs typeface="Arial" pitchFamily="34" charset="0"/>
                        </a:rPr>
                        <a:t>,</a:t>
                      </a:r>
                      <a:r>
                        <a:rPr lang="vi-VN" sz="2000" kern="1200" dirty="0">
                          <a:solidFill>
                            <a:schemeClr val="dk1"/>
                          </a:solidFill>
                          <a:effectLst/>
                          <a:latin typeface="Arial" pitchFamily="34" charset="0"/>
                          <a:ea typeface="+mn-ea"/>
                          <a:cs typeface="Arial" pitchFamily="34" charset="0"/>
                        </a:rPr>
                        <a:t> đầu tư cho </a:t>
                      </a:r>
                      <a:r>
                        <a:rPr lang="en-US" sz="2000" kern="1200" dirty="0">
                          <a:solidFill>
                            <a:schemeClr val="dk1"/>
                          </a:solidFill>
                          <a:effectLst/>
                          <a:latin typeface="Arial" pitchFamily="34" charset="0"/>
                          <a:ea typeface="+mn-ea"/>
                          <a:cs typeface="Arial" pitchFamily="34" charset="0"/>
                        </a:rPr>
                        <a:t>NC</a:t>
                      </a:r>
                      <a:r>
                        <a:rPr lang="vi-VN" sz="2000" kern="1200" dirty="0">
                          <a:solidFill>
                            <a:schemeClr val="dk1"/>
                          </a:solidFill>
                          <a:effectLst/>
                          <a:latin typeface="Arial" pitchFamily="34" charset="0"/>
                          <a:ea typeface="+mn-ea"/>
                          <a:cs typeface="Arial" pitchFamily="34" charset="0"/>
                        </a:rPr>
                        <a:t> đỉnh cao, những phát kiến khoa học</a:t>
                      </a:r>
                      <a:r>
                        <a:rPr lang="en-US" sz="2000" kern="1200" dirty="0">
                          <a:solidFill>
                            <a:schemeClr val="dk1"/>
                          </a:solidFill>
                          <a:effectLst/>
                          <a:latin typeface="Arial" pitchFamily="34" charset="0"/>
                          <a:ea typeface="+mn-ea"/>
                          <a:cs typeface="Arial" pitchFamily="34" charset="0"/>
                        </a:rPr>
                        <a:t> </a:t>
                      </a:r>
                      <a:r>
                        <a:rPr lang="en-US" sz="2000" kern="1200" dirty="0" err="1">
                          <a:solidFill>
                            <a:schemeClr val="dk1"/>
                          </a:solidFill>
                          <a:effectLst/>
                          <a:latin typeface="Arial" pitchFamily="34" charset="0"/>
                          <a:ea typeface="+mn-ea"/>
                          <a:cs typeface="Arial" pitchFamily="34" charset="0"/>
                        </a:rPr>
                        <a:t>đối</a:t>
                      </a:r>
                      <a:r>
                        <a:rPr lang="en-US" sz="2000" kern="1200" dirty="0">
                          <a:solidFill>
                            <a:schemeClr val="dk1"/>
                          </a:solidFill>
                          <a:effectLst/>
                          <a:latin typeface="Arial" pitchFamily="34" charset="0"/>
                          <a:ea typeface="+mn-ea"/>
                          <a:cs typeface="Arial" pitchFamily="34" charset="0"/>
                        </a:rPr>
                        <a:t> </a:t>
                      </a:r>
                      <a:r>
                        <a:rPr lang="en-US" sz="2000" kern="1200" dirty="0" err="1">
                          <a:solidFill>
                            <a:schemeClr val="dk1"/>
                          </a:solidFill>
                          <a:effectLst/>
                          <a:latin typeface="Arial" pitchFamily="34" charset="0"/>
                          <a:ea typeface="+mn-ea"/>
                          <a:cs typeface="Arial" pitchFamily="34" charset="0"/>
                        </a:rPr>
                        <a:t>với</a:t>
                      </a:r>
                      <a:r>
                        <a:rPr lang="en-US" sz="2000" kern="1200" dirty="0">
                          <a:solidFill>
                            <a:schemeClr val="dk1"/>
                          </a:solidFill>
                          <a:effectLst/>
                          <a:latin typeface="Arial" pitchFamily="34" charset="0"/>
                          <a:ea typeface="+mn-ea"/>
                          <a:cs typeface="Arial" pitchFamily="34" charset="0"/>
                        </a:rPr>
                        <a:t> CSGD </a:t>
                      </a:r>
                      <a:r>
                        <a:rPr lang="en-US" sz="2000" kern="1200" dirty="0" err="1">
                          <a:solidFill>
                            <a:schemeClr val="dk1"/>
                          </a:solidFill>
                          <a:effectLst/>
                          <a:latin typeface="Arial" pitchFamily="34" charset="0"/>
                          <a:ea typeface="+mn-ea"/>
                          <a:cs typeface="Arial" pitchFamily="34" charset="0"/>
                        </a:rPr>
                        <a:t>định</a:t>
                      </a:r>
                      <a:r>
                        <a:rPr lang="en-US" sz="2000" kern="1200" dirty="0">
                          <a:solidFill>
                            <a:schemeClr val="dk1"/>
                          </a:solidFill>
                          <a:effectLst/>
                          <a:latin typeface="Arial" pitchFamily="34" charset="0"/>
                          <a:ea typeface="+mn-ea"/>
                          <a:cs typeface="Arial" pitchFamily="34" charset="0"/>
                        </a:rPr>
                        <a:t> </a:t>
                      </a:r>
                      <a:r>
                        <a:rPr lang="en-US" sz="2000" kern="1200" dirty="0" err="1">
                          <a:solidFill>
                            <a:schemeClr val="dk1"/>
                          </a:solidFill>
                          <a:effectLst/>
                          <a:latin typeface="Arial" pitchFamily="34" charset="0"/>
                          <a:ea typeface="+mn-ea"/>
                          <a:cs typeface="Arial" pitchFamily="34" charset="0"/>
                        </a:rPr>
                        <a:t>hướng</a:t>
                      </a:r>
                      <a:r>
                        <a:rPr lang="en-US" sz="2000" kern="1200" dirty="0">
                          <a:solidFill>
                            <a:schemeClr val="dk1"/>
                          </a:solidFill>
                          <a:effectLst/>
                          <a:latin typeface="Arial" pitchFamily="34" charset="0"/>
                          <a:ea typeface="+mn-ea"/>
                          <a:cs typeface="Arial" pitchFamily="34" charset="0"/>
                        </a:rPr>
                        <a:t> NC.</a:t>
                      </a:r>
                      <a:endParaRPr lang="en-GB" sz="2000" dirty="0">
                        <a:effectLst/>
                        <a:latin typeface="Arial" pitchFamily="34" charset="0"/>
                        <a:ea typeface="Arial"/>
                        <a:cs typeface="Arial" pitchFamily="34" charset="0"/>
                      </a:endParaRPr>
                    </a:p>
                    <a:p>
                      <a:pPr marL="0" indent="0" algn="just">
                        <a:lnSpc>
                          <a:spcPct val="115000"/>
                        </a:lnSpc>
                        <a:spcBef>
                          <a:spcPts val="300"/>
                        </a:spcBef>
                        <a:spcAft>
                          <a:spcPts val="0"/>
                        </a:spcAft>
                        <a:buFontTx/>
                        <a:buNone/>
                      </a:pPr>
                      <a:endParaRPr lang="en-GB" sz="2000" dirty="0">
                        <a:effectLst/>
                        <a:latin typeface="Arial" pitchFamily="34" charset="0"/>
                        <a:ea typeface="Arial"/>
                        <a:cs typeface="Arial"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319795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77283"/>
            <a:ext cx="12027108" cy="949960"/>
          </a:xfrm>
          <a:solidFill>
            <a:schemeClr val="accent6">
              <a:lumMod val="20000"/>
              <a:lumOff val="80000"/>
            </a:schemeClr>
          </a:solidFill>
        </p:spPr>
        <p:txBody>
          <a:bodyPr>
            <a:normAutofit fontScale="90000"/>
          </a:bodyPr>
          <a:lstStyle/>
          <a:p>
            <a:pPr defTabSz="889000">
              <a:spcAft>
                <a:spcPct val="35000"/>
              </a:spcAft>
            </a:pPr>
            <a:r>
              <a:rPr lang="en-US" sz="4000" b="1" dirty="0">
                <a:solidFill>
                  <a:srgbClr val="CC0099"/>
                </a:solidFill>
                <a:latin typeface="Arial" panose="020B0604020202020204" pitchFamily="34" charset="0"/>
                <a:cs typeface="Arial" panose="020B0604020202020204" pitchFamily="34" charset="0"/>
              </a:rPr>
              <a:t>18.4. </a:t>
            </a:r>
            <a:r>
              <a:rPr lang="en-US" sz="4000" b="1" dirty="0" err="1">
                <a:solidFill>
                  <a:srgbClr val="0000FF"/>
                </a:solidFill>
                <a:latin typeface="Arial" panose="020B0604020202020204" pitchFamily="34" charset="0"/>
                <a:cs typeface="Arial" panose="020B0604020202020204" pitchFamily="34" charset="0"/>
              </a:rPr>
              <a:t>Công</a:t>
            </a:r>
            <a:r>
              <a:rPr lang="en-US" sz="4000" b="1" dirty="0">
                <a:solidFill>
                  <a:srgbClr val="0000FF"/>
                </a:solidFill>
                <a:latin typeface="Arial" panose="020B0604020202020204" pitchFamily="34" charset="0"/>
                <a:cs typeface="Arial" panose="020B0604020202020204" pitchFamily="34" charset="0"/>
              </a:rPr>
              <a:t> </a:t>
            </a:r>
            <a:r>
              <a:rPr lang="en-US" sz="4000" b="1" dirty="0" err="1">
                <a:solidFill>
                  <a:srgbClr val="0000FF"/>
                </a:solidFill>
                <a:latin typeface="Arial" panose="020B0604020202020204" pitchFamily="34" charset="0"/>
                <a:cs typeface="Arial" panose="020B0604020202020204" pitchFamily="34" charset="0"/>
              </a:rPr>
              <a:t>tác</a:t>
            </a:r>
            <a:r>
              <a:rPr lang="en-US" sz="4000" b="1" dirty="0">
                <a:solidFill>
                  <a:srgbClr val="0000FF"/>
                </a:solidFill>
                <a:latin typeface="Arial" panose="020B0604020202020204" pitchFamily="34" charset="0"/>
                <a:cs typeface="Arial" panose="020B0604020202020204" pitchFamily="34" charset="0"/>
              </a:rPr>
              <a:t> </a:t>
            </a:r>
            <a:r>
              <a:rPr lang="en-US" sz="4000" b="1" dirty="0" err="1">
                <a:solidFill>
                  <a:srgbClr val="0000FF"/>
                </a:solidFill>
                <a:latin typeface="Arial" panose="020B0604020202020204" pitchFamily="34" charset="0"/>
                <a:cs typeface="Arial" panose="020B0604020202020204" pitchFamily="34" charset="0"/>
              </a:rPr>
              <a:t>qu</a:t>
            </a:r>
            <a:r>
              <a:rPr lang="vi-VN" sz="4000" b="1" dirty="0">
                <a:solidFill>
                  <a:srgbClr val="0000FF"/>
                </a:solidFill>
                <a:latin typeface="Arial" panose="020B0604020202020204" pitchFamily="34" charset="0"/>
                <a:cs typeface="Arial" panose="020B0604020202020204" pitchFamily="34" charset="0"/>
              </a:rPr>
              <a:t>ản l</a:t>
            </a:r>
            <a:r>
              <a:rPr lang="en-US" sz="4000" b="1" dirty="0">
                <a:solidFill>
                  <a:srgbClr val="0000FF"/>
                </a:solidFill>
                <a:latin typeface="Arial" panose="020B0604020202020204" pitchFamily="34" charset="0"/>
                <a:cs typeface="Arial" panose="020B0604020202020204" pitchFamily="34" charset="0"/>
              </a:rPr>
              <a:t>ý</a:t>
            </a:r>
            <a:r>
              <a:rPr lang="en-US" sz="4000" dirty="0">
                <a:latin typeface="Arial" panose="020B0604020202020204" pitchFamily="34" charset="0"/>
                <a:cs typeface="Arial" panose="020B0604020202020204" pitchFamily="34" charset="0"/>
              </a:rPr>
              <a:t> NC</a:t>
            </a:r>
            <a:r>
              <a:rPr lang="vi-VN" sz="4000" dirty="0">
                <a:latin typeface="Arial" panose="020B0604020202020204" pitchFamily="34" charset="0"/>
                <a:cs typeface="Arial" panose="020B0604020202020204" pitchFamily="34" charset="0"/>
              </a:rPr>
              <a:t> được </a:t>
            </a:r>
            <a:r>
              <a:rPr lang="vi-VN" sz="4000" b="1" dirty="0">
                <a:solidFill>
                  <a:srgbClr val="0000FF"/>
                </a:solidFill>
                <a:latin typeface="Arial" panose="020B0604020202020204" pitchFamily="34" charset="0"/>
                <a:cs typeface="Arial" panose="020B0604020202020204" pitchFamily="34" charset="0"/>
              </a:rPr>
              <a:t>cải tiến </a:t>
            </a:r>
            <a:r>
              <a:rPr lang="vi-VN" sz="4000" dirty="0">
                <a:latin typeface="Arial" panose="020B0604020202020204" pitchFamily="34" charset="0"/>
                <a:cs typeface="Arial" panose="020B0604020202020204" pitchFamily="34" charset="0"/>
              </a:rPr>
              <a:t>để n</a:t>
            </a:r>
            <a:r>
              <a:rPr lang="en-US" sz="4000" dirty="0" err="1">
                <a:latin typeface="Arial" panose="020B0604020202020204" pitchFamily="34" charset="0"/>
                <a:cs typeface="Arial" panose="020B0604020202020204" pitchFamily="34" charset="0"/>
              </a:rPr>
              <a:t>âng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cao</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ch</a:t>
            </a:r>
            <a:r>
              <a:rPr lang="vi-VN" sz="4000" dirty="0">
                <a:latin typeface="Arial" panose="020B0604020202020204" pitchFamily="34" charset="0"/>
                <a:cs typeface="Arial" panose="020B0604020202020204" pitchFamily="34" charset="0"/>
              </a:rPr>
              <a:t>ất lượng </a:t>
            </a:r>
            <a:r>
              <a:rPr lang="en-US" sz="4000" dirty="0">
                <a:latin typeface="Arial" panose="020B0604020202020204" pitchFamily="34" charset="0"/>
                <a:cs typeface="Arial" panose="020B0604020202020204" pitchFamily="34" charset="0"/>
              </a:rPr>
              <a:t>NC  </a:t>
            </a:r>
            <a:r>
              <a:rPr lang="vi-VN" sz="4000" dirty="0">
                <a:latin typeface="Arial" panose="020B0604020202020204" pitchFamily="34" charset="0"/>
                <a:cs typeface="Arial" panose="020B0604020202020204" pitchFamily="34" charset="0"/>
              </a:rPr>
              <a:t>v</a:t>
            </a:r>
            <a:r>
              <a:rPr lang="en-US" sz="4000" dirty="0">
                <a:latin typeface="Arial" panose="020B0604020202020204" pitchFamily="34" charset="0"/>
                <a:cs typeface="Arial" panose="020B0604020202020204" pitchFamily="34" charset="0"/>
              </a:rPr>
              <a:t>à </a:t>
            </a:r>
            <a:r>
              <a:rPr lang="en-US" sz="4000" dirty="0" err="1">
                <a:latin typeface="Arial" panose="020B0604020202020204" pitchFamily="34" charset="0"/>
                <a:cs typeface="Arial" panose="020B0604020202020204" pitchFamily="34" charset="0"/>
              </a:rPr>
              <a:t>phát</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ki</a:t>
            </a:r>
            <a:r>
              <a:rPr lang="vi-VN" sz="4000" dirty="0">
                <a:latin typeface="Arial" panose="020B0604020202020204" pitchFamily="34" charset="0"/>
                <a:cs typeface="Arial" panose="020B0604020202020204" pitchFamily="34" charset="0"/>
              </a:rPr>
              <a:t>ến khoa học</a:t>
            </a:r>
            <a:endParaRPr lang="en-US" sz="4000" dirty="0">
              <a:latin typeface="Arial" panose="020B0604020202020204" pitchFamily="34"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870764453"/>
              </p:ext>
            </p:extLst>
          </p:nvPr>
        </p:nvGraphicFramePr>
        <p:xfrm>
          <a:off x="242596" y="1240970"/>
          <a:ext cx="11747240" cy="4833259"/>
        </p:xfrm>
        <a:graphic>
          <a:graphicData uri="http://schemas.openxmlformats.org/drawingml/2006/table">
            <a:tbl>
              <a:tblPr firstRow="1" bandRow="1">
                <a:tableStyleId>{5C22544A-7EE6-4342-B048-85BDC9FD1C3A}</a:tableStyleId>
              </a:tblPr>
              <a:tblGrid>
                <a:gridCol w="2481943">
                  <a:extLst>
                    <a:ext uri="{9D8B030D-6E8A-4147-A177-3AD203B41FA5}">
                      <a16:colId xmlns:a16="http://schemas.microsoft.com/office/drawing/2014/main" xmlns="" val="1338212068"/>
                    </a:ext>
                  </a:extLst>
                </a:gridCol>
                <a:gridCol w="4385388">
                  <a:extLst>
                    <a:ext uri="{9D8B030D-6E8A-4147-A177-3AD203B41FA5}">
                      <a16:colId xmlns:a16="http://schemas.microsoft.com/office/drawing/2014/main" xmlns="" val="4227679062"/>
                    </a:ext>
                  </a:extLst>
                </a:gridCol>
                <a:gridCol w="4879909">
                  <a:extLst>
                    <a:ext uri="{9D8B030D-6E8A-4147-A177-3AD203B41FA5}">
                      <a16:colId xmlns:a16="http://schemas.microsoft.com/office/drawing/2014/main" xmlns="" val="2341633141"/>
                    </a:ext>
                  </a:extLst>
                </a:gridCol>
              </a:tblGrid>
              <a:tr h="6236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r>
                        <a:rPr lang="en-US" sz="2800" dirty="0" err="1">
                          <a:solidFill>
                            <a:schemeClr val="tx1"/>
                          </a:solidFill>
                        </a:rPr>
                        <a:t>Mốc</a:t>
                      </a:r>
                      <a:r>
                        <a:rPr lang="en-US" sz="2800" dirty="0">
                          <a:solidFill>
                            <a:schemeClr val="tx1"/>
                          </a:solidFill>
                        </a:rPr>
                        <a:t> </a:t>
                      </a:r>
                      <a:r>
                        <a:rPr lang="en-US" sz="2800" dirty="0" err="1">
                          <a:solidFill>
                            <a:schemeClr val="tx1"/>
                          </a:solidFill>
                        </a:rPr>
                        <a:t>chuẩn</a:t>
                      </a:r>
                      <a:endParaRPr lang="en-US" sz="2800" dirty="0">
                        <a:solidFill>
                          <a:schemeClr val="tx1"/>
                        </a:solidFill>
                      </a:endParaRPr>
                    </a:p>
                  </a:txBody>
                  <a:tcPr>
                    <a:solidFill>
                      <a:schemeClr val="bg1"/>
                    </a:solidFill>
                  </a:tcPr>
                </a:tc>
                <a:tc>
                  <a:txBody>
                    <a:bodyPr/>
                    <a:lstStyle/>
                    <a:p>
                      <a:r>
                        <a:rPr lang="en-US" sz="2800" dirty="0">
                          <a:solidFill>
                            <a:schemeClr val="tx1"/>
                          </a:solidFill>
                        </a:rPr>
                        <a:t>Minh </a:t>
                      </a:r>
                      <a:r>
                        <a:rPr lang="en-US" sz="2800" dirty="0" err="1">
                          <a:solidFill>
                            <a:schemeClr val="tx1"/>
                          </a:solidFill>
                        </a:rPr>
                        <a:t>chứng</a:t>
                      </a:r>
                      <a:endParaRPr lang="en-US" sz="28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209644">
                <a:tc>
                  <a:txBody>
                    <a:bodyPr/>
                    <a:lstStyle/>
                    <a:p>
                      <a:pPr algn="just">
                        <a:lnSpc>
                          <a:spcPct val="115000"/>
                        </a:lnSpc>
                        <a:spcBef>
                          <a:spcPts val="300"/>
                        </a:spcBef>
                        <a:spcAft>
                          <a:spcPts val="0"/>
                        </a:spcAft>
                      </a:pPr>
                      <a:r>
                        <a:rPr lang="en-GB" sz="2400" dirty="0" err="1">
                          <a:effectLst/>
                          <a:latin typeface="Arial" pitchFamily="34" charset="0"/>
                          <a:ea typeface="Arial"/>
                          <a:cs typeface="Arial" pitchFamily="34" charset="0"/>
                        </a:rPr>
                        <a:t>Công</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tác</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quản</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lý</a:t>
                      </a:r>
                      <a:r>
                        <a:rPr lang="en-GB" sz="2400" dirty="0">
                          <a:effectLst/>
                          <a:latin typeface="Arial" pitchFamily="34" charset="0"/>
                          <a:ea typeface="Arial"/>
                          <a:cs typeface="Arial" pitchFamily="34" charset="0"/>
                        </a:rPr>
                        <a:t> </a:t>
                      </a:r>
                      <a:r>
                        <a:rPr lang="en-US" sz="2400" dirty="0">
                          <a:effectLst/>
                          <a:latin typeface="Arial" pitchFamily="34" charset="0"/>
                          <a:cs typeface="Arial" pitchFamily="34" charset="0"/>
                        </a:rPr>
                        <a:t>NC </a:t>
                      </a:r>
                      <a:r>
                        <a:rPr lang="en-GB" sz="2400" dirty="0" err="1">
                          <a:effectLst/>
                          <a:latin typeface="Arial" pitchFamily="34" charset="0"/>
                          <a:ea typeface="Arial"/>
                          <a:cs typeface="Arial" pitchFamily="34" charset="0"/>
                        </a:rPr>
                        <a:t>được</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cải</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tiến</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để</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nâng</a:t>
                      </a:r>
                      <a:r>
                        <a:rPr lang="en-GB" sz="2400" dirty="0">
                          <a:effectLst/>
                          <a:latin typeface="Arial" pitchFamily="34" charset="0"/>
                          <a:ea typeface="Arial"/>
                          <a:cs typeface="Arial" pitchFamily="34" charset="0"/>
                        </a:rPr>
                        <a:t> </a:t>
                      </a:r>
                      <a:r>
                        <a:rPr lang="en-GB" sz="2400" dirty="0" err="1">
                          <a:effectLst/>
                          <a:latin typeface="Arial" pitchFamily="34" charset="0"/>
                          <a:ea typeface="Arial"/>
                          <a:cs typeface="Arial" pitchFamily="34" charset="0"/>
                        </a:rPr>
                        <a:t>cao</a:t>
                      </a:r>
                      <a:r>
                        <a:rPr lang="en-GB" sz="2400" dirty="0">
                          <a:effectLst/>
                          <a:latin typeface="Arial" pitchFamily="34" charset="0"/>
                          <a:ea typeface="Arial"/>
                          <a:cs typeface="Arial" pitchFamily="34" charset="0"/>
                        </a:rPr>
                        <a:t> </a:t>
                      </a:r>
                      <a:r>
                        <a:rPr lang="en-GB" sz="2400" b="1" dirty="0" err="1">
                          <a:solidFill>
                            <a:srgbClr val="FF0000"/>
                          </a:solidFill>
                          <a:effectLst/>
                          <a:latin typeface="Arial" pitchFamily="34" charset="0"/>
                          <a:ea typeface="Arial"/>
                          <a:cs typeface="Arial" pitchFamily="34" charset="0"/>
                        </a:rPr>
                        <a:t>chất</a:t>
                      </a:r>
                      <a:r>
                        <a:rPr lang="en-GB" sz="2400" b="1" dirty="0">
                          <a:solidFill>
                            <a:srgbClr val="FF0000"/>
                          </a:solidFill>
                          <a:effectLst/>
                          <a:latin typeface="Arial" pitchFamily="34" charset="0"/>
                          <a:ea typeface="Arial"/>
                          <a:cs typeface="Arial" pitchFamily="34" charset="0"/>
                        </a:rPr>
                        <a:t> </a:t>
                      </a:r>
                      <a:r>
                        <a:rPr lang="en-GB" sz="2400" b="1" dirty="0" err="1">
                          <a:solidFill>
                            <a:srgbClr val="FF0000"/>
                          </a:solidFill>
                          <a:effectLst/>
                          <a:latin typeface="Arial" pitchFamily="34" charset="0"/>
                          <a:ea typeface="Arial"/>
                          <a:cs typeface="Arial" pitchFamily="34" charset="0"/>
                        </a:rPr>
                        <a:t>lượng</a:t>
                      </a:r>
                      <a:r>
                        <a:rPr lang="en-GB" sz="2400" b="1" dirty="0">
                          <a:solidFill>
                            <a:srgbClr val="FF0000"/>
                          </a:solidFill>
                          <a:effectLst/>
                          <a:latin typeface="Arial" pitchFamily="34" charset="0"/>
                          <a:ea typeface="Arial"/>
                          <a:cs typeface="Arial" pitchFamily="34" charset="0"/>
                        </a:rPr>
                        <a:t> </a:t>
                      </a:r>
                      <a:r>
                        <a:rPr lang="en-US" sz="2400" b="1" dirty="0">
                          <a:solidFill>
                            <a:srgbClr val="FF0000"/>
                          </a:solidFill>
                          <a:effectLst/>
                          <a:latin typeface="Arial" pitchFamily="34" charset="0"/>
                          <a:cs typeface="Arial" pitchFamily="34" charset="0"/>
                        </a:rPr>
                        <a:t>N</a:t>
                      </a:r>
                      <a:r>
                        <a:rPr lang="en-US" sz="2400" dirty="0">
                          <a:effectLst/>
                          <a:latin typeface="Arial" pitchFamily="34" charset="0"/>
                          <a:cs typeface="Arial" pitchFamily="34" charset="0"/>
                        </a:rPr>
                        <a:t>C </a:t>
                      </a:r>
                      <a:r>
                        <a:rPr lang="en-GB" sz="2400" dirty="0" err="1">
                          <a:effectLst/>
                          <a:latin typeface="Arial" pitchFamily="34" charset="0"/>
                          <a:ea typeface="Arial"/>
                          <a:cs typeface="Arial" pitchFamily="34" charset="0"/>
                        </a:rPr>
                        <a:t>và</a:t>
                      </a:r>
                      <a:r>
                        <a:rPr lang="en-GB" sz="2400" dirty="0">
                          <a:effectLst/>
                          <a:latin typeface="Arial" pitchFamily="34" charset="0"/>
                          <a:ea typeface="Arial"/>
                          <a:cs typeface="Arial" pitchFamily="34" charset="0"/>
                        </a:rPr>
                        <a:t> </a:t>
                      </a:r>
                      <a:r>
                        <a:rPr lang="en-GB" sz="2400" dirty="0" err="1">
                          <a:solidFill>
                            <a:srgbClr val="FF0000"/>
                          </a:solidFill>
                          <a:effectLst/>
                          <a:latin typeface="Arial" pitchFamily="34" charset="0"/>
                          <a:ea typeface="Arial"/>
                          <a:cs typeface="Arial" pitchFamily="34" charset="0"/>
                        </a:rPr>
                        <a:t>phát</a:t>
                      </a:r>
                      <a:r>
                        <a:rPr lang="en-GB" sz="2400" dirty="0">
                          <a:solidFill>
                            <a:srgbClr val="FF0000"/>
                          </a:solidFill>
                          <a:effectLst/>
                          <a:latin typeface="Arial" pitchFamily="34" charset="0"/>
                          <a:ea typeface="Arial"/>
                          <a:cs typeface="Arial" pitchFamily="34" charset="0"/>
                        </a:rPr>
                        <a:t> </a:t>
                      </a:r>
                      <a:r>
                        <a:rPr lang="en-GB" sz="2400" dirty="0" err="1">
                          <a:solidFill>
                            <a:srgbClr val="FF0000"/>
                          </a:solidFill>
                          <a:effectLst/>
                          <a:latin typeface="Arial" pitchFamily="34" charset="0"/>
                          <a:ea typeface="Arial"/>
                          <a:cs typeface="Arial" pitchFamily="34" charset="0"/>
                        </a:rPr>
                        <a:t>kiến</a:t>
                      </a:r>
                      <a:r>
                        <a:rPr lang="en-GB" sz="2400" dirty="0">
                          <a:solidFill>
                            <a:srgbClr val="FF0000"/>
                          </a:solidFill>
                          <a:effectLst/>
                          <a:latin typeface="Arial" pitchFamily="34" charset="0"/>
                          <a:ea typeface="Arial"/>
                          <a:cs typeface="Arial" pitchFamily="34" charset="0"/>
                        </a:rPr>
                        <a:t> </a:t>
                      </a:r>
                      <a:r>
                        <a:rPr lang="en-GB" sz="2400" dirty="0" err="1">
                          <a:solidFill>
                            <a:srgbClr val="FF0000"/>
                          </a:solidFill>
                          <a:effectLst/>
                          <a:latin typeface="Arial" pitchFamily="34" charset="0"/>
                          <a:ea typeface="Arial"/>
                          <a:cs typeface="Arial" pitchFamily="34" charset="0"/>
                        </a:rPr>
                        <a:t>khoa</a:t>
                      </a:r>
                      <a:r>
                        <a:rPr lang="en-GB" sz="2400" dirty="0">
                          <a:solidFill>
                            <a:srgbClr val="FF0000"/>
                          </a:solidFill>
                          <a:effectLst/>
                          <a:latin typeface="Arial" pitchFamily="34" charset="0"/>
                          <a:ea typeface="Arial"/>
                          <a:cs typeface="Arial" pitchFamily="34" charset="0"/>
                        </a:rPr>
                        <a:t> </a:t>
                      </a:r>
                      <a:r>
                        <a:rPr lang="en-GB" sz="2400" dirty="0" err="1">
                          <a:solidFill>
                            <a:srgbClr val="FF0000"/>
                          </a:solidFill>
                          <a:effectLst/>
                          <a:latin typeface="Arial" pitchFamily="34" charset="0"/>
                          <a:ea typeface="Arial"/>
                          <a:cs typeface="Arial" pitchFamily="34" charset="0"/>
                        </a:rPr>
                        <a:t>học</a:t>
                      </a:r>
                      <a:r>
                        <a:rPr lang="en-GB" sz="2400" dirty="0">
                          <a:effectLst/>
                          <a:latin typeface="Arial" pitchFamily="34" charset="0"/>
                          <a:ea typeface="Arial"/>
                          <a:cs typeface="Arial" pitchFamily="34" charset="0"/>
                        </a:rPr>
                        <a:t>.</a:t>
                      </a:r>
                      <a:endParaRPr lang="en-US" sz="2400" dirty="0">
                        <a:effectLst/>
                        <a:latin typeface="Arial" pitchFamily="34" charset="0"/>
                        <a:ea typeface="Arial"/>
                        <a:cs typeface="Arial" pitchFamily="34" charset="0"/>
                      </a:endParaRPr>
                    </a:p>
                  </a:txBody>
                  <a:tcPr marL="68580" marR="68580" marT="0" marB="0"/>
                </a:tc>
                <a:tc>
                  <a:txBody>
                    <a:bodyPr/>
                    <a:lstStyle/>
                    <a:p>
                      <a:pPr marL="342900" lvl="0" indent="-342900" algn="just">
                        <a:spcBef>
                          <a:spcPts val="300"/>
                        </a:spcBef>
                        <a:spcAft>
                          <a:spcPts val="0"/>
                        </a:spcAft>
                        <a:buFont typeface="+mj-lt"/>
                        <a:buAutoNum type="arabicPeriod"/>
                        <a:tabLst>
                          <a:tab pos="270510" algn="l"/>
                        </a:tabLst>
                      </a:pPr>
                      <a:r>
                        <a:rPr lang="en-US" sz="2400" dirty="0" err="1">
                          <a:effectLst/>
                          <a:latin typeface="Arial" pitchFamily="34" charset="0"/>
                          <a:cs typeface="Arial" pitchFamily="34" charset="0"/>
                        </a:rPr>
                        <a:t>Công</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tác</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quản</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lý</a:t>
                      </a:r>
                      <a:r>
                        <a:rPr lang="en-US" sz="2400" dirty="0">
                          <a:effectLst/>
                          <a:latin typeface="Arial" pitchFamily="34" charset="0"/>
                          <a:cs typeface="Arial" pitchFamily="34" charset="0"/>
                        </a:rPr>
                        <a:t> NC </a:t>
                      </a:r>
                      <a:r>
                        <a:rPr lang="en-US" sz="2400" dirty="0" err="1">
                          <a:effectLst/>
                          <a:latin typeface="Arial" pitchFamily="34" charset="0"/>
                          <a:cs typeface="Arial" pitchFamily="34" charset="0"/>
                        </a:rPr>
                        <a:t>được</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lấy</a:t>
                      </a:r>
                      <a:r>
                        <a:rPr lang="en-US" sz="2400" dirty="0">
                          <a:effectLst/>
                          <a:latin typeface="Arial" pitchFamily="34" charset="0"/>
                          <a:cs typeface="Arial" pitchFamily="34" charset="0"/>
                        </a:rPr>
                        <a:t> ý </a:t>
                      </a:r>
                      <a:r>
                        <a:rPr lang="en-US" sz="2400" dirty="0" err="1">
                          <a:effectLst/>
                          <a:latin typeface="Arial" pitchFamily="34" charset="0"/>
                          <a:cs typeface="Arial" pitchFamily="34" charset="0"/>
                        </a:rPr>
                        <a:t>kiến</a:t>
                      </a:r>
                      <a:r>
                        <a:rPr lang="en-US" sz="2400" dirty="0">
                          <a:effectLst/>
                          <a:latin typeface="Arial" pitchFamily="34" charset="0"/>
                          <a:cs typeface="Arial" pitchFamily="34" charset="0"/>
                        </a:rPr>
                        <a:t> </a:t>
                      </a:r>
                      <a:r>
                        <a:rPr lang="en-US" sz="2400" b="1" dirty="0" err="1">
                          <a:solidFill>
                            <a:srgbClr val="FF0000"/>
                          </a:solidFill>
                          <a:effectLst/>
                          <a:latin typeface="Arial" pitchFamily="34" charset="0"/>
                          <a:cs typeface="Arial" pitchFamily="34" charset="0"/>
                        </a:rPr>
                        <a:t>khảo</a:t>
                      </a:r>
                      <a:r>
                        <a:rPr lang="en-US" sz="2400" b="1" dirty="0">
                          <a:solidFill>
                            <a:srgbClr val="FF0000"/>
                          </a:solidFill>
                          <a:effectLst/>
                          <a:latin typeface="Arial" pitchFamily="34" charset="0"/>
                          <a:cs typeface="Arial" pitchFamily="34" charset="0"/>
                        </a:rPr>
                        <a:t> </a:t>
                      </a:r>
                      <a:r>
                        <a:rPr lang="en-US" sz="2400" b="1" dirty="0" err="1">
                          <a:solidFill>
                            <a:srgbClr val="FF0000"/>
                          </a:solidFill>
                          <a:effectLst/>
                          <a:latin typeface="Arial" pitchFamily="34" charset="0"/>
                          <a:cs typeface="Arial" pitchFamily="34" charset="0"/>
                        </a:rPr>
                        <a:t>sát</a:t>
                      </a:r>
                      <a:r>
                        <a:rPr lang="en-US" sz="2400" b="1" dirty="0">
                          <a:solidFill>
                            <a:srgbClr val="FF0000"/>
                          </a:solidFill>
                          <a:effectLst/>
                          <a:latin typeface="Arial" pitchFamily="34" charset="0"/>
                          <a:cs typeface="Arial" pitchFamily="34" charset="0"/>
                        </a:rPr>
                        <a:t> </a:t>
                      </a:r>
                      <a:r>
                        <a:rPr lang="en-US" sz="2400" dirty="0" err="1">
                          <a:effectLst/>
                          <a:latin typeface="Arial" pitchFamily="34" charset="0"/>
                          <a:cs typeface="Arial" pitchFamily="34" charset="0"/>
                        </a:rPr>
                        <a:t>của</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các</a:t>
                      </a:r>
                      <a:r>
                        <a:rPr lang="en-US" sz="2400" dirty="0">
                          <a:effectLst/>
                          <a:latin typeface="Arial" pitchFamily="34" charset="0"/>
                          <a:cs typeface="Arial" pitchFamily="34" charset="0"/>
                        </a:rPr>
                        <a:t> BLQ.</a:t>
                      </a:r>
                    </a:p>
                    <a:p>
                      <a:pPr marL="342900" lvl="0" indent="-342900" algn="just">
                        <a:spcBef>
                          <a:spcPts val="300"/>
                        </a:spcBef>
                        <a:spcAft>
                          <a:spcPts val="0"/>
                        </a:spcAft>
                        <a:buFont typeface="+mj-lt"/>
                        <a:buAutoNum type="arabicPeriod"/>
                        <a:tabLst>
                          <a:tab pos="270510" algn="l"/>
                        </a:tabLst>
                      </a:pPr>
                      <a:r>
                        <a:rPr lang="en-US" sz="2400" dirty="0" err="1">
                          <a:effectLst/>
                          <a:latin typeface="Arial" pitchFamily="34" charset="0"/>
                          <a:cs typeface="Arial" pitchFamily="34" charset="0"/>
                        </a:rPr>
                        <a:t>Công</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tác</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quản</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lý</a:t>
                      </a:r>
                      <a:r>
                        <a:rPr lang="en-US" sz="2400" dirty="0">
                          <a:effectLst/>
                          <a:latin typeface="Arial" pitchFamily="34" charset="0"/>
                          <a:cs typeface="Arial" pitchFamily="34" charset="0"/>
                        </a:rPr>
                        <a:t> NC </a:t>
                      </a:r>
                      <a:r>
                        <a:rPr lang="en-US" sz="2400" dirty="0" err="1">
                          <a:effectLst/>
                          <a:latin typeface="Arial" pitchFamily="34" charset="0"/>
                          <a:cs typeface="Arial" pitchFamily="34" charset="0"/>
                        </a:rPr>
                        <a:t>được</a:t>
                      </a:r>
                      <a:r>
                        <a:rPr lang="en-US" sz="2400" dirty="0">
                          <a:effectLst/>
                          <a:latin typeface="Arial" pitchFamily="34" charset="0"/>
                          <a:cs typeface="Arial" pitchFamily="34" charset="0"/>
                        </a:rPr>
                        <a:t> </a:t>
                      </a:r>
                      <a:r>
                        <a:rPr lang="en-US" sz="2400" b="1" kern="1200" dirty="0" err="1">
                          <a:solidFill>
                            <a:srgbClr val="FF0000"/>
                          </a:solidFill>
                          <a:effectLst/>
                          <a:latin typeface="Arial" pitchFamily="34" charset="0"/>
                          <a:ea typeface="+mn-ea"/>
                          <a:cs typeface="Arial" pitchFamily="34" charset="0"/>
                        </a:rPr>
                        <a:t>cải</a:t>
                      </a:r>
                      <a:r>
                        <a:rPr lang="en-US" sz="2400" b="1" kern="1200" dirty="0">
                          <a:solidFill>
                            <a:srgbClr val="FF0000"/>
                          </a:solidFill>
                          <a:effectLst/>
                          <a:latin typeface="Arial" pitchFamily="34" charset="0"/>
                          <a:ea typeface="+mn-ea"/>
                          <a:cs typeface="Arial" pitchFamily="34" charset="0"/>
                        </a:rPr>
                        <a:t> </a:t>
                      </a:r>
                      <a:r>
                        <a:rPr lang="en-US" sz="2400" b="1" kern="1200" dirty="0" err="1">
                          <a:solidFill>
                            <a:srgbClr val="FF0000"/>
                          </a:solidFill>
                          <a:effectLst/>
                          <a:latin typeface="Arial" pitchFamily="34" charset="0"/>
                          <a:ea typeface="+mn-ea"/>
                          <a:cs typeface="Arial" pitchFamily="34" charset="0"/>
                        </a:rPr>
                        <a:t>tiến</a:t>
                      </a:r>
                      <a:r>
                        <a:rPr lang="en-US" sz="2400" b="1" kern="1200" dirty="0">
                          <a:solidFill>
                            <a:srgbClr val="FF0000"/>
                          </a:solidFill>
                          <a:effectLst/>
                          <a:latin typeface="Arial" pitchFamily="34" charset="0"/>
                          <a:ea typeface="+mn-ea"/>
                          <a:cs typeface="Arial" pitchFamily="34" charset="0"/>
                        </a:rPr>
                        <a:t> </a:t>
                      </a:r>
                      <a:r>
                        <a:rPr lang="en-US" sz="2400" dirty="0" err="1">
                          <a:effectLst/>
                          <a:latin typeface="Arial" pitchFamily="34" charset="0"/>
                          <a:cs typeface="Arial" pitchFamily="34" charset="0"/>
                        </a:rPr>
                        <a:t>và</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được</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đánh</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giá</a:t>
                      </a:r>
                      <a:r>
                        <a:rPr lang="en-US" sz="2400" dirty="0">
                          <a:effectLst/>
                          <a:latin typeface="Arial" pitchFamily="34" charset="0"/>
                          <a:cs typeface="Arial" pitchFamily="34" charset="0"/>
                        </a:rPr>
                        <a:t> </a:t>
                      </a:r>
                      <a:r>
                        <a:rPr lang="en-US" sz="2400" dirty="0" err="1">
                          <a:effectLst/>
                          <a:latin typeface="Arial" pitchFamily="34" charset="0"/>
                          <a:cs typeface="Arial" pitchFamily="34" charset="0"/>
                        </a:rPr>
                        <a:t>tốt</a:t>
                      </a:r>
                      <a:r>
                        <a:rPr lang="en-US" sz="2400" dirty="0">
                          <a:effectLst/>
                          <a:latin typeface="Arial" pitchFamily="34" charset="0"/>
                          <a:cs typeface="Arial" pitchFamily="34" charset="0"/>
                        </a:rPr>
                        <a:t>.</a:t>
                      </a:r>
                    </a:p>
                  </a:txBody>
                  <a:tcPr marL="68580" marR="68580" marT="0" marB="0">
                    <a:solidFill>
                      <a:schemeClr val="bg1"/>
                    </a:solidFill>
                  </a:tcPr>
                </a:tc>
                <a:tc>
                  <a:txBody>
                    <a:bodyPr/>
                    <a:lstStyle/>
                    <a:p>
                      <a:pPr marL="342900" lvl="0" indent="-342900" algn="just">
                        <a:lnSpc>
                          <a:spcPts val="2880"/>
                        </a:lnSpc>
                        <a:spcBef>
                          <a:spcPts val="300"/>
                        </a:spcBef>
                        <a:spcAft>
                          <a:spcPts val="600"/>
                        </a:spcAft>
                        <a:buFont typeface="Times New Roman"/>
                        <a:buChar char="-"/>
                        <a:tabLst>
                          <a:tab pos="111125" algn="l"/>
                        </a:tabLst>
                      </a:pPr>
                      <a:r>
                        <a:rPr lang="en-US" sz="2400" dirty="0">
                          <a:effectLst/>
                          <a:latin typeface="Arial" pitchFamily="34" charset="0"/>
                          <a:ea typeface="Calibri"/>
                          <a:cs typeface="Arial" pitchFamily="34" charset="0"/>
                        </a:rPr>
                        <a:t>CSDL (</a:t>
                      </a:r>
                      <a:r>
                        <a:rPr lang="en-US" sz="2400" dirty="0" err="1">
                          <a:effectLst/>
                          <a:latin typeface="Arial" pitchFamily="34" charset="0"/>
                          <a:ea typeface="Calibri"/>
                          <a:cs typeface="Arial" pitchFamily="34" charset="0"/>
                        </a:rPr>
                        <a:t>phiếu</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khảo</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sát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dữ</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liệu</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khảo</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sát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gốc</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báo</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cáo</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kết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quả</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khảo</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sát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về</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đánh</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giá</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phản</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hồi</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của</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các</a:t>
                      </a:r>
                      <a:r>
                        <a:rPr lang="en-US" sz="2400" dirty="0">
                          <a:effectLst/>
                          <a:latin typeface="Arial" pitchFamily="34" charset="0"/>
                          <a:ea typeface="Calibri"/>
                          <a:cs typeface="Arial" pitchFamily="34" charset="0"/>
                        </a:rPr>
                        <a:t> BLQ </a:t>
                      </a:r>
                      <a:r>
                        <a:rPr lang="en-US" sz="2400" dirty="0" err="1">
                          <a:effectLst/>
                          <a:latin typeface="Arial" pitchFamily="34" charset="0"/>
                          <a:ea typeface="Calibri"/>
                          <a:cs typeface="Arial" pitchFamily="34" charset="0"/>
                        </a:rPr>
                        <a:t>đối</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với</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công</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tác</a:t>
                      </a:r>
                      <a:r>
                        <a:rPr lang="en-US" sz="2400" dirty="0">
                          <a:effectLst/>
                          <a:latin typeface="Arial" pitchFamily="34" charset="0"/>
                          <a:ea typeface="Calibri"/>
                          <a:cs typeface="Arial" pitchFamily="34" charset="0"/>
                        </a:rPr>
                        <a:t> NCKH, </a:t>
                      </a:r>
                      <a:r>
                        <a:rPr lang="en-US" sz="2400" dirty="0" err="1">
                          <a:effectLst/>
                          <a:latin typeface="Arial" pitchFamily="34" charset="0"/>
                          <a:ea typeface="Calibri"/>
                          <a:cs typeface="Arial" pitchFamily="34" charset="0"/>
                        </a:rPr>
                        <a:t>công</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tác</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quản</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lý</a:t>
                      </a:r>
                      <a:r>
                        <a:rPr lang="en-US" sz="2400" dirty="0">
                          <a:effectLst/>
                          <a:latin typeface="Arial" pitchFamily="34" charset="0"/>
                          <a:ea typeface="Calibri"/>
                          <a:cs typeface="Arial" pitchFamily="34" charset="0"/>
                        </a:rPr>
                        <a:t> </a:t>
                      </a:r>
                      <a:r>
                        <a:rPr lang="en-US" sz="2400" dirty="0">
                          <a:effectLst/>
                          <a:latin typeface="Arial" pitchFamily="34" charset="0"/>
                          <a:cs typeface="Arial" pitchFamily="34" charset="0"/>
                        </a:rPr>
                        <a:t>NC </a:t>
                      </a:r>
                      <a:r>
                        <a:rPr lang="en-US" sz="2400" dirty="0">
                          <a:effectLst/>
                          <a:latin typeface="Arial" pitchFamily="34" charset="0"/>
                          <a:ea typeface="Calibri"/>
                          <a:cs typeface="Arial" pitchFamily="34" charset="0"/>
                        </a:rPr>
                        <a:t>*.</a:t>
                      </a:r>
                    </a:p>
                    <a:p>
                      <a:pPr marL="342900" lvl="0" indent="-342900" algn="just">
                        <a:lnSpc>
                          <a:spcPts val="2880"/>
                        </a:lnSpc>
                        <a:spcBef>
                          <a:spcPts val="300"/>
                        </a:spcBef>
                        <a:spcAft>
                          <a:spcPts val="600"/>
                        </a:spcAft>
                        <a:buFont typeface="Times New Roman"/>
                        <a:buChar char="-"/>
                        <a:tabLst>
                          <a:tab pos="111125" algn="l"/>
                        </a:tabLst>
                      </a:pPr>
                      <a:r>
                        <a:rPr lang="en-US" sz="2400" dirty="0" err="1">
                          <a:effectLst/>
                          <a:latin typeface="Arial" pitchFamily="34" charset="0"/>
                          <a:ea typeface="Calibri"/>
                          <a:cs typeface="Arial" pitchFamily="34" charset="0"/>
                        </a:rPr>
                        <a:t>Kết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quả</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tổng</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kết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đánh</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giá</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thi</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đua</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khen</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thưởng</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đối</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với</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quản</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lý</a:t>
                      </a:r>
                      <a:r>
                        <a:rPr lang="en-US" sz="2400" dirty="0">
                          <a:effectLst/>
                          <a:latin typeface="Arial" pitchFamily="34" charset="0"/>
                          <a:ea typeface="Calibri"/>
                          <a:cs typeface="Arial" pitchFamily="34" charset="0"/>
                        </a:rPr>
                        <a:t> </a:t>
                      </a:r>
                      <a:r>
                        <a:rPr lang="en-US" sz="2400" dirty="0">
                          <a:effectLst/>
                          <a:latin typeface="Arial" pitchFamily="34" charset="0"/>
                          <a:cs typeface="Arial" pitchFamily="34" charset="0"/>
                        </a:rPr>
                        <a:t>NC KH</a:t>
                      </a:r>
                      <a:r>
                        <a:rPr lang="en-US" sz="2400" dirty="0">
                          <a:effectLst/>
                          <a:latin typeface="Arial" pitchFamily="34" charset="0"/>
                          <a:ea typeface="Calibri"/>
                          <a:cs typeface="Arial" pitchFamily="34" charset="0"/>
                        </a:rPr>
                        <a:t>.</a:t>
                      </a:r>
                    </a:p>
                    <a:p>
                      <a:pPr marL="342900" lvl="0" indent="-342900" algn="just">
                        <a:lnSpc>
                          <a:spcPts val="2880"/>
                        </a:lnSpc>
                        <a:spcBef>
                          <a:spcPts val="300"/>
                        </a:spcBef>
                        <a:spcAft>
                          <a:spcPts val="600"/>
                        </a:spcAft>
                        <a:buFont typeface="Times New Roman"/>
                        <a:buChar char="-"/>
                        <a:tabLst>
                          <a:tab pos="142240" algn="l"/>
                        </a:tabLst>
                      </a:pPr>
                      <a:r>
                        <a:rPr lang="en-US" sz="2400" dirty="0" err="1">
                          <a:effectLst/>
                          <a:latin typeface="Arial" pitchFamily="34" charset="0"/>
                          <a:ea typeface="Calibri"/>
                          <a:cs typeface="Arial" pitchFamily="34" charset="0"/>
                        </a:rPr>
                        <a:t>Các</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kết</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quả</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đánh</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giá</a:t>
                      </a:r>
                      <a:r>
                        <a:rPr lang="en-US" sz="2400" dirty="0">
                          <a:effectLst/>
                          <a:latin typeface="Arial" pitchFamily="34" charset="0"/>
                          <a:ea typeface="Calibri"/>
                          <a:cs typeface="Arial" pitchFamily="34" charset="0"/>
                        </a:rPr>
                        <a:t>/</a:t>
                      </a:r>
                      <a:r>
                        <a:rPr lang="en-US" sz="2400" dirty="0" err="1">
                          <a:effectLst/>
                          <a:latin typeface="Arial" pitchFamily="34" charset="0"/>
                          <a:ea typeface="Calibri"/>
                          <a:cs typeface="Arial" pitchFamily="34" charset="0"/>
                        </a:rPr>
                        <a:t>xếp</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hạng</a:t>
                      </a:r>
                      <a:r>
                        <a:rPr lang="en-US" sz="2400" dirty="0">
                          <a:effectLst/>
                          <a:latin typeface="Arial" pitchFamily="34" charset="0"/>
                          <a:ea typeface="Calibri"/>
                          <a:cs typeface="Arial" pitchFamily="34" charset="0"/>
                        </a:rPr>
                        <a:t> </a:t>
                      </a:r>
                      <a:r>
                        <a:rPr lang="en-US" sz="2400" dirty="0" err="1">
                          <a:effectLst/>
                          <a:latin typeface="Arial" pitchFamily="34" charset="0"/>
                          <a:ea typeface="Calibri"/>
                          <a:cs typeface="Arial" pitchFamily="34" charset="0"/>
                        </a:rPr>
                        <a:t>về</a:t>
                      </a:r>
                      <a:r>
                        <a:rPr lang="en-US" sz="2400" dirty="0">
                          <a:effectLst/>
                          <a:latin typeface="Arial" pitchFamily="34" charset="0"/>
                          <a:ea typeface="Calibri"/>
                          <a:cs typeface="Arial" pitchFamily="34" charset="0"/>
                        </a:rPr>
                        <a:t> NCKH*.</a:t>
                      </a: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958431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C82828D-30CA-A7FB-51B8-6BAEB354CF2C}"/>
              </a:ext>
            </a:extLst>
          </p:cNvPr>
          <p:cNvSpPr txBox="1"/>
          <p:nvPr/>
        </p:nvSpPr>
        <p:spPr>
          <a:xfrm>
            <a:off x="354563" y="335902"/>
            <a:ext cx="9554547" cy="3097643"/>
          </a:xfrm>
          <a:prstGeom prst="rect">
            <a:avLst/>
          </a:prstGeom>
          <a:solidFill>
            <a:schemeClr val="bg2"/>
          </a:solidFill>
        </p:spPr>
        <p:txBody>
          <a:bodyPr wrap="square" rtlCol="0">
            <a:spAutoFit/>
          </a:bodyPr>
          <a:lstStyle/>
          <a:p>
            <a:pPr algn="just">
              <a:lnSpc>
                <a:spcPts val="2300"/>
              </a:lnSpc>
              <a:spcAft>
                <a:spcPts val="300"/>
              </a:spcAft>
            </a:pP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 báo cáo tổng kết hoạt động KHCN&amp;HTQT hàng năm, Nhà trường đã xây dựng các chỉ số thực hiện nhiệm vụ KHCN về số lượng và chất lượng như số lượng đề tài, số lượng bài báo các cấp ... cho từng Khoa để triển khai thực hiện. </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[H18.18.01.05]</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Ngoài ra, các nhiệm vụ KHCN còn được định lượng trong kế hoạch hoạt động trung và dài hạn hàng năm của Nhà trường </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[H18.18.03.01].</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Cụ thể trong Bảng 18.1</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lnSpc>
                <a:spcPts val="2300"/>
              </a:lnSpc>
              <a:spcAft>
                <a:spcPts val="300"/>
              </a:spcAft>
            </a:pP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Kế hoạch chi NCKH hằng năm được thể hiện trong Dự toán kinh phí hoạt động KH&amp;CN được Hiệu trưởng Nhà trường phê duyệt hằng năm </a:t>
            </a:r>
            <a:r>
              <a:rPr lang="pt-B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[H18.18.01.08].</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lnSpc>
                <a:spcPts val="2300"/>
              </a:lnSpc>
              <a:spcAft>
                <a:spcPts val="300"/>
              </a:spcAft>
              <a:tabLst>
                <a:tab pos="270510" algn="l"/>
              </a:tabLst>
            </a:pP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Số lượng, kinh phí nghiên cứu, số Hội nghị, Hội thảo, các giải thưởng... hằng năm trong giai đoạn từ năm 2017-2021 được tổng kết trong các báo cáo KH&amp;CN hằng năm của Trường ĐHKT&amp;QTKD </a:t>
            </a:r>
            <a:r>
              <a:rPr lang="pt-B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[H18.18.01.08].</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Cụ thể trong Bảng 18.2</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xmlns="" id="{796E6151-7DFB-5988-8B45-24DA5F174E53}"/>
              </a:ext>
            </a:extLst>
          </p:cNvPr>
          <p:cNvSpPr txBox="1"/>
          <p:nvPr/>
        </p:nvSpPr>
        <p:spPr>
          <a:xfrm>
            <a:off x="354564" y="3536301"/>
            <a:ext cx="9657184" cy="3293209"/>
          </a:xfrm>
          <a:prstGeom prst="rect">
            <a:avLst/>
          </a:prstGeom>
          <a:solidFill>
            <a:schemeClr val="accent4">
              <a:lumMod val="20000"/>
              <a:lumOff val="80000"/>
            </a:schemeClr>
          </a:solidFill>
        </p:spPr>
        <p:txBody>
          <a:bodyPr wrap="square" rtlCol="0">
            <a:spAutoFit/>
          </a:bodyPr>
          <a:lstStyle/>
          <a:p>
            <a:pPr indent="457200" algn="just">
              <a:spcBef>
                <a:spcPts val="200"/>
              </a:spcBef>
              <a:spcAft>
                <a:spcPts val="200"/>
              </a:spcAft>
              <a:tabLst>
                <a:tab pos="270510" algn="l"/>
              </a:tabLst>
            </a:pP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Công tác quản lý NCKH được Nhà trường lấy ý kiến khảo sát của CBGV, SV. Hằng năm, Nhà trường tiến hành lấy ý kiến khảo sát của CBGV, SV về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NCKH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Nội</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dung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khảo</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sát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thể</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trong</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mẫu</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phiếu</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khảo</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sát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2018, 2019, 2020 </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vi-VN"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a:t>
            </a:r>
            <a:r>
              <a:rPr lang="vi-VN"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a:t>
            </a:r>
            <a:r>
              <a:rPr lang="vi-VN"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r>
              <a:rPr lang="vi-VN"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spcBef>
                <a:spcPts val="200"/>
              </a:spcBef>
              <a:spcAft>
                <a:spcPts val="200"/>
              </a:spcAft>
            </a:pP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Năm 2018, 2019, 2020, Nhà trường đã khảo sát lấy ý kiến của CBGV về hoạt động NCKH của Trường ĐHKT&amp;QTKD. Phòng KHCN&amp;HTQT là đơn vị xây dựng kế hoạch khảo sát, mẫu phiếu khảo sát và tổng hợp kết quả khảo sát. Kết quả khảo sát cho thấy:...</a:t>
            </a:r>
          </a:p>
          <a:p>
            <a:pPr indent="457200" algn="just">
              <a:spcBef>
                <a:spcPts val="200"/>
              </a:spcBef>
              <a:spcAft>
                <a:spcPts val="200"/>
              </a:spcAft>
            </a:pPr>
            <a:r>
              <a:rPr lang="da-DK"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Trên cơ sở phân tích những ưu điểm và hạn chế trong quá trình rà soát hệ thống quản lý nghiên cứu của Trường đã được cải tiến để đáp ứng tốt hơn tầm nhìn và sứ mạng của Trường về mặt KH&amp;CN, bao gồm....:</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indent="457200" algn="just">
              <a:spcBef>
                <a:spcPts val="200"/>
              </a:spcBef>
              <a:spcAft>
                <a:spcPts val="200"/>
              </a:spcAft>
            </a:pPr>
            <a:endParaRPr lang="en-US"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xmlns="" id="{C4A0F412-07CB-5611-3233-D974D8FDE255}"/>
              </a:ext>
            </a:extLst>
          </p:cNvPr>
          <p:cNvSpPr txBox="1"/>
          <p:nvPr/>
        </p:nvSpPr>
        <p:spPr>
          <a:xfrm>
            <a:off x="10011748" y="335902"/>
            <a:ext cx="1698171" cy="1754326"/>
          </a:xfrm>
          <a:prstGeom prst="rect">
            <a:avLst/>
          </a:prstGeom>
          <a:solidFill>
            <a:schemeClr val="accent4">
              <a:lumMod val="20000"/>
              <a:lumOff val="80000"/>
            </a:schemeClr>
          </a:solidFill>
        </p:spPr>
        <p:txBody>
          <a:bodyPr wrap="square" rtlCol="0">
            <a:spAutoFit/>
          </a:bodyPr>
          <a:lstStyle/>
          <a:p>
            <a:r>
              <a:rPr lang="vi-VN" sz="1800" dirty="0">
                <a:effectLst/>
                <a:latin typeface="Times New Roman" panose="02020603050405020304" pitchFamily="18" charset="0"/>
                <a:ea typeface="Arial" panose="020B0604020202020204" pitchFamily="34" charset="0"/>
              </a:rPr>
              <a:t>Xây dựng các KPIs cụ thể về số lượng và về chất lượng nghiên cứu</a:t>
            </a:r>
            <a:r>
              <a:rPr lang="en-US" sz="1800" dirty="0">
                <a:effectLst/>
                <a:latin typeface="Times New Roman" panose="02020603050405020304" pitchFamily="18" charset="0"/>
                <a:ea typeface="Arial" panose="020B0604020202020204" pitchFamily="34" charset="0"/>
              </a:rPr>
              <a:t>; </a:t>
            </a:r>
            <a:r>
              <a:rPr lang="en-US" dirty="0"/>
              <a:t>18.3</a:t>
            </a:r>
          </a:p>
        </p:txBody>
      </p:sp>
      <p:sp>
        <p:nvSpPr>
          <p:cNvPr id="7" name="TextBox 6">
            <a:extLst>
              <a:ext uri="{FF2B5EF4-FFF2-40B4-BE49-F238E27FC236}">
                <a16:creationId xmlns:a16="http://schemas.microsoft.com/office/drawing/2014/main" xmlns="" id="{B2666157-BA4E-7855-AE35-DF910603430E}"/>
              </a:ext>
            </a:extLst>
          </p:cNvPr>
          <p:cNvSpPr txBox="1"/>
          <p:nvPr/>
        </p:nvSpPr>
        <p:spPr>
          <a:xfrm>
            <a:off x="10123714" y="3687558"/>
            <a:ext cx="1859901" cy="1983428"/>
          </a:xfrm>
          <a:prstGeom prst="rect">
            <a:avLst/>
          </a:prstGeom>
          <a:solidFill>
            <a:schemeClr val="accent2">
              <a:lumMod val="20000"/>
              <a:lumOff val="80000"/>
            </a:schemeClr>
          </a:solidFill>
        </p:spPr>
        <p:txBody>
          <a:bodyPr wrap="square" rtlCol="0">
            <a:spAutoFit/>
          </a:bodyPr>
          <a:lstStyle/>
          <a:p>
            <a:pPr lvl="0" algn="just">
              <a:lnSpc>
                <a:spcPct val="115000"/>
              </a:lnSpc>
              <a:spcAft>
                <a:spcPts val="1000"/>
              </a:spcAft>
              <a:tabLst>
                <a:tab pos="270510" algn="l"/>
              </a:tabLst>
            </a:pPr>
            <a:r>
              <a:rPr lang="en-US" sz="1800" dirty="0" err="1">
                <a:effectLst/>
                <a:latin typeface="Times New Roman" panose="02020603050405020304" pitchFamily="18" charset="0"/>
                <a:ea typeface="Arial" panose="020B0604020202020204" pitchFamily="34" charset="0"/>
              </a:rPr>
              <a:t>Công</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tác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quản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lý</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nghiên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cứu</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được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lấy</a:t>
            </a:r>
            <a:r>
              <a:rPr lang="en-US" sz="1800" dirty="0">
                <a:effectLst/>
                <a:latin typeface="Times New Roman" panose="02020603050405020304" pitchFamily="18" charset="0"/>
                <a:ea typeface="Arial" panose="020B0604020202020204" pitchFamily="34" charset="0"/>
              </a:rPr>
              <a:t> ý </a:t>
            </a:r>
            <a:r>
              <a:rPr lang="en-US" sz="1800" dirty="0" err="1">
                <a:effectLst/>
                <a:latin typeface="Times New Roman" panose="02020603050405020304" pitchFamily="18" charset="0"/>
                <a:ea typeface="Arial" panose="020B0604020202020204" pitchFamily="34" charset="0"/>
              </a:rPr>
              <a:t>kiến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khảo</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sát</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được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cải</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tiến</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và</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được</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đánh</a:t>
            </a:r>
            <a:r>
              <a:rPr lang="en-US" sz="1800" dirty="0">
                <a:effectLst/>
                <a:latin typeface="Times New Roman" panose="02020603050405020304" pitchFamily="18" charset="0"/>
                <a:ea typeface="Arial" panose="020B0604020202020204" pitchFamily="34" charset="0"/>
              </a:rPr>
              <a:t> </a:t>
            </a:r>
            <a:r>
              <a:rPr lang="en-US" sz="1800" dirty="0" err="1">
                <a:effectLst/>
                <a:latin typeface="Times New Roman" panose="02020603050405020304" pitchFamily="18" charset="0"/>
                <a:ea typeface="Arial" panose="020B0604020202020204" pitchFamily="34" charset="0"/>
              </a:rPr>
              <a:t>giá</a:t>
            </a:r>
            <a:r>
              <a:rPr lang="en-US" sz="1800" dirty="0">
                <a:effectLst/>
                <a:latin typeface="Times New Roman" panose="02020603050405020304" pitchFamily="18" charset="0"/>
                <a:ea typeface="Arial" panose="020B0604020202020204" pitchFamily="34" charset="0"/>
              </a:rPr>
              <a:t> 1</a:t>
            </a:r>
            <a:r>
              <a:rPr lang="en-US" dirty="0"/>
              <a:t>8.4</a:t>
            </a:r>
          </a:p>
        </p:txBody>
      </p:sp>
    </p:spTree>
    <p:extLst>
      <p:ext uri="{BB962C8B-B14F-4D97-AF65-F5344CB8AC3E}">
        <p14:creationId xmlns:p14="http://schemas.microsoft.com/office/powerpoint/2010/main" val="250808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0024" y="1897568"/>
            <a:ext cx="7198336" cy="4351338"/>
          </a:xfrm>
        </p:spPr>
      </p:pic>
    </p:spTree>
    <p:extLst>
      <p:ext uri="{BB962C8B-B14F-4D97-AF65-F5344CB8AC3E}">
        <p14:creationId xmlns:p14="http://schemas.microsoft.com/office/powerpoint/2010/main" val="3592833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3E685D-E3F8-4744-B08A-CBE9E85C74B3}"/>
</file>

<file path=customXml/itemProps2.xml><?xml version="1.0" encoding="utf-8"?>
<ds:datastoreItem xmlns:ds="http://schemas.openxmlformats.org/officeDocument/2006/customXml" ds:itemID="{98E235B7-751A-4891-98F2-68B59FD621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3666</TotalTime>
  <Words>1918</Words>
  <Application>Microsoft Office PowerPoint</Application>
  <PresentationFormat>Custom</PresentationFormat>
  <Paragraphs>88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TIÊU CHÍ , MỐC CHUẨN, MC LƯU Ý ĐỐI VỚI BC TĐG  TIÊU CHUẨN 18</vt:lpstr>
      <vt:lpstr>Vị trí  TC 18</vt:lpstr>
      <vt:lpstr>PowerPoint Presentation</vt:lpstr>
      <vt:lpstr>   TC 18.1: Thiết lập được hệ thống chỉ đạo, điều hành, thực hiện, giám sát và rà soát các hoạt động NC, chất lượng cán bộ NC, các nguồn lực và các h.động l.quan đến NC  </vt:lpstr>
      <vt:lpstr>18.2.  Chiến lược tìm kiếm nguồn kinh phí phục vụ NC, thúc đẩy NC, phát kiến khoa học, hợp tác và NC đỉnh cao được triển khai để đạt được tầm nhìn và sứ mạng của CSGD </vt:lpstr>
      <vt:lpstr>18.3. Các chỉ số thực hiện chính được sử dụng để đánh giá số lượng và chất lượng NC</vt:lpstr>
      <vt:lpstr>18.4. Công tác quản lý NC được cải tiến để nâng cao chất lượng NC  và phát kiến khoa học</vt:lpstr>
      <vt:lpstr>PowerPoint Presentation</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173</cp:revision>
  <dcterms:created xsi:type="dcterms:W3CDTF">2022-03-03T09:03:37Z</dcterms:created>
  <dcterms:modified xsi:type="dcterms:W3CDTF">2023-08-18T03:19:17Z</dcterms:modified>
</cp:coreProperties>
</file>